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7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5" r:id="rId2"/>
    <p:sldId id="358" r:id="rId3"/>
    <p:sldId id="341" r:id="rId4"/>
    <p:sldId id="359" r:id="rId5"/>
    <p:sldId id="362" r:id="rId6"/>
    <p:sldId id="320" r:id="rId7"/>
    <p:sldId id="365" r:id="rId8"/>
    <p:sldId id="370" r:id="rId9"/>
    <p:sldId id="374" r:id="rId10"/>
    <p:sldId id="348" r:id="rId11"/>
    <p:sldId id="343" r:id="rId12"/>
    <p:sldId id="386" r:id="rId13"/>
    <p:sldId id="349" r:id="rId14"/>
    <p:sldId id="375" r:id="rId15"/>
    <p:sldId id="34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C3"/>
    <a:srgbClr val="F3EE10"/>
    <a:srgbClr val="0BDDF3"/>
    <a:srgbClr val="F63813"/>
    <a:srgbClr val="254061"/>
    <a:srgbClr val="FF6D6D"/>
    <a:srgbClr val="FF8181"/>
    <a:srgbClr val="2C5D98"/>
    <a:srgbClr val="5CCDF8"/>
    <a:srgbClr val="2C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961" autoAdjust="0"/>
  </p:normalViewPr>
  <p:slideViewPr>
    <p:cSldViewPr snapToGrid="0">
      <p:cViewPr varScale="1">
        <p:scale>
          <a:sx n="74" d="100"/>
          <a:sy n="74" d="100"/>
        </p:scale>
        <p:origin x="103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713CD-E66F-4D0C-9939-B9FA2EAABAD0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402F-26CE-4ACF-B3DD-F6068139D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591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71BF-F4DC-4DB6-8D2A-597E3425A1EF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69913-223A-455C-8146-33A7D1E5E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942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19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40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84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5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61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25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1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Plot </a:t>
            </a:r>
            <a:r>
              <a:rPr lang="it-IT" dirty="0" err="1"/>
              <a:t>realized</a:t>
            </a:r>
            <a:r>
              <a:rPr lang="it-IT" dirty="0"/>
              <a:t> with </a:t>
            </a:r>
            <a:r>
              <a:rPr lang="it-IT" dirty="0" err="1"/>
              <a:t>realistic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, </a:t>
            </a:r>
            <a:r>
              <a:rPr lang="it-IT" dirty="0" err="1"/>
              <a:t>considering</a:t>
            </a:r>
            <a:r>
              <a:rPr lang="it-IT" baseline="0" dirty="0"/>
              <a:t> a </a:t>
            </a:r>
            <a:r>
              <a:rPr lang="it-IT" baseline="0" dirty="0" err="1"/>
              <a:t>superconducting</a:t>
            </a:r>
            <a:r>
              <a:rPr lang="it-IT" baseline="0" dirty="0"/>
              <a:t> </a:t>
            </a:r>
            <a:r>
              <a:rPr lang="it-IT" baseline="0" dirty="0" err="1"/>
              <a:t>thin</a:t>
            </a:r>
            <a:r>
              <a:rPr lang="it-IT" baseline="0" dirty="0"/>
              <a:t> film </a:t>
            </a:r>
            <a:r>
              <a:rPr lang="it-IT" baseline="0" dirty="0" err="1"/>
              <a:t>aluminum</a:t>
            </a:r>
            <a:r>
              <a:rPr lang="it-IT" baseline="0" dirty="0"/>
              <a:t> </a:t>
            </a:r>
            <a:r>
              <a:rPr lang="it-IT" baseline="0" dirty="0" err="1"/>
              <a:t>coupled</a:t>
            </a:r>
            <a:r>
              <a:rPr lang="it-IT" baseline="0" dirty="0"/>
              <a:t> </a:t>
            </a:r>
            <a:r>
              <a:rPr lang="it-IT" baseline="0" dirty="0" err="1"/>
              <a:t>trhough</a:t>
            </a:r>
            <a:r>
              <a:rPr lang="it-IT" baseline="0" dirty="0"/>
              <a:t> a FI of </a:t>
            </a:r>
            <a:r>
              <a:rPr lang="it-IT" baseline="0" dirty="0" err="1"/>
              <a:t>EuS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94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5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59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1D1AC-E504-4C77-9C33-F40F72F001A5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691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017C0-3298-4389-BB08-7DBB7A2C10B4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334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C015-E45C-46C0-A167-88E10CD442BD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49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5149-5C61-47C8-AD12-FAB62CEEC6D0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6146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EA136-9852-49AF-BD3F-6ABA0633E4D0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8584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3EC07-7F5E-468A-BF2C-979F7738A0B5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338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D692-FCFF-401D-9168-596A3A0E26BC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676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E34D7-0652-46D0-B1D3-5ECD7C8386D7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579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11398174" y="127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1358A-BE32-4761-8916-C84E299CC666}" type="slidenum">
              <a:rPr lang="es-E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lang="es-E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2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27D55-4E4F-4F7B-9FEF-7FC4EA7E875C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960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823FE-9E6D-4762-A5F9-E81D3548A7DC}" type="slidenum">
              <a:rPr lang="es-ES" altLang="en-US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7466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it-IT" altLang="it-IT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it-IT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 u="sng" baseline="-25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 u="sng" baseline="-25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1A73BF-F8AB-4935-B207-72C84FCC3560}" type="slidenum">
              <a:rPr lang="es-ES" altLang="en-US" u="sng" baseline="-250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s-ES" altLang="en-US" u="sng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122.png"/><Relationship Id="rId18" Type="http://schemas.openxmlformats.org/officeDocument/2006/relationships/oleObject" Target="../embeddings/oleObject8.bin"/><Relationship Id="rId3" Type="http://schemas.openxmlformats.org/officeDocument/2006/relationships/tags" Target="../tags/tag119.xml"/><Relationship Id="rId21" Type="http://schemas.openxmlformats.org/officeDocument/2006/relationships/image" Target="../media/image126.png"/><Relationship Id="rId7" Type="http://schemas.openxmlformats.org/officeDocument/2006/relationships/tags" Target="../tags/tag123.xml"/><Relationship Id="rId12" Type="http://schemas.openxmlformats.org/officeDocument/2006/relationships/image" Target="../media/image121.png"/><Relationship Id="rId17" Type="http://schemas.openxmlformats.org/officeDocument/2006/relationships/image" Target="../media/image124.png"/><Relationship Id="rId25" Type="http://schemas.openxmlformats.org/officeDocument/2006/relationships/image" Target="../media/image130.png"/><Relationship Id="rId2" Type="http://schemas.openxmlformats.org/officeDocument/2006/relationships/tags" Target="../tags/tag118.xml"/><Relationship Id="rId16" Type="http://schemas.openxmlformats.org/officeDocument/2006/relationships/image" Target="../media/image123.png"/><Relationship Id="rId20" Type="http://schemas.openxmlformats.org/officeDocument/2006/relationships/image" Target="../media/image125.png"/><Relationship Id="rId1" Type="http://schemas.openxmlformats.org/officeDocument/2006/relationships/vmlDrawing" Target="../drawings/vmlDrawing4.vml"/><Relationship Id="rId6" Type="http://schemas.openxmlformats.org/officeDocument/2006/relationships/tags" Target="../tags/tag122.xml"/><Relationship Id="rId11" Type="http://schemas.openxmlformats.org/officeDocument/2006/relationships/notesSlide" Target="../notesSlides/notesSlide8.xml"/><Relationship Id="rId24" Type="http://schemas.openxmlformats.org/officeDocument/2006/relationships/image" Target="../media/image129.png"/><Relationship Id="rId5" Type="http://schemas.openxmlformats.org/officeDocument/2006/relationships/tags" Target="../tags/tag121.xml"/><Relationship Id="rId15" Type="http://schemas.openxmlformats.org/officeDocument/2006/relationships/image" Target="../media/image119.wmf"/><Relationship Id="rId23" Type="http://schemas.openxmlformats.org/officeDocument/2006/relationships/image" Target="../media/image12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20.wmf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131.emf"/><Relationship Id="rId18" Type="http://schemas.openxmlformats.org/officeDocument/2006/relationships/image" Target="../media/image135.png"/><Relationship Id="rId3" Type="http://schemas.openxmlformats.org/officeDocument/2006/relationships/tags" Target="../tags/tag128.xml"/><Relationship Id="rId21" Type="http://schemas.openxmlformats.org/officeDocument/2006/relationships/image" Target="../media/image137.png"/><Relationship Id="rId7" Type="http://schemas.openxmlformats.org/officeDocument/2006/relationships/tags" Target="../tags/tag132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77.png"/><Relationship Id="rId2" Type="http://schemas.openxmlformats.org/officeDocument/2006/relationships/tags" Target="../tags/tag127.xml"/><Relationship Id="rId16" Type="http://schemas.openxmlformats.org/officeDocument/2006/relationships/image" Target="../media/image134.png"/><Relationship Id="rId20" Type="http://schemas.openxmlformats.org/officeDocument/2006/relationships/image" Target="../media/image136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0.xml"/><Relationship Id="rId15" Type="http://schemas.openxmlformats.org/officeDocument/2006/relationships/image" Target="../media/image133.png"/><Relationship Id="rId10" Type="http://schemas.openxmlformats.org/officeDocument/2006/relationships/tags" Target="../tags/tag135.xml"/><Relationship Id="rId19" Type="http://schemas.openxmlformats.org/officeDocument/2006/relationships/image" Target="../media/image79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132.png"/><Relationship Id="rId22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3" Type="http://schemas.openxmlformats.org/officeDocument/2006/relationships/tags" Target="../tags/tag138.xml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145.emf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44.png"/><Relationship Id="rId32" Type="http://schemas.openxmlformats.org/officeDocument/2006/relationships/image" Target="../media/image152.emf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tags" Target="../tags/tag145.xml"/><Relationship Id="rId19" Type="http://schemas.openxmlformats.org/officeDocument/2006/relationships/image" Target="../media/image139.emf"/><Relationship Id="rId31" Type="http://schemas.openxmlformats.org/officeDocument/2006/relationships/image" Target="../media/image151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142.png"/><Relationship Id="rId27" Type="http://schemas.openxmlformats.org/officeDocument/2006/relationships/image" Target="../media/image147.emf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emf"/><Relationship Id="rId4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image" Target="../media/image173.png"/><Relationship Id="rId3" Type="http://schemas.openxmlformats.org/officeDocument/2006/relationships/tags" Target="../tags/tag155.xml"/><Relationship Id="rId7" Type="http://schemas.openxmlformats.org/officeDocument/2006/relationships/image" Target="../media/image167.emf"/><Relationship Id="rId12" Type="http://schemas.openxmlformats.org/officeDocument/2006/relationships/image" Target="../media/image172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66.emf"/><Relationship Id="rId11" Type="http://schemas.openxmlformats.org/officeDocument/2006/relationships/image" Target="../media/image171.png"/><Relationship Id="rId5" Type="http://schemas.openxmlformats.org/officeDocument/2006/relationships/image" Target="../media/image165.emf"/><Relationship Id="rId10" Type="http://schemas.openxmlformats.org/officeDocument/2006/relationships/image" Target="../media/image170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22.png"/><Relationship Id="rId39" Type="http://schemas.openxmlformats.org/officeDocument/2006/relationships/image" Target="../media/image33.png"/><Relationship Id="rId3" Type="http://schemas.openxmlformats.org/officeDocument/2006/relationships/tags" Target="../tags/tag15.xml"/><Relationship Id="rId21" Type="http://schemas.openxmlformats.org/officeDocument/2006/relationships/image" Target="../media/image17.png"/><Relationship Id="rId34" Type="http://schemas.openxmlformats.org/officeDocument/2006/relationships/image" Target="../media/image28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21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notesSlide" Target="../notesSlides/notesSlide2.xml"/><Relationship Id="rId2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19.png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30.png"/><Relationship Id="rId10" Type="http://schemas.openxmlformats.org/officeDocument/2006/relationships/tags" Target="../tags/tag22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25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33.xml"/><Relationship Id="rId21" Type="http://schemas.openxmlformats.org/officeDocument/2006/relationships/image" Target="../media/image43.png"/><Relationship Id="rId7" Type="http://schemas.openxmlformats.org/officeDocument/2006/relationships/tags" Target="../tags/tag37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3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5" Type="http://schemas.openxmlformats.org/officeDocument/2006/relationships/image" Target="../media/image37.png"/><Relationship Id="rId10" Type="http://schemas.openxmlformats.org/officeDocument/2006/relationships/tags" Target="../tags/tag40.xml"/><Relationship Id="rId19" Type="http://schemas.openxmlformats.org/officeDocument/2006/relationships/image" Target="../media/image41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notesSlide" Target="../notesSlides/notesSlide3.xml"/><Relationship Id="rId39" Type="http://schemas.openxmlformats.org/officeDocument/2006/relationships/image" Target="../media/image52.png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image" Target="../media/image41.png"/><Relationship Id="rId42" Type="http://schemas.openxmlformats.org/officeDocument/2006/relationships/image" Target="../media/image25.png"/><Relationship Id="rId47" Type="http://schemas.openxmlformats.org/officeDocument/2006/relationships/image" Target="../media/image57.png"/><Relationship Id="rId50" Type="http://schemas.openxmlformats.org/officeDocument/2006/relationships/image" Target="../media/image29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51.png"/><Relationship Id="rId38" Type="http://schemas.openxmlformats.org/officeDocument/2006/relationships/image" Target="../media/image46.wmf"/><Relationship Id="rId46" Type="http://schemas.openxmlformats.org/officeDocument/2006/relationships/image" Target="../media/image5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44.wmf"/><Relationship Id="rId41" Type="http://schemas.openxmlformats.org/officeDocument/2006/relationships/image" Target="../media/image47.wmf"/><Relationship Id="rId54" Type="http://schemas.openxmlformats.org/officeDocument/2006/relationships/image" Target="../media/image6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image" Target="../media/image50.png"/><Relationship Id="rId37" Type="http://schemas.openxmlformats.org/officeDocument/2006/relationships/oleObject" Target="../embeddings/oleObject4.bin"/><Relationship Id="rId40" Type="http://schemas.openxmlformats.org/officeDocument/2006/relationships/oleObject" Target="../embeddings/oleObject5.bin"/><Relationship Id="rId45" Type="http://schemas.openxmlformats.org/officeDocument/2006/relationships/image" Target="../media/image55.png"/><Relationship Id="rId53" Type="http://schemas.openxmlformats.org/officeDocument/2006/relationships/image" Target="../media/image61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oleObject" Target="../embeddings/oleObject2.bin"/><Relationship Id="rId36" Type="http://schemas.openxmlformats.org/officeDocument/2006/relationships/image" Target="../media/image45.wmf"/><Relationship Id="rId49" Type="http://schemas.openxmlformats.org/officeDocument/2006/relationships/image" Target="../media/image58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17.png"/><Relationship Id="rId44" Type="http://schemas.openxmlformats.org/officeDocument/2006/relationships/image" Target="../media/image54.png"/><Relationship Id="rId52" Type="http://schemas.openxmlformats.org/officeDocument/2006/relationships/image" Target="../media/image6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image" Target="../media/image48.png"/><Relationship Id="rId30" Type="http://schemas.openxmlformats.org/officeDocument/2006/relationships/image" Target="../media/image49.png"/><Relationship Id="rId35" Type="http://schemas.openxmlformats.org/officeDocument/2006/relationships/oleObject" Target="../embeddings/oleObject3.bin"/><Relationship Id="rId43" Type="http://schemas.openxmlformats.org/officeDocument/2006/relationships/image" Target="../media/image53.png"/><Relationship Id="rId48" Type="http://schemas.openxmlformats.org/officeDocument/2006/relationships/image" Target="../media/image28.png"/><Relationship Id="rId8" Type="http://schemas.openxmlformats.org/officeDocument/2006/relationships/tags" Target="../tags/tag47.xml"/><Relationship Id="rId51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69.emf"/><Relationship Id="rId41" Type="http://schemas.openxmlformats.org/officeDocument/2006/relationships/image" Target="../media/image8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71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tags" Target="../tags/tag86.xml"/><Relationship Id="rId21" Type="http://schemas.openxmlformats.org/officeDocument/2006/relationships/image" Target="../media/image93.emf"/><Relationship Id="rId7" Type="http://schemas.openxmlformats.org/officeDocument/2006/relationships/tags" Target="../tags/tag90.xml"/><Relationship Id="rId12" Type="http://schemas.openxmlformats.org/officeDocument/2006/relationships/image" Target="../media/image84.emf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tags" Target="../tags/tag85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notesSlide" Target="../notesSlides/notesSlide5.xml"/><Relationship Id="rId24" Type="http://schemas.openxmlformats.org/officeDocument/2006/relationships/image" Target="../media/image96.png"/><Relationship Id="rId5" Type="http://schemas.openxmlformats.org/officeDocument/2006/relationships/tags" Target="../tags/tag88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1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77.png"/><Relationship Id="rId39" Type="http://schemas.openxmlformats.org/officeDocument/2006/relationships/image" Target="../media/image67.png"/><Relationship Id="rId3" Type="http://schemas.openxmlformats.org/officeDocument/2006/relationships/tags" Target="../tags/tag95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109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102.png"/><Relationship Id="rId33" Type="http://schemas.openxmlformats.org/officeDocument/2006/relationships/image" Target="../media/image108.png"/><Relationship Id="rId38" Type="http://schemas.openxmlformats.org/officeDocument/2006/relationships/image" Target="../media/image68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04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01.png"/><Relationship Id="rId32" Type="http://schemas.openxmlformats.org/officeDocument/2006/relationships/image" Target="../media/image107.png"/><Relationship Id="rId37" Type="http://schemas.openxmlformats.org/officeDocument/2006/relationships/image" Target="../media/image65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100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10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99.png"/><Relationship Id="rId27" Type="http://schemas.openxmlformats.org/officeDocument/2006/relationships/image" Target="../media/image78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oleObject" Target="../embeddings/oleObject6.bin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" Type="http://schemas.openxmlformats.org/officeDocument/2006/relationships/tags" Target="../tags/tag112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3.vml"/><Relationship Id="rId6" Type="http://schemas.openxmlformats.org/officeDocument/2006/relationships/tags" Target="../tags/tag116.xml"/><Relationship Id="rId11" Type="http://schemas.openxmlformats.org/officeDocument/2006/relationships/image" Target="../media/image114.png"/><Relationship Id="rId5" Type="http://schemas.openxmlformats.org/officeDocument/2006/relationships/tags" Target="../tags/tag115.xml"/><Relationship Id="rId15" Type="http://schemas.openxmlformats.org/officeDocument/2006/relationships/image" Target="../media/image116.png"/><Relationship Id="rId10" Type="http://schemas.openxmlformats.org/officeDocument/2006/relationships/image" Target="../media/image113.png"/><Relationship Id="rId4" Type="http://schemas.openxmlformats.org/officeDocument/2006/relationships/tags" Target="../tags/tag114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4470" y="-85539"/>
            <a:ext cx="115934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3200" u="none" baseline="0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6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Management and control of heat transport in superconducting tunnel structures. Proposal for a thermal logic</a:t>
            </a:r>
            <a:endParaRPr lang="en-US" altLang="it-IT" sz="36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5276" y="1505074"/>
            <a:ext cx="94728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Arial" panose="020B0604020202020204" pitchFamily="34" charset="0"/>
              </a:rPr>
              <a:t>University of Pisa and NEST, </a:t>
            </a:r>
            <a:r>
              <a:rPr lang="it-IT" sz="2600" dirty="0">
                <a:solidFill>
                  <a:srgbClr val="254061"/>
                </a:solidFill>
                <a:latin typeface="Times New Roman" pitchFamily="18" charset="0"/>
                <a:cs typeface="Arial" panose="020B0604020202020204" pitchFamily="34" charset="0"/>
              </a:rPr>
              <a:t>Istituto</a:t>
            </a:r>
            <a:r>
              <a:rPr lang="it-IT" sz="2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Arial" panose="020B0604020202020204" pitchFamily="34" charset="0"/>
              </a:rPr>
              <a:t> Nanoscienze-CNR</a:t>
            </a:r>
            <a:r>
              <a:rPr lang="en-US" sz="2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Arial" panose="020B0604020202020204" pitchFamily="34" charset="0"/>
              </a:rPr>
              <a:t>, Pisa, Italy</a:t>
            </a:r>
            <a:endParaRPr lang="es-ES" sz="22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96744" y="1596323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Giampiero Marchegiani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65276" y="3508104"/>
            <a:ext cx="9061449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Arial" panose="020B0604020202020204" pitchFamily="34" charset="0"/>
              </a:rPr>
              <a:t>Pre-Thesis, October 9, 2017, Pisa, ITALY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2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71" y="4645598"/>
            <a:ext cx="1680485" cy="1680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4" y="4847386"/>
            <a:ext cx="2249871" cy="1276910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53886" y="2843438"/>
            <a:ext cx="988422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atin typeface="Times New Roman" pitchFamily="18" charset="0"/>
                <a:cs typeface="Arial" panose="020B0604020202020204" pitchFamily="34" charset="0"/>
              </a:rPr>
              <a:t>Supervised by Dr. F. </a:t>
            </a:r>
            <a:r>
              <a:rPr lang="en-US" sz="3200" dirty="0" err="1">
                <a:latin typeface="Times New Roman" pitchFamily="18" charset="0"/>
                <a:cs typeface="Arial" panose="020B0604020202020204" pitchFamily="34" charset="0"/>
              </a:rPr>
              <a:t>Giazotto</a:t>
            </a:r>
            <a:r>
              <a:rPr lang="en-US" sz="3200" dirty="0">
                <a:latin typeface="Times New Roman" pitchFamily="18" charset="0"/>
                <a:cs typeface="Arial" panose="020B0604020202020204" pitchFamily="34" charset="0"/>
              </a:rPr>
              <a:t> &amp; Prof. F. Fuso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prstClr val="black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6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39581" y="265944"/>
            <a:ext cx="1020364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Heat Recycle: Cooling by Heating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23" y="6343491"/>
            <a:ext cx="520177" cy="17429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1665" y="5354044"/>
            <a:ext cx="628884" cy="174291"/>
          </a:xfrm>
          <a:prstGeom prst="rect">
            <a:avLst/>
          </a:prstGeom>
        </p:spPr>
      </p:pic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33337"/>
              </p:ext>
            </p:extLst>
          </p:nvPr>
        </p:nvGraphicFramePr>
        <p:xfrm>
          <a:off x="5214608" y="4526789"/>
          <a:ext cx="3657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0" name="Graph" r:id="rId14" imgW="3657600" imgH="1828800" progId="Origin50.Graph">
                  <p:embed/>
                </p:oleObj>
              </mc:Choice>
              <mc:Fallback>
                <p:oleObj name="Graph" r:id="rId14" imgW="3657600" imgH="1828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14608" y="4526789"/>
                        <a:ext cx="36576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" name="Immagine 14">
            <a:extLst>
              <a:ext uri="{FF2B5EF4-FFF2-40B4-BE49-F238E27FC236}">
                <a16:creationId xmlns:a16="http://schemas.microsoft.com/office/drawing/2014/main" id="{8457249D-740A-4FF7-84BA-45C1250B07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05" y="4674538"/>
            <a:ext cx="464876" cy="12646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5071" y="5124052"/>
            <a:ext cx="470762" cy="163511"/>
          </a:xfrm>
          <a:prstGeom prst="rect">
            <a:avLst/>
          </a:prstGeom>
        </p:spPr>
      </p:pic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96481"/>
              </p:ext>
            </p:extLst>
          </p:nvPr>
        </p:nvGraphicFramePr>
        <p:xfrm>
          <a:off x="8719647" y="3704046"/>
          <a:ext cx="2925762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1" name="Graph" r:id="rId18" imgW="2926080" imgH="2926080" progId="Origin50.Graph">
                  <p:embed/>
                </p:oleObj>
              </mc:Choice>
              <mc:Fallback>
                <p:oleObj name="Graph" r:id="rId18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19647" y="3704046"/>
                        <a:ext cx="2925762" cy="292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" name="Picture 8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87" y="6406523"/>
            <a:ext cx="560602" cy="148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9872" y="4584132"/>
            <a:ext cx="3773852" cy="1933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7021" y="1320141"/>
            <a:ext cx="3888284" cy="15893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87" y="1493875"/>
            <a:ext cx="5272387" cy="12419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1" y="3598546"/>
            <a:ext cx="4854862" cy="3078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1" y="4061212"/>
            <a:ext cx="4627816" cy="29561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384468" y="75444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4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353" y="209161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Superconducting Proximity Effect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41449" y="1234538"/>
            <a:ext cx="2879305" cy="20334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B1C8F8-7A6D-401A-9EE1-141F36410C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9" y="6187759"/>
            <a:ext cx="8235981" cy="474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" y="1702900"/>
            <a:ext cx="8217898" cy="251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" y="2608301"/>
            <a:ext cx="6175995" cy="2514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371491" y="3711934"/>
            <a:ext cx="628073" cy="1013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/>
          <p:cNvSpPr/>
          <p:nvPr/>
        </p:nvSpPr>
        <p:spPr>
          <a:xfrm>
            <a:off x="10776654" y="3683364"/>
            <a:ext cx="628073" cy="1013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10017676" y="4079517"/>
            <a:ext cx="749924" cy="249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29" y="4127306"/>
            <a:ext cx="112762" cy="1828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309" y="4123313"/>
            <a:ext cx="112762" cy="18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88" y="4133980"/>
            <a:ext cx="173714" cy="1721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88" y="3619066"/>
            <a:ext cx="144762" cy="166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3" y="3387999"/>
            <a:ext cx="7942088" cy="1240387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5400000">
            <a:off x="2007366" y="4958241"/>
            <a:ext cx="7654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8" y="5740153"/>
            <a:ext cx="6561522" cy="251430"/>
          </a:xfrm>
          <a:prstGeom prst="rect">
            <a:avLst/>
          </a:prstGeom>
        </p:spPr>
      </p:pic>
      <p:cxnSp>
        <p:nvCxnSpPr>
          <p:cNvPr id="45" name="Straight Arrow Connector 44"/>
          <p:cNvCxnSpPr>
            <a:endCxn id="32" idx="2"/>
          </p:cNvCxnSpPr>
          <p:nvPr/>
        </p:nvCxnSpPr>
        <p:spPr>
          <a:xfrm flipV="1">
            <a:off x="10392638" y="4328823"/>
            <a:ext cx="0" cy="141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" y="2080033"/>
            <a:ext cx="3046093" cy="30476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1354116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8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16">
            <a:extLst>
              <a:ext uri="{FF2B5EF4-FFF2-40B4-BE49-F238E27FC236}">
                <a16:creationId xmlns:a16="http://schemas.microsoft.com/office/drawing/2014/main" id="{E262D222-174B-4CB8-95A4-AC6FC9F545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70029" y="1407555"/>
            <a:ext cx="3121800" cy="257976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D848D23-2A98-4722-A1AB-6F46F06556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3" y="1784346"/>
            <a:ext cx="1860571" cy="559240"/>
          </a:xfrm>
          <a:prstGeom prst="rect">
            <a:avLst/>
          </a:prstGeom>
        </p:spPr>
      </p:pic>
      <p:sp>
        <p:nvSpPr>
          <p:cNvPr id="24" name="Rettangolo 9">
            <a:extLst>
              <a:ext uri="{FF2B5EF4-FFF2-40B4-BE49-F238E27FC236}">
                <a16:creationId xmlns:a16="http://schemas.microsoft.com/office/drawing/2014/main" id="{23983BDD-50A2-43D6-AF19-CA2060119D9A}"/>
              </a:ext>
            </a:extLst>
          </p:cNvPr>
          <p:cNvSpPr/>
          <p:nvPr/>
        </p:nvSpPr>
        <p:spPr>
          <a:xfrm>
            <a:off x="6693697" y="6431959"/>
            <a:ext cx="231354" cy="23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5" name="Rettangolo 10">
            <a:extLst>
              <a:ext uri="{FF2B5EF4-FFF2-40B4-BE49-F238E27FC236}">
                <a16:creationId xmlns:a16="http://schemas.microsoft.com/office/drawing/2014/main" id="{87F87912-EAA8-416E-9D51-5670E26416F3}"/>
              </a:ext>
            </a:extLst>
          </p:cNvPr>
          <p:cNvSpPr/>
          <p:nvPr/>
        </p:nvSpPr>
        <p:spPr>
          <a:xfrm>
            <a:off x="6028456" y="5137477"/>
            <a:ext cx="231354" cy="23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7" name="Rettangolo 12">
            <a:extLst>
              <a:ext uri="{FF2B5EF4-FFF2-40B4-BE49-F238E27FC236}">
                <a16:creationId xmlns:a16="http://schemas.microsoft.com/office/drawing/2014/main" id="{FC10BF95-E25D-4256-A0FE-8C21A5D90ED9}"/>
              </a:ext>
            </a:extLst>
          </p:cNvPr>
          <p:cNvSpPr/>
          <p:nvPr/>
        </p:nvSpPr>
        <p:spPr>
          <a:xfrm>
            <a:off x="692751" y="5492713"/>
            <a:ext cx="950196" cy="463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6" y="1460758"/>
            <a:ext cx="2494475" cy="25143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 rot="5400000">
            <a:off x="1541931" y="2677019"/>
            <a:ext cx="7654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2" y="3282597"/>
            <a:ext cx="3508370" cy="4817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56" y="1460758"/>
            <a:ext cx="1183999" cy="176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2" y="4499444"/>
            <a:ext cx="1066666" cy="175239"/>
          </a:xfrm>
          <a:prstGeom prst="rect">
            <a:avLst/>
          </a:prstGeom>
        </p:spPr>
      </p:pic>
      <p:pic>
        <p:nvPicPr>
          <p:cNvPr id="47" name="Immagine 4">
            <a:extLst>
              <a:ext uri="{FF2B5EF4-FFF2-40B4-BE49-F238E27FC236}">
                <a16:creationId xmlns:a16="http://schemas.microsoft.com/office/drawing/2014/main" id="{877F9148-E088-43C3-BA9F-E14406C6E9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2751" y="5048732"/>
            <a:ext cx="2355305" cy="1441566"/>
          </a:xfrm>
          <a:prstGeom prst="rect">
            <a:avLst/>
          </a:prstGeom>
        </p:spPr>
      </p:pic>
      <p:sp>
        <p:nvSpPr>
          <p:cNvPr id="54" name="Rettangolo 13">
            <a:extLst>
              <a:ext uri="{FF2B5EF4-FFF2-40B4-BE49-F238E27FC236}">
                <a16:creationId xmlns:a16="http://schemas.microsoft.com/office/drawing/2014/main" id="{9863E703-0E26-4D26-812D-D8D51902D60A}"/>
              </a:ext>
            </a:extLst>
          </p:cNvPr>
          <p:cNvSpPr/>
          <p:nvPr/>
        </p:nvSpPr>
        <p:spPr>
          <a:xfrm>
            <a:off x="2224316" y="5853188"/>
            <a:ext cx="121185" cy="118431"/>
          </a:xfrm>
          <a:prstGeom prst="rect">
            <a:avLst/>
          </a:prstGeom>
          <a:solidFill>
            <a:srgbClr val="101D7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53" name="Immagine 18 1">
            <a:extLst>
              <a:ext uri="{FF2B5EF4-FFF2-40B4-BE49-F238E27FC236}">
                <a16:creationId xmlns:a16="http://schemas.microsoft.com/office/drawing/2014/main" id="{13CD884B-F93A-4293-B588-4AD81FF3D2D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1" y="5806295"/>
            <a:ext cx="410819" cy="212406"/>
          </a:xfrm>
          <a:prstGeom prst="rect">
            <a:avLst/>
          </a:prstGeom>
        </p:spPr>
      </p:pic>
      <p:pic>
        <p:nvPicPr>
          <p:cNvPr id="38" name="Immagine 17">
            <a:extLst>
              <a:ext uri="{FF2B5EF4-FFF2-40B4-BE49-F238E27FC236}">
                <a16:creationId xmlns:a16="http://schemas.microsoft.com/office/drawing/2014/main" id="{C69653D9-0506-42BF-9F61-38070D4F83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67833" y="774266"/>
            <a:ext cx="2915400" cy="29529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3139919" y="6073217"/>
            <a:ext cx="2826907" cy="29079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74" b="1" baseline="-25000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99" y="6168500"/>
            <a:ext cx="1283324" cy="12345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35" y="4930381"/>
            <a:ext cx="185469" cy="1175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27" y="5748359"/>
            <a:ext cx="209697" cy="1158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7050" y="3924803"/>
            <a:ext cx="1724779" cy="23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ctangle 61"/>
          <p:cNvSpPr/>
          <p:nvPr/>
        </p:nvSpPr>
        <p:spPr>
          <a:xfrm>
            <a:off x="4744016" y="1905496"/>
            <a:ext cx="669956" cy="23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ctangle 62"/>
          <p:cNvSpPr/>
          <p:nvPr/>
        </p:nvSpPr>
        <p:spPr>
          <a:xfrm>
            <a:off x="8117842" y="3600732"/>
            <a:ext cx="669956" cy="23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 63"/>
          <p:cNvSpPr/>
          <p:nvPr/>
        </p:nvSpPr>
        <p:spPr>
          <a:xfrm>
            <a:off x="8902743" y="774265"/>
            <a:ext cx="2480490" cy="51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6">
            <a:extLst>
              <a:ext uri="{FF2B5EF4-FFF2-40B4-BE49-F238E27FC236}">
                <a16:creationId xmlns:a16="http://schemas.microsoft.com/office/drawing/2014/main" id="{33920AB6-A3AD-4C8D-85A1-3F1C45729E5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35" y="3675884"/>
            <a:ext cx="569905" cy="25142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4961004" y="5028104"/>
            <a:ext cx="1004415" cy="346236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23" b="1" baseline="-25000" dirty="0">
              <a:ln w="381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128714" y="5021545"/>
            <a:ext cx="1038678" cy="353376"/>
          </a:xfrm>
          <a:prstGeom prst="roundRect">
            <a:avLst/>
          </a:prstGeom>
          <a:solidFill>
            <a:srgbClr val="CC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74" b="1" baseline="-25000" dirty="0">
              <a:ln w="381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5352287" y="5393978"/>
            <a:ext cx="224033" cy="642064"/>
          </a:xfrm>
          <a:prstGeom prst="downArrow">
            <a:avLst>
              <a:gd name="adj1" fmla="val 50000"/>
              <a:gd name="adj2" fmla="val 440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"/>
          </a:p>
        </p:txBody>
      </p:sp>
      <p:sp>
        <p:nvSpPr>
          <p:cNvPr id="70" name="Right Arrow 69"/>
          <p:cNvSpPr/>
          <p:nvPr/>
        </p:nvSpPr>
        <p:spPr>
          <a:xfrm>
            <a:off x="4166387" y="5076760"/>
            <a:ext cx="7654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Immagine 3">
            <a:extLst>
              <a:ext uri="{FF2B5EF4-FFF2-40B4-BE49-F238E27FC236}">
                <a16:creationId xmlns:a16="http://schemas.microsoft.com/office/drawing/2014/main" id="{AAC1F5B3-E303-421F-9C6E-ADE3B68BF14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20146" y="3959225"/>
            <a:ext cx="3109460" cy="2898775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809374" y="3953032"/>
            <a:ext cx="2480490" cy="51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20" y="5145766"/>
            <a:ext cx="686186" cy="131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04" y="5118816"/>
            <a:ext cx="622457" cy="14446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4D1AF34-2F90-4D9D-ADCF-9517B806ECE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92" y="4715434"/>
            <a:ext cx="1962515" cy="23112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6FCBDF5-22A5-459D-BE94-6B4C82A4C87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65" y="5554865"/>
            <a:ext cx="2707808" cy="251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92" y="4346525"/>
            <a:ext cx="1209904" cy="184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06" y="5211432"/>
            <a:ext cx="1215999" cy="227049"/>
          </a:xfrm>
          <a:prstGeom prst="rect">
            <a:avLst/>
          </a:prstGeom>
        </p:spPr>
      </p:pic>
      <p:pic>
        <p:nvPicPr>
          <p:cNvPr id="43" name="Immagine 18 2">
            <a:extLst>
              <a:ext uri="{FF2B5EF4-FFF2-40B4-BE49-F238E27FC236}">
                <a16:creationId xmlns:a16="http://schemas.microsoft.com/office/drawing/2014/main" id="{13CD884B-F93A-4293-B588-4AD81FF3D2D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88" y="4806537"/>
            <a:ext cx="410819" cy="212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56" y="4806537"/>
            <a:ext cx="389708" cy="212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74" y="5602511"/>
            <a:ext cx="399560" cy="244825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1383233" y="129432"/>
            <a:ext cx="621211" cy="1594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2424" y="209163"/>
            <a:ext cx="12385141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Superconducting Quantum Interference Proximity Device (SQUIPT)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39581" y="265944"/>
            <a:ext cx="1020364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Heat logic: Temperature Amplifier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51" y="1257269"/>
            <a:ext cx="4578766" cy="2074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660" y="1004935"/>
            <a:ext cx="4138209" cy="2843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35" y="3964844"/>
            <a:ext cx="4554204" cy="2633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094" y="3964844"/>
            <a:ext cx="4256553" cy="26581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315" y="75444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42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4" y="3631127"/>
            <a:ext cx="3844204" cy="3105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304" y="3709780"/>
            <a:ext cx="3306579" cy="30368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756" y="3708436"/>
            <a:ext cx="2936902" cy="30470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252" y="1325112"/>
            <a:ext cx="2669909" cy="20996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993" y="1294387"/>
            <a:ext cx="2690444" cy="21611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425" y="1325112"/>
            <a:ext cx="2649368" cy="21816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39581" y="265944"/>
            <a:ext cx="1020364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Heat logic: Computation with heat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7" y="1128453"/>
            <a:ext cx="627809" cy="178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51" y="1138979"/>
            <a:ext cx="644571" cy="178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51" y="1128453"/>
            <a:ext cx="420571" cy="178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7999" y="1334178"/>
            <a:ext cx="229944" cy="189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4509284" y="1334178"/>
            <a:ext cx="229944" cy="189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8243222" y="1306740"/>
            <a:ext cx="229944" cy="189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44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2604" y="335909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Conclusions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13"/>
          <p:cNvSpPr/>
          <p:nvPr/>
        </p:nvSpPr>
        <p:spPr>
          <a:xfrm>
            <a:off x="1141885" y="1481652"/>
            <a:ext cx="9963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Thermoelectric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superconducting-ferromagnetic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tunnel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junctions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for 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transistors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demonstration of the temperature modulation in a SQUIPT</a:t>
            </a:r>
          </a:p>
          <a:p>
            <a:pPr algn="just">
              <a:buClr>
                <a:srgbClr val="C00000"/>
              </a:buClr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realization of a thermal memory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82987" y="105653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13">
            <a:extLst>
              <a:ext uri="{FF2B5EF4-FFF2-40B4-BE49-F238E27FC236}">
                <a16:creationId xmlns:a16="http://schemas.microsoft.com/office/drawing/2014/main" id="{BB7A5B72-F8E7-4FE4-AE81-BCD3D8A565B1}"/>
              </a:ext>
            </a:extLst>
          </p:cNvPr>
          <p:cNvSpPr/>
          <p:nvPr/>
        </p:nvSpPr>
        <p:spPr>
          <a:xfrm>
            <a:off x="837084" y="4775205"/>
            <a:ext cx="9963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dirty="0"/>
              <a:t>G. </a:t>
            </a:r>
            <a:r>
              <a:rPr lang="it-IT" dirty="0" err="1"/>
              <a:t>Marchegiani</a:t>
            </a:r>
            <a:r>
              <a:rPr lang="it-IT" dirty="0"/>
              <a:t>, P. </a:t>
            </a:r>
            <a:r>
              <a:rPr lang="it-IT" dirty="0" err="1"/>
              <a:t>Virtanen</a:t>
            </a:r>
            <a:r>
              <a:rPr lang="it-IT" dirty="0"/>
              <a:t>, F. </a:t>
            </a:r>
            <a:r>
              <a:rPr lang="it-IT" dirty="0" err="1"/>
              <a:t>Giazotto</a:t>
            </a:r>
            <a:r>
              <a:rPr lang="it-IT" dirty="0"/>
              <a:t>, and M. </a:t>
            </a:r>
            <a:r>
              <a:rPr lang="it-IT" dirty="0" err="1"/>
              <a:t>Campisi</a:t>
            </a:r>
            <a:r>
              <a:rPr lang="it-IT" dirty="0"/>
              <a:t>, </a:t>
            </a:r>
            <a:r>
              <a:rPr lang="it-IT" dirty="0" err="1"/>
              <a:t>Phys</a:t>
            </a:r>
            <a:r>
              <a:rPr lang="it-IT" dirty="0"/>
              <a:t>. Rev. </a:t>
            </a:r>
            <a:r>
              <a:rPr lang="it-IT" dirty="0" err="1"/>
              <a:t>Applied</a:t>
            </a:r>
            <a:r>
              <a:rPr lang="it-IT" dirty="0"/>
              <a:t> 6, 054014 (2016)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dirty="0"/>
              <a:t>F. Paolucci, G. </a:t>
            </a:r>
            <a:r>
              <a:rPr lang="it-IT" dirty="0" err="1"/>
              <a:t>Marchegiani</a:t>
            </a:r>
            <a:r>
              <a:rPr lang="it-IT" dirty="0"/>
              <a:t>, E. </a:t>
            </a:r>
            <a:r>
              <a:rPr lang="it-IT" dirty="0" err="1"/>
              <a:t>Strambini</a:t>
            </a:r>
            <a:r>
              <a:rPr lang="it-IT" dirty="0"/>
              <a:t>, and F. </a:t>
            </a:r>
            <a:r>
              <a:rPr lang="it-IT" dirty="0" err="1"/>
              <a:t>Giazotto</a:t>
            </a:r>
            <a:r>
              <a:rPr lang="it-IT" dirty="0"/>
              <a:t>, EPL (</a:t>
            </a:r>
            <a:r>
              <a:rPr lang="it-IT" dirty="0" err="1"/>
              <a:t>Europhysics</a:t>
            </a:r>
            <a:r>
              <a:rPr lang="it-IT" dirty="0"/>
              <a:t> </a:t>
            </a:r>
            <a:r>
              <a:rPr lang="it-IT" dirty="0" err="1"/>
              <a:t>Letters</a:t>
            </a:r>
            <a:r>
              <a:rPr lang="it-IT" dirty="0"/>
              <a:t>) 118, 68004</a:t>
            </a:r>
          </a:p>
          <a:p>
            <a:r>
              <a:rPr lang="it-IT" dirty="0"/>
              <a:t>(2017)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dirty="0"/>
              <a:t>F. Paolucci, G. </a:t>
            </a:r>
            <a:r>
              <a:rPr lang="it-IT" dirty="0" err="1"/>
              <a:t>Marchegiani</a:t>
            </a:r>
            <a:r>
              <a:rPr lang="it-IT" dirty="0"/>
              <a:t>, E. </a:t>
            </a:r>
            <a:r>
              <a:rPr lang="it-IT" dirty="0" err="1"/>
              <a:t>Strambini</a:t>
            </a:r>
            <a:r>
              <a:rPr lang="it-IT" dirty="0"/>
              <a:t>, and F. </a:t>
            </a:r>
            <a:r>
              <a:rPr lang="it-IT" dirty="0" err="1"/>
              <a:t>Giazotto</a:t>
            </a:r>
            <a:r>
              <a:rPr lang="it-IT" dirty="0"/>
              <a:t>, arXiv:eprint1709.08609 (2017)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/>
              <a:t>N. </a:t>
            </a:r>
            <a:r>
              <a:rPr lang="fr-FR" dirty="0" err="1"/>
              <a:t>Ligato</a:t>
            </a:r>
            <a:r>
              <a:rPr lang="fr-FR" dirty="0"/>
              <a:t> et al., </a:t>
            </a:r>
            <a:r>
              <a:rPr lang="fr-FR" dirty="0" err="1"/>
              <a:t>Scientic</a:t>
            </a:r>
            <a:r>
              <a:rPr lang="fr-FR" dirty="0"/>
              <a:t> Reports 7, 8810 (2017) (not </a:t>
            </a:r>
            <a:r>
              <a:rPr lang="fr-FR" dirty="0" err="1"/>
              <a:t>discussed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A78425-0664-45F9-A3CB-1E4813F03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604" y="2572552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Future Perspectives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0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75345" y="2953671"/>
            <a:ext cx="663476" cy="4262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 24"/>
          <p:cNvSpPr/>
          <p:nvPr/>
        </p:nvSpPr>
        <p:spPr>
          <a:xfrm>
            <a:off x="6728791" y="1658250"/>
            <a:ext cx="663476" cy="4262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 23"/>
          <p:cNvSpPr/>
          <p:nvPr/>
        </p:nvSpPr>
        <p:spPr>
          <a:xfrm>
            <a:off x="3332866" y="4178982"/>
            <a:ext cx="1229140" cy="4262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3001617" y="3399100"/>
            <a:ext cx="704627" cy="4262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64795" y="252230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Contents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7" y="3508083"/>
            <a:ext cx="3168487" cy="252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32" y="2463603"/>
            <a:ext cx="1437173" cy="228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1" y="4374690"/>
            <a:ext cx="1190278" cy="226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27" y="4265640"/>
            <a:ext cx="3162390" cy="252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10" y="3949045"/>
            <a:ext cx="2523816" cy="229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10" y="5038149"/>
            <a:ext cx="2247964" cy="229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5" y="5691303"/>
            <a:ext cx="8734295" cy="5334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41" y="1809723"/>
            <a:ext cx="1357922" cy="226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46" y="2984255"/>
            <a:ext cx="705632" cy="185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7" y="3055582"/>
            <a:ext cx="758974" cy="199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31" y="1794783"/>
            <a:ext cx="710205" cy="1992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5" y="1200712"/>
            <a:ext cx="5930055" cy="226871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8580359">
            <a:off x="3840219" y="2955524"/>
            <a:ext cx="10955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ight Arrow 27"/>
          <p:cNvSpPr/>
          <p:nvPr/>
        </p:nvSpPr>
        <p:spPr>
          <a:xfrm rot="2245157">
            <a:off x="3966818" y="3884058"/>
            <a:ext cx="10955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ght Arrow 30"/>
          <p:cNvSpPr/>
          <p:nvPr/>
        </p:nvSpPr>
        <p:spPr>
          <a:xfrm rot="19931858">
            <a:off x="6593026" y="2120558"/>
            <a:ext cx="10955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ight Arrow 31"/>
          <p:cNvSpPr/>
          <p:nvPr/>
        </p:nvSpPr>
        <p:spPr>
          <a:xfrm rot="1431565">
            <a:off x="6584127" y="2739716"/>
            <a:ext cx="10955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ight Arrow 32"/>
          <p:cNvSpPr/>
          <p:nvPr/>
        </p:nvSpPr>
        <p:spPr>
          <a:xfrm rot="19931858">
            <a:off x="6275425" y="4127219"/>
            <a:ext cx="982963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ight Arrow 33"/>
          <p:cNvSpPr/>
          <p:nvPr/>
        </p:nvSpPr>
        <p:spPr>
          <a:xfrm rot="1431565">
            <a:off x="6294349" y="4729772"/>
            <a:ext cx="10955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5" y="1223752"/>
            <a:ext cx="3148675" cy="2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7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64795" y="252230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Normal (N) vs Superconductor (S)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721" y="3271588"/>
            <a:ext cx="2929630" cy="740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1" y="2472874"/>
            <a:ext cx="2190065" cy="17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3" y="1433778"/>
            <a:ext cx="4034145" cy="231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2" y="1449776"/>
            <a:ext cx="3743051" cy="231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2" y="2424441"/>
            <a:ext cx="2816450" cy="228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8" y="4930684"/>
            <a:ext cx="2997813" cy="25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7" y="4724217"/>
            <a:ext cx="5043091" cy="39585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73523"/>
              </p:ext>
            </p:extLst>
          </p:nvPr>
        </p:nvGraphicFramePr>
        <p:xfrm>
          <a:off x="3698534" y="407130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Graph" r:id="rId28" imgW="3920760" imgH="3000960" progId="Origin50.Graph">
                  <p:embed/>
                </p:oleObj>
              </mc:Choice>
              <mc:Fallback>
                <p:oleObj name="Graph" r:id="rId2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98534" y="4071306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34" y="4235807"/>
            <a:ext cx="627910" cy="253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2" y="6171668"/>
            <a:ext cx="595905" cy="253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1" y="1867304"/>
            <a:ext cx="2269316" cy="2255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2" y="1836720"/>
            <a:ext cx="5038524" cy="231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5942" y="2968945"/>
            <a:ext cx="3976799" cy="100524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8399840" y="3476350"/>
            <a:ext cx="57974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06" y="3180297"/>
            <a:ext cx="313954" cy="1825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9" y="4071306"/>
            <a:ext cx="326146" cy="211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7" y="3999529"/>
            <a:ext cx="326146" cy="211734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18647702">
            <a:off x="6116893" y="4760548"/>
            <a:ext cx="2900735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2" y="3011397"/>
            <a:ext cx="678204" cy="2531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18" y="3178551"/>
            <a:ext cx="632482" cy="2531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53" y="4071306"/>
            <a:ext cx="185935" cy="1733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05" y="3992719"/>
            <a:ext cx="185935" cy="173376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3301065" y="3970107"/>
            <a:ext cx="3889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319166" y="3919307"/>
            <a:ext cx="3889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6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5" y="4414034"/>
            <a:ext cx="7021715" cy="62476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71687" y="220743"/>
            <a:ext cx="950394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Single particle transport in tunnel junctions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95" y="1372710"/>
            <a:ext cx="3998475" cy="2849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6A71B3-A987-4336-981B-0A0CFA8FA3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5" y="5221058"/>
            <a:ext cx="8227048" cy="6247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95" y="1952404"/>
            <a:ext cx="1446095" cy="22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5" y="6190763"/>
            <a:ext cx="5419500" cy="25293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12742" y="1447003"/>
            <a:ext cx="4021533" cy="2622088"/>
            <a:chOff x="8049253" y="515591"/>
            <a:chExt cx="4021533" cy="2622088"/>
          </a:xfrm>
        </p:grpSpPr>
        <p:cxnSp>
          <p:nvCxnSpPr>
            <p:cNvPr id="37" name="Connettore diritto 32 1">
              <a:extLst>
                <a:ext uri="{FF2B5EF4-FFF2-40B4-BE49-F238E27FC236}">
                  <a16:creationId xmlns:a16="http://schemas.microsoft.com/office/drawing/2014/main" id="{1A9C6C38-B330-4C14-998B-BB4ACAB568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9253" y="1745856"/>
              <a:ext cx="1548117" cy="985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B03615AB-B716-4902-B8ED-21E49659F8B9}"/>
                </a:ext>
              </a:extLst>
            </p:cNvPr>
            <p:cNvSpPr/>
            <p:nvPr/>
          </p:nvSpPr>
          <p:spPr>
            <a:xfrm>
              <a:off x="9360423" y="515591"/>
              <a:ext cx="1529626" cy="197749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OffAxis2Right"/>
              <a:lightRig rig="threePt" dir="t"/>
            </a:scene3d>
            <a:sp3d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4E10B443-9A62-4FAA-B6C5-6188DA6A6E75}"/>
                </a:ext>
              </a:extLst>
            </p:cNvPr>
            <p:cNvSpPr/>
            <p:nvPr/>
          </p:nvSpPr>
          <p:spPr>
            <a:xfrm>
              <a:off x="9582738" y="544772"/>
              <a:ext cx="1529626" cy="1977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sp3d>
              <a:bevelT w="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BA52209A-906F-42A5-BB41-5777E33EC498}"/>
                </a:ext>
              </a:extLst>
            </p:cNvPr>
            <p:cNvSpPr/>
            <p:nvPr/>
          </p:nvSpPr>
          <p:spPr>
            <a:xfrm>
              <a:off x="10144295" y="632138"/>
              <a:ext cx="1529626" cy="197749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OffAxis2Right"/>
              <a:lightRig rig="threePt" dir="t"/>
            </a:scene3d>
            <a:sp3d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3" name="Connettore diritto 32 2">
              <a:extLst>
                <a:ext uri="{FF2B5EF4-FFF2-40B4-BE49-F238E27FC236}">
                  <a16:creationId xmlns:a16="http://schemas.microsoft.com/office/drawing/2014/main" id="{1A9C6C38-B330-4C14-998B-BB4ACAB568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2669" y="2152320"/>
              <a:ext cx="1548117" cy="985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C72BBA63-DBDF-44D3-805B-BCAE1085C1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9258" y="2985027"/>
              <a:ext cx="1007947" cy="145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6CCC1951-E447-4B03-BD70-80D84B931737}"/>
                </a:ext>
              </a:extLst>
            </p:cNvPr>
            <p:cNvCxnSpPr>
              <a:cxnSpLocks/>
            </p:cNvCxnSpPr>
            <p:nvPr/>
          </p:nvCxnSpPr>
          <p:spPr>
            <a:xfrm>
              <a:off x="10753322" y="1946842"/>
              <a:ext cx="1298973" cy="210709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794D2D13-1724-47B6-BE9E-B7A45EB54D4F}"/>
                </a:ext>
              </a:extLst>
            </p:cNvPr>
            <p:cNvCxnSpPr>
              <a:cxnSpLocks/>
            </p:cNvCxnSpPr>
            <p:nvPr/>
          </p:nvCxnSpPr>
          <p:spPr>
            <a:xfrm>
              <a:off x="8061450" y="2737056"/>
              <a:ext cx="1298973" cy="210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861F4386-669B-4BC1-823F-6EF3913EE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6544" y="2796913"/>
              <a:ext cx="335086" cy="297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00015C36-EDBE-4FC2-A17B-89AAB8EEE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7257" y="2928309"/>
              <a:ext cx="124101" cy="108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26 1">
              <a:extLst>
                <a:ext uri="{FF2B5EF4-FFF2-40B4-BE49-F238E27FC236}">
                  <a16:creationId xmlns:a16="http://schemas.microsoft.com/office/drawing/2014/main" id="{970272FC-6A13-4DF8-9CF5-3AA692B9E447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8820" y="1088041"/>
              <a:ext cx="153905" cy="172190"/>
            </a:xfrm>
            <a:prstGeom prst="rect">
              <a:avLst/>
            </a:prstGeom>
          </p:spPr>
        </p:pic>
        <p:pic>
          <p:nvPicPr>
            <p:cNvPr id="52" name="Picture 28">
              <a:extLst>
                <a:ext uri="{FF2B5EF4-FFF2-40B4-BE49-F238E27FC236}">
                  <a16:creationId xmlns:a16="http://schemas.microsoft.com/office/drawing/2014/main" id="{8E1F7565-E0A3-4FB5-9B5A-1DB1F7F12B1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744" y="1138331"/>
              <a:ext cx="182857" cy="178285"/>
            </a:xfrm>
            <a:prstGeom prst="rect">
              <a:avLst/>
            </a:prstGeom>
          </p:spPr>
        </p:pic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BE1C3ADE-2D24-4EA9-B04C-D8E884B1A0CA}"/>
                </a:ext>
              </a:extLst>
            </p:cNvPr>
            <p:cNvCxnSpPr>
              <a:cxnSpLocks/>
            </p:cNvCxnSpPr>
            <p:nvPr/>
          </p:nvCxnSpPr>
          <p:spPr>
            <a:xfrm>
              <a:off x="9384869" y="2254928"/>
              <a:ext cx="1068125" cy="148632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1C2B8F57-4DAE-4488-B44E-0BAA21E1B251}"/>
                </a:ext>
              </a:extLst>
            </p:cNvPr>
            <p:cNvCxnSpPr>
              <a:cxnSpLocks/>
            </p:cNvCxnSpPr>
            <p:nvPr/>
          </p:nvCxnSpPr>
          <p:spPr>
            <a:xfrm>
              <a:off x="9384869" y="1754359"/>
              <a:ext cx="1068125" cy="148632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magine 19 1">
              <a:extLst>
                <a:ext uri="{FF2B5EF4-FFF2-40B4-BE49-F238E27FC236}">
                  <a16:creationId xmlns:a16="http://schemas.microsoft.com/office/drawing/2014/main" id="{3D344E2F-EA6F-4ED9-ADB1-1D61B121D56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771" y="1532716"/>
              <a:ext cx="118857" cy="170666"/>
            </a:xfrm>
            <a:prstGeom prst="rect">
              <a:avLst/>
            </a:prstGeom>
          </p:spPr>
        </p:pic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FB20CAB3-DEE3-4A27-915F-BB60BE694F13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5367" y="1946842"/>
              <a:ext cx="176726" cy="28526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60" y="4049464"/>
            <a:ext cx="182873" cy="18041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7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2">
            <a:extLst>
              <a:ext uri="{FF2B5EF4-FFF2-40B4-BE49-F238E27FC236}">
                <a16:creationId xmlns:a16="http://schemas.microsoft.com/office/drawing/2014/main" id="{480A8896-8D9E-48E5-94A6-0A9933304A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70" y="3044589"/>
            <a:ext cx="3277519" cy="253160"/>
          </a:xfrm>
          <a:prstGeom prst="rect">
            <a:avLst/>
          </a:prstGeom>
        </p:spPr>
      </p:pic>
      <p:graphicFrame>
        <p:nvGraphicFramePr>
          <p:cNvPr id="5" name="Oggetto 70">
            <a:extLst>
              <a:ext uri="{FF2B5EF4-FFF2-40B4-BE49-F238E27FC236}">
                <a16:creationId xmlns:a16="http://schemas.microsoft.com/office/drawing/2014/main" id="{9288BF67-8D5C-4136-A393-370D64B20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17899"/>
              </p:ext>
            </p:extLst>
          </p:nvPr>
        </p:nvGraphicFramePr>
        <p:xfrm>
          <a:off x="2065664" y="256840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7" name="Graph" r:id="rId28" imgW="3920760" imgH="3000960" progId="Origin50.Graph">
                  <p:embed/>
                </p:oleObj>
              </mc:Choice>
              <mc:Fallback>
                <p:oleObj name="Graph" r:id="rId2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065664" y="256840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74 1 1">
            <a:extLst>
              <a:ext uri="{FF2B5EF4-FFF2-40B4-BE49-F238E27FC236}">
                <a16:creationId xmlns:a16="http://schemas.microsoft.com/office/drawing/2014/main" id="{704EF6D7-77B0-49F6-89CF-51E39DE829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47" y="1850758"/>
            <a:ext cx="182873" cy="180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16200000">
            <a:off x="101806" y="1521008"/>
            <a:ext cx="2507567" cy="63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16200000" flipV="1">
            <a:off x="600849" y="1719973"/>
            <a:ext cx="2929630" cy="65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" y="496698"/>
            <a:ext cx="545999" cy="174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0" y="417617"/>
            <a:ext cx="474318" cy="179513"/>
          </a:xfrm>
          <a:prstGeom prst="rect">
            <a:avLst/>
          </a:prstGeom>
        </p:spPr>
      </p:pic>
      <p:pic>
        <p:nvPicPr>
          <p:cNvPr id="14" name="Immagine 71 1">
            <a:extLst>
              <a:ext uri="{FF2B5EF4-FFF2-40B4-BE49-F238E27FC236}">
                <a16:creationId xmlns:a16="http://schemas.microsoft.com/office/drawing/2014/main" id="{4B91B362-F829-4179-8E5F-F61C6C2A4B5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45" y="507374"/>
            <a:ext cx="118857" cy="170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16200000">
            <a:off x="5898837" y="1197901"/>
            <a:ext cx="2820060" cy="712848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32492"/>
              </p:ext>
            </p:extLst>
          </p:nvPr>
        </p:nvGraphicFramePr>
        <p:xfrm>
          <a:off x="7737100" y="108642"/>
          <a:ext cx="4850171" cy="371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8" name="Graph" r:id="rId35" imgW="3920760" imgH="3000960" progId="Origin50.Graph">
                  <p:embed/>
                </p:oleObj>
              </mc:Choice>
              <mc:Fallback>
                <p:oleObj name="Graph" r:id="rId3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737100" y="108642"/>
                        <a:ext cx="4850171" cy="371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87144"/>
              </p:ext>
            </p:extLst>
          </p:nvPr>
        </p:nvGraphicFramePr>
        <p:xfrm>
          <a:off x="7691212" y="3257213"/>
          <a:ext cx="4656853" cy="356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9" name="Graph" r:id="rId37" imgW="3920760" imgH="3000960" progId="Origin50.Graph">
                  <p:embed/>
                </p:oleObj>
              </mc:Choice>
              <mc:Fallback>
                <p:oleObj name="Graph" r:id="rId3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691212" y="3257213"/>
                        <a:ext cx="4656853" cy="3563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575910" y="6396702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 cooling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44866" y="3238226"/>
            <a:ext cx="290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current below Gap at T=0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" y="3730150"/>
            <a:ext cx="402636" cy="1795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11892" y="6396702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something else...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61085"/>
              </p:ext>
            </p:extLst>
          </p:nvPr>
        </p:nvGraphicFramePr>
        <p:xfrm>
          <a:off x="1785044" y="3297749"/>
          <a:ext cx="5238170" cy="400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0" name="Graph" r:id="rId40" imgW="3920760" imgH="3000960" progId="Origin50.Graph">
                  <p:embed/>
                </p:oleObj>
              </mc:Choice>
              <mc:Fallback>
                <p:oleObj name="Graph" r:id="rId40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785044" y="3297749"/>
                        <a:ext cx="5238170" cy="400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magine 74 2 1">
            <a:extLst>
              <a:ext uri="{FF2B5EF4-FFF2-40B4-BE49-F238E27FC236}">
                <a16:creationId xmlns:a16="http://schemas.microsoft.com/office/drawing/2014/main" id="{704EF6D7-77B0-49F6-89CF-51E39DE829F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99" y="2004815"/>
            <a:ext cx="182873" cy="180411"/>
          </a:xfrm>
          <a:prstGeom prst="rect">
            <a:avLst/>
          </a:prstGeom>
        </p:spPr>
      </p:pic>
      <p:pic>
        <p:nvPicPr>
          <p:cNvPr id="27" name="Immagine 71 2 1">
            <a:extLst>
              <a:ext uri="{FF2B5EF4-FFF2-40B4-BE49-F238E27FC236}">
                <a16:creationId xmlns:a16="http://schemas.microsoft.com/office/drawing/2014/main" id="{4B91B362-F829-4179-8E5F-F61C6C2A4B5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97" y="661431"/>
            <a:ext cx="118857" cy="170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2" y="309514"/>
            <a:ext cx="508920" cy="2162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0298469" y="2185226"/>
            <a:ext cx="8035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17" y="2322493"/>
            <a:ext cx="550183" cy="253160"/>
          </a:xfrm>
          <a:prstGeom prst="rect">
            <a:avLst/>
          </a:prstGeom>
        </p:spPr>
      </p:pic>
      <p:pic>
        <p:nvPicPr>
          <p:cNvPr id="30" name="Immagine 74 2 2">
            <a:extLst>
              <a:ext uri="{FF2B5EF4-FFF2-40B4-BE49-F238E27FC236}">
                <a16:creationId xmlns:a16="http://schemas.microsoft.com/office/drawing/2014/main" id="{704EF6D7-77B0-49F6-89CF-51E39DE829F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03" y="5343379"/>
            <a:ext cx="182873" cy="180411"/>
          </a:xfrm>
          <a:prstGeom prst="rect">
            <a:avLst/>
          </a:prstGeom>
        </p:spPr>
      </p:pic>
      <p:pic>
        <p:nvPicPr>
          <p:cNvPr id="31" name="Immagine 71 2 2 1">
            <a:extLst>
              <a:ext uri="{FF2B5EF4-FFF2-40B4-BE49-F238E27FC236}">
                <a16:creationId xmlns:a16="http://schemas.microsoft.com/office/drawing/2014/main" id="{4B91B362-F829-4179-8E5F-F61C6C2A4B5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46" y="3724891"/>
            <a:ext cx="118857" cy="170666"/>
          </a:xfrm>
          <a:prstGeom prst="rect">
            <a:avLst/>
          </a:prstGeom>
        </p:spPr>
      </p:pic>
      <p:pic>
        <p:nvPicPr>
          <p:cNvPr id="32" name="Immagine 74 2 3">
            <a:extLst>
              <a:ext uri="{FF2B5EF4-FFF2-40B4-BE49-F238E27FC236}">
                <a16:creationId xmlns:a16="http://schemas.microsoft.com/office/drawing/2014/main" id="{704EF6D7-77B0-49F6-89CF-51E39DE829F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763" y="5186958"/>
            <a:ext cx="182873" cy="180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66" y="3582259"/>
            <a:ext cx="176726" cy="285264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8772382" y="5587814"/>
            <a:ext cx="206127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86" y="5612518"/>
            <a:ext cx="550183" cy="25316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4508849" y="5668771"/>
            <a:ext cx="1018571" cy="2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4" y="5802104"/>
            <a:ext cx="1077914" cy="199612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4261199" y="4998817"/>
            <a:ext cx="2097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7" y="4754999"/>
            <a:ext cx="945892" cy="18445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5400000">
            <a:off x="6642793" y="1405475"/>
            <a:ext cx="2880196" cy="728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5400000">
            <a:off x="702295" y="4922832"/>
            <a:ext cx="2880196" cy="7280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16200000">
            <a:off x="-66752" y="4740684"/>
            <a:ext cx="2859431" cy="722801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>
            <a:off x="857564" y="1830355"/>
            <a:ext cx="3950" cy="2403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1" y="1873302"/>
            <a:ext cx="305093" cy="181944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8514142" y="1632993"/>
            <a:ext cx="4582" cy="2767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69" y="1522928"/>
            <a:ext cx="317420" cy="185054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>
          <a:xfrm>
            <a:off x="2539595" y="5144396"/>
            <a:ext cx="4582" cy="2767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61" y="4890859"/>
            <a:ext cx="419117" cy="223931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>
            <a:off x="778601" y="4890859"/>
            <a:ext cx="4582" cy="4169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" y="4703256"/>
            <a:ext cx="412954" cy="22393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41" y="3699882"/>
            <a:ext cx="639289" cy="1788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46" y="3968438"/>
            <a:ext cx="639289" cy="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353" y="209161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Coherent Transport: Josephson Effect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39" y="4307142"/>
            <a:ext cx="2608765" cy="5577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98" y="2500114"/>
            <a:ext cx="970668" cy="521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06" y="3800956"/>
            <a:ext cx="181333" cy="184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38" y="5921128"/>
            <a:ext cx="266667" cy="211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9" y="4910836"/>
            <a:ext cx="192000" cy="210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34" y="4834242"/>
            <a:ext cx="118857" cy="17066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139607" y="5140269"/>
            <a:ext cx="3593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76088" y="3382000"/>
            <a:ext cx="3345300" cy="2411934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3921" y="3580146"/>
            <a:ext cx="2712675" cy="333867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39" y="4311713"/>
            <a:ext cx="2998859" cy="5531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CF5CE45-6123-428E-A24A-D602E9267A2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71" y="5793933"/>
            <a:ext cx="6258295" cy="57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98" y="2073694"/>
            <a:ext cx="1293716" cy="225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2" y="1360798"/>
            <a:ext cx="6694103" cy="25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8" y="2073694"/>
            <a:ext cx="2284193" cy="227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9" y="2594229"/>
            <a:ext cx="2273527" cy="2285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97818" y="1486512"/>
            <a:ext cx="628073" cy="1013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/>
          <p:cNvSpPr/>
          <p:nvPr/>
        </p:nvSpPr>
        <p:spPr>
          <a:xfrm>
            <a:off x="9878321" y="1486512"/>
            <a:ext cx="628073" cy="1013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9725891" y="1486512"/>
            <a:ext cx="152430" cy="1013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56" y="1901884"/>
            <a:ext cx="112762" cy="1828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76" y="1925220"/>
            <a:ext cx="112762" cy="1828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56" y="1908558"/>
            <a:ext cx="79238" cy="1737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59" y="1206921"/>
            <a:ext cx="144762" cy="1660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8" y="3214116"/>
            <a:ext cx="1584764" cy="1782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71" y="5299974"/>
            <a:ext cx="2310099" cy="2179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70" y="2972459"/>
            <a:ext cx="4350483" cy="2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72" y="6354393"/>
            <a:ext cx="2700195" cy="251429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48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3875" y="3971960"/>
            <a:ext cx="3788472" cy="22652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353" y="209161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NFIS-Thermoelectric Effect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649" y="3294696"/>
            <a:ext cx="4746849" cy="1196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398" y="5433740"/>
            <a:ext cx="5035349" cy="1269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553" y="1465016"/>
            <a:ext cx="4064877" cy="1027510"/>
          </a:xfrm>
          <a:prstGeom prst="rect">
            <a:avLst/>
          </a:prstGeom>
        </p:spPr>
      </p:pic>
      <p:sp>
        <p:nvSpPr>
          <p:cNvPr id="12" name="Rectangle 2 1 4"/>
          <p:cNvSpPr>
            <a:spLocks noChangeArrowheads="1"/>
          </p:cNvSpPr>
          <p:nvPr/>
        </p:nvSpPr>
        <p:spPr bwMode="auto">
          <a:xfrm>
            <a:off x="615065" y="852318"/>
            <a:ext cx="1040300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it-IT" sz="2800" u="none" baseline="0" dirty="0">
              <a:solidFill>
                <a:srgbClr val="25406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61" y="2759534"/>
            <a:ext cx="1514669" cy="228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10" y="4939967"/>
            <a:ext cx="1511621" cy="22857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5400000">
            <a:off x="2238113" y="2750217"/>
            <a:ext cx="7654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09" y="1245920"/>
            <a:ext cx="6073914" cy="22857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5400000">
            <a:off x="2238113" y="4805234"/>
            <a:ext cx="765497" cy="2429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8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47" y="2946390"/>
            <a:ext cx="1638097" cy="5333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32" y="4994482"/>
            <a:ext cx="1653336" cy="4845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72593" y="1781569"/>
            <a:ext cx="4600183" cy="24130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50" y="6305449"/>
            <a:ext cx="493881" cy="1591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65" y="6305449"/>
            <a:ext cx="521855" cy="15916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ourier"/>
              </a:rPr>
              <a:t> </a:t>
            </a:r>
            <a:endParaRPr lang="it-IT" dirty="0"/>
          </a:p>
        </p:txBody>
      </p:sp>
      <p:sp>
        <p:nvSpPr>
          <p:cNvPr id="31" name="Rectangle 30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ourier"/>
              </a:rPr>
              <a:t> </a:t>
            </a:r>
            <a:endParaRPr lang="it-IT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679073" y="3213056"/>
            <a:ext cx="0" cy="126913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79073" y="5433740"/>
            <a:ext cx="0" cy="126913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366650" y="1781569"/>
            <a:ext cx="493881" cy="22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/>
          <p:cNvSpPr/>
          <p:nvPr/>
        </p:nvSpPr>
        <p:spPr>
          <a:xfrm>
            <a:off x="10136339" y="1757369"/>
            <a:ext cx="493881" cy="22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0C327F-EFE3-4553-9F92-24BD8F16EEB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7505" y="1460236"/>
            <a:ext cx="4383133" cy="1107958"/>
          </a:xfrm>
          <a:prstGeom prst="rect">
            <a:avLst/>
          </a:prstGeom>
        </p:spPr>
      </p:pic>
      <p:cxnSp>
        <p:nvCxnSpPr>
          <p:cNvPr id="38" name="Straight Connector 37"/>
          <p:cNvCxnSpPr>
            <a:cxnSpLocks/>
          </p:cNvCxnSpPr>
          <p:nvPr/>
        </p:nvCxnSpPr>
        <p:spPr>
          <a:xfrm>
            <a:off x="2683729" y="1526295"/>
            <a:ext cx="0" cy="970664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69CE23A-2523-43FC-93F0-C543D9C610E6}"/>
              </a:ext>
            </a:extLst>
          </p:cNvPr>
          <p:cNvCxnSpPr/>
          <p:nvPr/>
        </p:nvCxnSpPr>
        <p:spPr>
          <a:xfrm>
            <a:off x="3771900" y="3681913"/>
            <a:ext cx="685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1277C46-5E4E-4AC0-9A9A-EB20C4077ED6}"/>
              </a:ext>
            </a:extLst>
          </p:cNvPr>
          <p:cNvCxnSpPr/>
          <p:nvPr/>
        </p:nvCxnSpPr>
        <p:spPr>
          <a:xfrm>
            <a:off x="3778826" y="388626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E590FE-707F-48D8-A5FB-4F521ADB20C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76" y="3601913"/>
            <a:ext cx="265143" cy="160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33C67EB-2673-4605-8FB8-45C31E59CE4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4" y="3873691"/>
            <a:ext cx="573555" cy="1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5871807" y="894563"/>
            <a:ext cx="5222531" cy="4435148"/>
          </a:xfrm>
          <a:prstGeom prst="rect">
            <a:avLst/>
          </a:prstGeom>
          <a:ln w="130175">
            <a:solidFill>
              <a:schemeClr val="bg2">
                <a:lumMod val="75000"/>
              </a:schemeClr>
            </a:solidFill>
            <a:tailEnd type="none"/>
          </a:ln>
          <a:scene3d>
            <a:camera prst="isometricOffAxis1Top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1367866" y="1706325"/>
            <a:ext cx="4582199" cy="4338735"/>
          </a:xfrm>
          <a:prstGeom prst="rect">
            <a:avLst/>
          </a:prstGeom>
          <a:ln w="130175">
            <a:solidFill>
              <a:schemeClr val="bg2">
                <a:lumMod val="75000"/>
              </a:schemeClr>
            </a:solidFill>
            <a:tailEnd type="none"/>
          </a:ln>
          <a:scene3d>
            <a:camera prst="isometricOffAxis1Top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0" name="Group 89"/>
          <p:cNvGrpSpPr/>
          <p:nvPr/>
        </p:nvGrpSpPr>
        <p:grpSpPr>
          <a:xfrm rot="1884983">
            <a:off x="4485678" y="2437033"/>
            <a:ext cx="2058265" cy="1632929"/>
            <a:chOff x="2967135" y="2071396"/>
            <a:chExt cx="1446245" cy="1175657"/>
          </a:xfrm>
          <a:scene3d>
            <a:camera prst="isometricOffAxis1Right">
              <a:rot lat="20985823" lon="17832279" rev="21361387"/>
            </a:camera>
            <a:lightRig rig="threePt" dir="t"/>
          </a:scene3d>
        </p:grpSpPr>
        <p:cxnSp>
          <p:nvCxnSpPr>
            <p:cNvPr id="91" name="Curved Connector 90"/>
            <p:cNvCxnSpPr/>
            <p:nvPr/>
          </p:nvCxnSpPr>
          <p:spPr>
            <a:xfrm flipV="1">
              <a:off x="3610947" y="2071396"/>
              <a:ext cx="802433" cy="569168"/>
            </a:xfrm>
            <a:prstGeom prst="curvedConnector3">
              <a:avLst>
                <a:gd name="adj1" fmla="val 50000"/>
              </a:avLst>
            </a:prstGeom>
            <a:ln w="88900">
              <a:tailEnd type="triangle"/>
            </a:ln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/>
            <p:cNvCxnSpPr/>
            <p:nvPr/>
          </p:nvCxnSpPr>
          <p:spPr>
            <a:xfrm flipV="1">
              <a:off x="2967135" y="2640563"/>
              <a:ext cx="656512" cy="606490"/>
            </a:xfrm>
            <a:prstGeom prst="curvedConnector3">
              <a:avLst>
                <a:gd name="adj1" fmla="val 50000"/>
              </a:avLst>
            </a:prstGeom>
            <a:ln w="88900"/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rot="1884983">
            <a:off x="4638078" y="2589433"/>
            <a:ext cx="2058265" cy="1632929"/>
            <a:chOff x="2967135" y="2071396"/>
            <a:chExt cx="1446245" cy="1175657"/>
          </a:xfrm>
          <a:scene3d>
            <a:camera prst="isometricOffAxis1Right">
              <a:rot lat="20985823" lon="17832279" rev="21361387"/>
            </a:camera>
            <a:lightRig rig="threePt" dir="t"/>
          </a:scene3d>
        </p:grpSpPr>
        <p:cxnSp>
          <p:nvCxnSpPr>
            <p:cNvPr id="94" name="Curved Connector 93"/>
            <p:cNvCxnSpPr/>
            <p:nvPr/>
          </p:nvCxnSpPr>
          <p:spPr>
            <a:xfrm flipV="1">
              <a:off x="3610947" y="2071396"/>
              <a:ext cx="802433" cy="569168"/>
            </a:xfrm>
            <a:prstGeom prst="curvedConnector3">
              <a:avLst>
                <a:gd name="adj1" fmla="val 50000"/>
              </a:avLst>
            </a:prstGeom>
            <a:ln w="88900">
              <a:tailEnd type="triangle"/>
            </a:ln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/>
            <p:nvPr/>
          </p:nvCxnSpPr>
          <p:spPr>
            <a:xfrm flipV="1">
              <a:off x="2967135" y="2640563"/>
              <a:ext cx="656512" cy="606490"/>
            </a:xfrm>
            <a:prstGeom prst="curvedConnector3">
              <a:avLst>
                <a:gd name="adj1" fmla="val 50000"/>
              </a:avLst>
            </a:prstGeom>
            <a:ln w="88900"/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 rot="1884983">
            <a:off x="4790478" y="2741833"/>
            <a:ext cx="2058265" cy="1632929"/>
            <a:chOff x="2967135" y="2071396"/>
            <a:chExt cx="1446245" cy="1175657"/>
          </a:xfrm>
          <a:scene3d>
            <a:camera prst="isometricOffAxis1Right">
              <a:rot lat="20985823" lon="17832279" rev="21361387"/>
            </a:camera>
            <a:lightRig rig="threePt" dir="t"/>
          </a:scene3d>
        </p:grpSpPr>
        <p:cxnSp>
          <p:nvCxnSpPr>
            <p:cNvPr id="97" name="Curved Connector 96"/>
            <p:cNvCxnSpPr/>
            <p:nvPr/>
          </p:nvCxnSpPr>
          <p:spPr>
            <a:xfrm flipV="1">
              <a:off x="3610947" y="2071396"/>
              <a:ext cx="802433" cy="569168"/>
            </a:xfrm>
            <a:prstGeom prst="curvedConnector3">
              <a:avLst>
                <a:gd name="adj1" fmla="val 50000"/>
              </a:avLst>
            </a:prstGeom>
            <a:ln w="88900">
              <a:tailEnd type="triangle"/>
            </a:ln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urved Connector 97"/>
            <p:cNvCxnSpPr/>
            <p:nvPr/>
          </p:nvCxnSpPr>
          <p:spPr>
            <a:xfrm flipV="1">
              <a:off x="2967135" y="2640563"/>
              <a:ext cx="656512" cy="606490"/>
            </a:xfrm>
            <a:prstGeom prst="curvedConnector3">
              <a:avLst>
                <a:gd name="adj1" fmla="val 50000"/>
              </a:avLst>
            </a:prstGeom>
            <a:ln w="88900"/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3464452" y="3645657"/>
            <a:ext cx="2438399" cy="1428660"/>
            <a:chOff x="3392557" y="1669774"/>
            <a:chExt cx="2438399" cy="1428660"/>
          </a:xfr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  <a:scene3d>
            <a:camera prst="perspectiveRelaxedModerately" fov="0">
              <a:rot lat="18060000" lon="18360000" rev="3420000"/>
            </a:camera>
            <a:lightRig rig="sunrise" dir="t"/>
          </a:scene3d>
        </p:grpSpPr>
        <p:sp>
          <p:nvSpPr>
            <p:cNvPr id="100" name="Rounded Rectangle 99"/>
            <p:cNvSpPr/>
            <p:nvPr/>
          </p:nvSpPr>
          <p:spPr>
            <a:xfrm>
              <a:off x="3392557" y="1669774"/>
              <a:ext cx="954156" cy="1428660"/>
            </a:xfrm>
            <a:prstGeom prst="roundRect">
              <a:avLst/>
            </a:prstGeom>
            <a:solidFill>
              <a:srgbClr val="15C2F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p3d extrusionH="184150" prstMaterial="matte">
              <a:bevelT/>
              <a:bevelB w="133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346713" y="1669774"/>
              <a:ext cx="530087" cy="1428660"/>
            </a:xfrm>
            <a:prstGeom prst="roundRect">
              <a:avLst/>
            </a:prstGeom>
            <a:solidFill>
              <a:srgbClr val="FFFF00"/>
            </a:solidFill>
            <a:ln cap="flat">
              <a:noFill/>
              <a:miter lim="800000"/>
            </a:ln>
            <a:sp3d extrusionH="184150" prstMaterial="matte">
              <a:bevelT/>
              <a:bevelB w="133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876800" y="1669774"/>
              <a:ext cx="954156" cy="1428660"/>
            </a:xfrm>
            <a:prstGeom prst="roundRect">
              <a:avLst/>
            </a:prstGeom>
            <a:solidFill>
              <a:srgbClr val="EF412F"/>
            </a:solidFill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  <a:sp3d extrusionH="184150" prstMaterial="matte">
              <a:bevelT/>
              <a:bevelB w="133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92606" y="2465990"/>
            <a:ext cx="2438399" cy="1428660"/>
            <a:chOff x="3392557" y="1669774"/>
            <a:chExt cx="2438399" cy="1428660"/>
          </a:xfrm>
          <a:solidFill>
            <a:schemeClr val="accent1"/>
          </a:solidFill>
          <a:effectLst>
            <a:outerShdw blurRad="38100" dist="50800" dir="5400000" algn="ctr" rotWithShape="0">
              <a:srgbClr val="000000">
                <a:alpha val="68000"/>
              </a:srgbClr>
            </a:outerShdw>
          </a:effectLst>
          <a:scene3d>
            <a:camera prst="perspectiveRelaxedModerately" fov="0">
              <a:rot lat="18059988" lon="18359988" rev="3420009"/>
            </a:camera>
            <a:lightRig rig="morning" dir="t">
              <a:rot lat="0" lon="0" rev="0"/>
            </a:lightRig>
          </a:scene3d>
        </p:grpSpPr>
        <p:sp>
          <p:nvSpPr>
            <p:cNvPr id="104" name="Rounded Rectangle 103"/>
            <p:cNvSpPr/>
            <p:nvPr/>
          </p:nvSpPr>
          <p:spPr>
            <a:xfrm>
              <a:off x="4346713" y="1669774"/>
              <a:ext cx="530087" cy="14286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p3d extrusionH="184150" prstMaterial="dkEdge">
              <a:bevelT/>
              <a:bevelB w="133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876800" y="1669774"/>
              <a:ext cx="954156" cy="1428660"/>
            </a:xfrm>
            <a:prstGeom prst="roundRect">
              <a:avLst/>
            </a:prstGeom>
            <a:solidFill>
              <a:srgbClr val="2EC286"/>
            </a:solidFill>
            <a:ln>
              <a:solidFill>
                <a:srgbClr val="2EC286"/>
              </a:solidFill>
            </a:ln>
            <a:effectLst>
              <a:glow rad="508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  <a:reflection stA="0" endPos="65000" dist="50800" dir="5400000" sy="-100000" algn="bl" rotWithShape="0"/>
              <a:softEdge rad="31750"/>
            </a:effectLst>
            <a:sp3d extrusionH="184150" prstMaterial="dkEdge">
              <a:bevelT w="165100" prst="coolSlant"/>
              <a:bevelB w="133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392557" y="1669774"/>
              <a:ext cx="954156" cy="1428660"/>
            </a:xfrm>
            <a:prstGeom prst="roundRect">
              <a:avLst/>
            </a:prstGeom>
            <a:solidFill>
              <a:srgbClr val="2EC286"/>
            </a:solidFill>
            <a:ln>
              <a:noFill/>
            </a:ln>
            <a:sp3d extrusionH="184150" prstMaterial="dkEdge">
              <a:bevelT/>
              <a:bevelB w="1333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flipH="1" flipV="1">
            <a:off x="3433497" y="4062348"/>
            <a:ext cx="1554926" cy="10271"/>
          </a:xfrm>
          <a:prstGeom prst="straightConnector1">
            <a:avLst/>
          </a:prstGeom>
          <a:ln w="53975">
            <a:tailEnd type="triangle"/>
          </a:ln>
          <a:scene3d>
            <a:camera prst="perspectiveContrastingRightFacing">
              <a:rot lat="252686" lon="19838458" rev="286265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731284" y="3400378"/>
            <a:ext cx="1068940" cy="158895"/>
          </a:xfrm>
          <a:prstGeom prst="line">
            <a:avLst/>
          </a:prstGeom>
          <a:ln w="130175" cap="rnd">
            <a:solidFill>
              <a:schemeClr val="bg2">
                <a:lumMod val="75000"/>
              </a:schemeClr>
            </a:solidFill>
            <a:bevel/>
            <a:headEnd w="sm" len="sm"/>
            <a:tailEnd type="none" w="sm" len="sm"/>
          </a:ln>
          <a:scene3d>
            <a:camera prst="isometricOffAxis1Top">
              <a:rot lat="18204945" lon="20062354" rev="1550508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528544" y="4619723"/>
            <a:ext cx="999293" cy="210700"/>
          </a:xfrm>
          <a:prstGeom prst="line">
            <a:avLst/>
          </a:prstGeom>
          <a:ln w="130175" cap="rnd">
            <a:solidFill>
              <a:schemeClr val="bg2">
                <a:lumMod val="75000"/>
              </a:schemeClr>
            </a:solidFill>
            <a:bevel/>
            <a:headEnd w="sm" len="sm"/>
            <a:tailEnd type="none" w="sm" len="sm"/>
          </a:ln>
          <a:scene3d>
            <a:camera prst="isometricOffAxis1Top">
              <a:rot lat="17939302" lon="19792593" rev="178145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43" y="3574939"/>
            <a:ext cx="439466" cy="394667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9772002" y="2060889"/>
            <a:ext cx="1956318" cy="81020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63500" cap="flat" cmpd="thickThin">
            <a:solidFill>
              <a:schemeClr val="tx2"/>
            </a:solidFill>
            <a:miter lim="800000"/>
          </a:ln>
          <a:scene3d>
            <a:camera prst="isometricOffAxis1Left">
              <a:rot lat="1342885" lon="17285880" rev="5883257"/>
            </a:camera>
            <a:lightRig rig="threePt" dir="t"/>
          </a:scene3d>
          <a:sp3d prstMaterial="dkEdge">
            <a:bevelT/>
            <a:bevelB w="114300" h="425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" name="Picture 1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16" y="5157404"/>
            <a:ext cx="439466" cy="29226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55" y="4990490"/>
            <a:ext cx="377599" cy="29653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47" y="5087141"/>
            <a:ext cx="339199" cy="2432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58" y="2522289"/>
            <a:ext cx="157866" cy="2560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91" y="2536260"/>
            <a:ext cx="110933" cy="2432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9" y="2540117"/>
            <a:ext cx="157866" cy="25600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/>
        </p:nvCxnSpPr>
        <p:spPr>
          <a:xfrm flipH="1" flipV="1">
            <a:off x="11243867" y="2999738"/>
            <a:ext cx="435441" cy="445203"/>
          </a:xfrm>
          <a:prstGeom prst="line">
            <a:avLst/>
          </a:prstGeom>
          <a:ln w="130175" cap="rnd">
            <a:solidFill>
              <a:schemeClr val="bg2">
                <a:lumMod val="75000"/>
              </a:schemeClr>
            </a:solidFill>
            <a:bevel/>
            <a:headEnd w="sm" len="sm"/>
            <a:tailEnd type="none" w="sm" len="sm"/>
          </a:ln>
          <a:scene3d>
            <a:camera prst="isometricOffAxis1Top">
              <a:rot lat="21349642" lon="21321024" rev="835616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63" y="3036528"/>
            <a:ext cx="435198" cy="2944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162" y="1745491"/>
            <a:ext cx="352000" cy="332800"/>
          </a:xfrm>
          <a:prstGeom prst="rect">
            <a:avLst/>
          </a:prstGeom>
        </p:spPr>
      </p:pic>
      <p:cxnSp>
        <p:nvCxnSpPr>
          <p:cNvPr id="121" name="Straight Arrow Connector 120"/>
          <p:cNvCxnSpPr/>
          <p:nvPr/>
        </p:nvCxnSpPr>
        <p:spPr>
          <a:xfrm flipV="1">
            <a:off x="7325339" y="2226199"/>
            <a:ext cx="1475761" cy="43092"/>
          </a:xfrm>
          <a:prstGeom prst="straightConnector1">
            <a:avLst/>
          </a:prstGeom>
          <a:ln w="53975" cap="rnd">
            <a:round/>
            <a:tailEnd type="triangle"/>
          </a:ln>
          <a:scene3d>
            <a:camera prst="perspectiveContrastingRightFacing">
              <a:rot lat="252686" lon="19838458" rev="286265"/>
            </a:camera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937562" y="4205656"/>
            <a:ext cx="1028781" cy="695977"/>
          </a:xfrm>
          <a:prstGeom prst="straightConnector1">
            <a:avLst/>
          </a:prstGeom>
          <a:ln w="53975" cap="rnd">
            <a:round/>
            <a:tailEnd type="triangle"/>
          </a:ln>
          <a:scene3d>
            <a:camera prst="perspectiveContrastingRightFacing">
              <a:rot lat="252686" lon="19838458" rev="286265"/>
            </a:camera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6" y="4684289"/>
            <a:ext cx="561066" cy="29226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86" y="1856014"/>
            <a:ext cx="202666" cy="247467"/>
          </a:xfrm>
          <a:prstGeom prst="rect">
            <a:avLst/>
          </a:prstGeom>
        </p:spPr>
      </p:pic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139581" y="265944"/>
            <a:ext cx="1020364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Heat Recycle: Josephson Quantum Heat Engine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528544" y="5441826"/>
            <a:ext cx="752148" cy="612326"/>
          </a:xfrm>
          <a:prstGeom prst="straightConnector1">
            <a:avLst/>
          </a:prstGeom>
          <a:ln w="53975" cap="rnd">
            <a:round/>
            <a:tailEnd type="triangle"/>
          </a:ln>
          <a:scene3d>
            <a:camera prst="perspectiveContrastingRightFacing">
              <a:rot lat="252686" lon="19838458" rev="286265"/>
            </a:camera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2 1"/>
          <p:cNvSpPr/>
          <p:nvPr/>
        </p:nvSpPr>
        <p:spPr>
          <a:xfrm>
            <a:off x="2745237" y="6002309"/>
            <a:ext cx="6295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Thermoelectric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435732" y="1993169"/>
            <a:ext cx="265663" cy="854169"/>
          </a:xfrm>
          <a:prstGeom prst="straightConnector1">
            <a:avLst/>
          </a:prstGeom>
          <a:ln w="53975" cap="rnd">
            <a:round/>
            <a:tailEnd type="triangle"/>
          </a:ln>
          <a:scene3d>
            <a:camera prst="perspectiveContrastingRightFacing">
              <a:rot lat="252686" lon="19838458" rev="286265"/>
            </a:camera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2 2"/>
          <p:cNvSpPr/>
          <p:nvPr/>
        </p:nvSpPr>
        <p:spPr>
          <a:xfrm>
            <a:off x="423171" y="1447802"/>
            <a:ext cx="629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to AC inverter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64494" y="1811887"/>
            <a:ext cx="265663" cy="854169"/>
          </a:xfrm>
          <a:prstGeom prst="straightConnector1">
            <a:avLst/>
          </a:prstGeom>
          <a:ln w="53975" cap="rnd">
            <a:round/>
            <a:tailEnd type="triangle"/>
          </a:ln>
          <a:scene3d>
            <a:camera prst="perspectiveContrastingRightFacing">
              <a:rot lat="252686" lon="19838458" rev="286265"/>
            </a:camera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2 3"/>
          <p:cNvSpPr/>
          <p:nvPr/>
        </p:nvSpPr>
        <p:spPr>
          <a:xfrm>
            <a:off x="4216943" y="1284212"/>
            <a:ext cx="629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coupling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71298" y="4169038"/>
            <a:ext cx="5075976" cy="2652213"/>
            <a:chOff x="6096000" y="2096199"/>
            <a:chExt cx="6041166" cy="300045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225266"/>
              <a:ext cx="5823567" cy="266991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1968" y="3734265"/>
              <a:ext cx="435198" cy="2944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459" y="3805287"/>
              <a:ext cx="354132" cy="29440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241" y="3805287"/>
              <a:ext cx="345598" cy="2944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922" y="3166095"/>
              <a:ext cx="358398" cy="24106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616" y="3950353"/>
              <a:ext cx="433065" cy="29866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40" y="2096199"/>
              <a:ext cx="253866" cy="258134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 flipH="1">
              <a:off x="7093021" y="4570161"/>
              <a:ext cx="298460" cy="38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473" y="4857715"/>
              <a:ext cx="166400" cy="238934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7029921" y="3067851"/>
              <a:ext cx="424660" cy="254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29921" y="3064336"/>
              <a:ext cx="424660" cy="280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481" y="2809124"/>
              <a:ext cx="268800" cy="29440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66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795" y="252230"/>
            <a:ext cx="88624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4000" u="non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Josephson Quantum Heat Engine: power</a:t>
            </a:r>
            <a:endParaRPr lang="es-ES" altLang="it-IT" sz="4000" u="non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657" y="3091067"/>
            <a:ext cx="740572" cy="25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39" y="5092970"/>
            <a:ext cx="694858" cy="251429"/>
          </a:xfrm>
          <a:prstGeom prst="rect">
            <a:avLst/>
          </a:prstGeom>
        </p:spPr>
      </p:pic>
      <p:sp>
        <p:nvSpPr>
          <p:cNvPr id="20" name="Rectangle 176 1"/>
          <p:cNvSpPr/>
          <p:nvPr/>
        </p:nvSpPr>
        <p:spPr>
          <a:xfrm>
            <a:off x="6204133" y="2149774"/>
            <a:ext cx="2617332" cy="430887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region (black)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76 2"/>
          <p:cNvSpPr/>
          <p:nvPr/>
        </p:nvSpPr>
        <p:spPr>
          <a:xfrm>
            <a:off x="6154528" y="3174412"/>
            <a:ext cx="3297816" cy="430887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behaviour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76 3"/>
          <p:cNvSpPr/>
          <p:nvPr/>
        </p:nvSpPr>
        <p:spPr>
          <a:xfrm>
            <a:off x="6096000" y="4019871"/>
            <a:ext cx="3297816" cy="430887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matching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32" y="1352714"/>
            <a:ext cx="702475" cy="2758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29051" y="1761825"/>
            <a:ext cx="174172" cy="19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/>
          <p:cNvSpPr/>
          <p:nvPr/>
        </p:nvSpPr>
        <p:spPr>
          <a:xfrm>
            <a:off x="10398709" y="1761825"/>
            <a:ext cx="204635" cy="19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564132" y="1437007"/>
          <a:ext cx="5875759" cy="41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Graph" r:id="rId13" imgW="4156200" imgH="2900160" progId="Origin50.Graph">
                  <p:embed/>
                </p:oleObj>
              </mc:Choice>
              <mc:Fallback>
                <p:oleObj name="Graph" r:id="rId13" imgW="41562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4132" y="1437007"/>
                        <a:ext cx="5875759" cy="41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898588" y="1761825"/>
            <a:ext cx="204635" cy="19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Straight Connector 31"/>
          <p:cNvCxnSpPr/>
          <p:nvPr/>
        </p:nvCxnSpPr>
        <p:spPr>
          <a:xfrm>
            <a:off x="4898588" y="1897364"/>
            <a:ext cx="2046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3" y="5611861"/>
            <a:ext cx="3384381" cy="67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36" y="5458280"/>
            <a:ext cx="2456381" cy="286476"/>
          </a:xfrm>
          <a:prstGeom prst="rect">
            <a:avLst/>
          </a:prstGeom>
        </p:spPr>
      </p:pic>
      <p:pic>
        <p:nvPicPr>
          <p:cNvPr id="19" name="Picture 18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6022967"/>
            <a:ext cx="1276952" cy="52876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343230" y="49701"/>
            <a:ext cx="621211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0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59.055"/>
  <p:tag name="OUTPUTDPI" val="1200"/>
  <p:tag name="LATEXADDIN" val="\documentclass{article}&#10;\usepackage{amsmath}&#10;\pagestyle{empty}&#10;\begin{document}&#10;Thermoelectric effect (NFIS)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48779"/>
  <p:tag name="ORIGINALWIDTH" val="373.4533"/>
  <p:tag name="OUTPUTDPI" val="1200"/>
  <p:tag name="LATEXADDIN" val="\documentclass{article}&#10;\usepackage{amsmath}&#10;\pagestyle{empty}&#10;\begin{document}&#10;\begin{centering}&#10;+&#10;\end{centering}&#10;NIS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52.9809"/>
  <p:tag name="OUTPUTDPI" val="1200"/>
  <p:tag name="LATEXADDIN" val="\documentclass{article}&#10;\usepackage{amsmath}&#10;\pagestyle{empty}&#10;\begin{document}&#10;&#10;&#10;$R_L$&#10;&#10;\end{document}"/>
  <p:tag name="IGUANATEXSIZE" val="28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9854"/>
  <p:tag name="ORIGINALWIDTH" val="123.7346"/>
  <p:tag name="OUTPUTDPI" val="1200"/>
  <p:tag name="LATEXADDIN" val="\documentclass{article}&#10;\usepackage{amsmath}&#10;\pagestyle{empty}&#10;\begin{document}&#10;&#10;&#10;$\dot{W}$&#10;&#10;\end{document}"/>
  <p:tag name="IGUANATEXSIZE" val="28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197.2254"/>
  <p:tag name="OUTPUTDPI" val="1200"/>
  <p:tag name="LATEXADDIN" val="\documentclass{article}&#10;\usepackage{amsmath}&#10;\pagestyle{empty}&#10;\begin{document}&#10;&#10;&#10;$I_{TE}$&#10;&#10;\end{document}"/>
  <p:tag name="IGUANATEXSIZE" val="28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71.2411"/>
  <p:tag name="OUTPUTDPI" val="1200"/>
  <p:tag name="LATEXADDIN" val="\documentclass{article}&#10;\usepackage{amsmath}&#10;\pagestyle{empty}&#10;\begin{document}&#10;&#10;&#10;$J$&#10;&#10;\end{document}"/>
  <p:tag name="IGUANATEXSIZE" val="28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52.9809"/>
  <p:tag name="OUTPUTDPI" val="1200"/>
  <p:tag name="LATEXADDIN" val="\documentclass{article}&#10;\usepackage{amsmath}&#10;\pagestyle{empty}&#10;\begin{document}&#10;&#10;&#10;$R_L$&#10;&#10;\end{document}"/>
  <p:tag name="IGUANATEXSIZE" val="28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24.4844"/>
  <p:tag name="OUTPUTDPI" val="1200"/>
  <p:tag name="LATEXADDIN" val="\documentclass{article}&#10;\usepackage{amsmath}&#10;\pagestyle{empty}&#10;\begin{document}&#10;&#10;&#10;$L_2$&#10;&#10;\end{document}"/>
  <p:tag name="IGUANATEXSIZE" val="28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21.4848"/>
  <p:tag name="OUTPUTDPI" val="1200"/>
  <p:tag name="LATEXADDIN" val="\documentclass{article}&#10;\usepackage{amsmath}&#10;\pagestyle{empty}&#10;\begin{document}&#10;&#10;&#10;$L_1$&#10;&#10;\end{document}"/>
  <p:tag name="IGUANATEXSIZE" val="28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25.9843"/>
  <p:tag name="OUTPUTDPI" val="1200"/>
  <p:tag name="LATEXADDIN" val="\documentclass{article}&#10;\usepackage{amsmath}&#10;\pagestyle{empty}&#10;\begin{document}&#10;&#10;&#10;$M$&#10;&#10;\end{document}"/>
  <p:tag name="IGUANATEXSIZE" val="28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2.2309"/>
  <p:tag name="OUTPUTDPI" val="1200"/>
  <p:tag name="LATEXADDIN" val="\documentclass{article}&#10;\usepackage{amsmath}&#10;\pagestyle{empty}&#10;\begin{document}&#10;&#10;&#10;$R_S$&#10;&#10;\end{document}"/>
  <p:tag name="IGUANATEXSIZE" val="28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23882"/>
  <p:tag name="OUTPUTDPI" val="1200"/>
  <p:tag name="LATEXADDIN" val="\documentclass{article}&#10;\usepackage{amsmath}&#10;\pagestyle{empty}&#10;\begin{document}&#10;&#10;&#10;$C$&#10;&#10;\end{document}"/>
  <p:tag name="IGUANATEXSIZE" val="28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48779"/>
  <p:tag name="ORIGINALWIDTH" val="349.4563"/>
  <p:tag name="OUTPUTDPI" val="1200"/>
  <p:tag name="LATEXADDIN" val="\documentclass{article}&#10;\usepackage{amsmath}&#10;\pagestyle{empty}&#10;\begin{document}&#10;\begin{centering}&#10;+&#10;\end{centering}&#10;SIS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58.49268"/>
  <p:tag name="OUTPUTDPI" val="1200"/>
  <p:tag name="LATEXADDIN" val="\documentclass{article}&#10;\usepackage{amsmath}&#10;\pagestyle{empty}&#10;\begin{document}&#10;&#10;&#10;$I$&#10;&#10;\end{document}"/>
  <p:tag name="IGUANATEXSIZE" val="28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94.48819"/>
  <p:tag name="OUTPUTDPI" val="1200"/>
  <p:tag name="LATEXADDIN" val="\documentclass{article}&#10;\usepackage{amsmath}&#10;\pagestyle{empty}&#10;\begin{document}&#10;&#10;&#10;$I_c$&#10;&#10;\end{document}"/>
  <p:tag name="IGUANATEXSIZE" val="28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64.4544"/>
  <p:tag name="OUTPUTDPI" val="1200"/>
  <p:tag name="LATEXADDIN" val="\documentclass{article}&#10;\usepackage{amsmath}&#10;\pagestyle{empty}&#10;\begin{document}&#10;&#10;&#10;\begin{equation}&#10;T_{N}(K)&#10;\nonumber&#10;\end{equation}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41.9572"/>
  <p:tag name="OUTPUTDPI" val="1200"/>
  <p:tag name="LATEXADDIN" val="\documentclass{article}&#10;\usepackage{amsmath}&#10;\pagestyle{empty}&#10;\begin{document}&#10;&#10;&#10;\begin{equation}&#10;T_{S}(K)&#10;\nonumber&#10;\end{equation}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345.7068"/>
  <p:tag name="OUTPUTDPI" val="1200"/>
  <p:tag name="LATEXADDIN" val="\documentclass{article}&#10;\usepackage{amsmath}&#10;\pagestyle{empty}&#10;\begin{document}&#10;&#10;&#10;\begin{equation}&#10;\bar{\mathcal{P}}\textrm{(fW)}&#10;\nonumber&#10;\end{equation}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.7086"/>
  <p:tag name="ORIGINALWIDTH" val="1665.542"/>
  <p:tag name="OUTPUTDPI" val="1200"/>
  <p:tag name="LATEXADDIN" val="\documentclass{article}&#10;\usepackage{amsmath}&#10;\pagestyle{empty}&#10;\begin{document}&#10;\begin{equation}&#10;\bar{\mathcal{P}} =\left(\frac{M I_c R_S}{2L_1}\right)^2\frac{2R_L}{(\omega L_e)^2+R_L^2} &#10;\nonumber&#10;\end{equation}&#10;\end{document}"/>
  <p:tag name="IGUANATEXSIZE" val="20"/>
  <p:tag name="IGUANATEXCURSOR" val="80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1208.849"/>
  <p:tag name="OUTPUTDPI" val="1200"/>
  <p:tag name="LATEXADDIN" val="\documentclass{article}&#10;\usepackage{amsmath}&#10;\pagestyle{empty}&#10;\begin{document}&#10;\begin{equation}&#10;L_{e}=(L_1L_2-M^2)/L_1\nonumber&#10;\end{equation}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0.2175"/>
  <p:tag name="ORIGINALWIDTH" val="628.4214"/>
  <p:tag name="OUTPUTDPI" val="1200"/>
  <p:tag name="LATEXADDIN" val="\documentclass{article}&#10;\usepackage{amsmath}&#10;\pagestyle{empty}&#10;\begin{document}&#10;\begin{equation}&#10;I_c R_S\leq\frac{\pi\Delta}{2e} &#10;\nonumber&#10;\end{equation}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4818"/>
  <p:tag name="ORIGINALWIDTH" val="434.1957"/>
  <p:tag name="OUTPUTDPI" val="1200"/>
  <p:tag name="LATEXADDIN" val="\documentclass{article}&#10;\usepackage{amsmath}&#10;\pagestyle{empty}&#10;\begin{document}&#10;&#10;&#10;$\dot Q_\textrm{in}$[nW]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4818"/>
  <p:tag name="ORIGINALWIDTH" val="524.9344"/>
  <p:tag name="OUTPUTDPI" val="1200"/>
  <p:tag name="LATEXADDIN" val="\documentclass{article}&#10;\usepackage{amsmath}&#10;\pagestyle{empty}&#10;\begin{document}&#10;&#10;&#10;$\dot Q_\textrm{cool}$[pW]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2917.885"/>
  <p:tag name="OUTPUTDPI" val="1200"/>
  <p:tag name="LATEXADDIN" val="\documentclass{article}&#10;\usepackage{amsmath}&#10;\pagestyle{empty}&#10;\begin{document}&#10;N=normal conductor, S=superconductor, I=insulator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56,6929"/>
  <p:tag name="LATEXADDIN" val="\documentclass{article}&#10;\usepackage{amsmath}&#10;\pagestyle{empty}&#10;\begin{document}&#10;&#10;&#10;$T_\textrm{bath}$(K)&#10;&#10;\end{document}"/>
  <p:tag name="IGUANATEXSIZE" val="10"/>
  <p:tag name="IGUANATEXCURSOR" val="99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4829"/>
  <p:tag name="ORIGINALWIDTH" val="392.9509"/>
  <p:tag name="OUTPUTDPI" val="1200"/>
  <p:tag name="LATEXADDIN" val="\documentclass{article}&#10;\usepackage{amsmath}&#10;\pagestyle{empty}&#10;\begin{document}&#10;&#10;&#10;$ T_\textrm{N2}^\textrm{eq}$ [K]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67.9415"/>
  <p:tag name="OUTPUTDPI" val="1200"/>
  <p:tag name="LATEXADDIN" val="\documentclass{article}&#10;\usepackage{amsmath}&#10;\pagestyle{empty}&#10;\begin{document}&#10;&#10;&#10;$ T_\textrm{bath}$ [K]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1.1736"/>
  <p:tag name="ORIGINALWIDTH" val="2594.676"/>
  <p:tag name="OUTPUTDPI" val="1200"/>
  <p:tag name="LATEXADDIN" val="\documentclass{article}&#10;\usepackage{amsmath}&#10;\pagestyle{empty}&#10;\begin{document}&#10;&#10;Quasiequilibrium regime&#10;\begin{itemize}&#10;\item phonons and electrons decoupled for $T&lt;1$ K&#10;\item steady state thermal balance&#10;\end{itemize}&#10;\end{document}"/>
  <p:tag name="IGUANATEXSIZE" val="2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2389.201"/>
  <p:tag name="OUTPUTDPI" val="1200"/>
  <p:tag name="LATEXADDIN" val="\documentclass{article}&#10;\usepackage{amsmath}&#10;\pagestyle{empty}&#10;\begin{document}&#10;&#10;$\dot Q_{e\textrm{-ph,N2}}(T_\textrm{N2}^\textrm{eq},T_\textrm{bath})+\dot{Q}_\textrm{cool}(T_\textrm{N2}^\textrm{eq},T_\textrm{bath})=0,&#10;$\end{document}"/>
  <p:tag name="IGUANATEXSIZE" val="20"/>
  <p:tag name="IGUANATEXCURSOR" val="80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4818"/>
  <p:tag name="ORIGINALWIDTH" val="2277.465"/>
  <p:tag name="OUTPUTDPI" val="1200"/>
  <p:tag name="LATEXADDIN" val="\documentclass{article}&#10;\usepackage{amsmath}&#10;\pagestyle{empty}&#10;\begin{document}&#10;&#10;$\dot{Q}_\textrm{in}=\dot{Q}_\textrm{TE}(V,T_\textrm{S1},T_\textrm{N1})+ \dot{Q}_\textrm{loss}(T_\textrm{S1},T_\textrm{bath})$&#10;\end{document}"/>
  <p:tag name="IGUANATEXSIZE" val="20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,721"/>
  <p:tag name="ORIGINALWIDTH" val="4052,493"/>
  <p:tag name="LATEXADDIN" val="\documentclass{article}&#10;\usepackage{amsmath}&#10;\pagestyle{empty}&#10;\begin{document}&#10;$\nu_\textrm{N,pr}(E)=\nu(E_F)\frac{|E|}&#10;{\sqrt{E^2-\Delta^2\cos(\varphi/2)^2}}&#10;\theta(|E|-\Delta|\cos(\varphi/2)|),&#10;\ \epsilon_G=\Delta|\cos(\phi/2)|$&#10;&#10;\end{document}"/>
  <p:tag name="IGUANATEXSIZE" val="20"/>
  <p:tag name="IGUANATEXCURSOR" val="22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044.244"/>
  <p:tag name="OUTPUTDPI" val="1200"/>
  <p:tag name="LATEXADDIN" val="\documentclass{article}&#10;\usepackage{amsmath}&#10;\pagestyle{empty}&#10;\begin{document}&#10;Clean N/S conctact: superconducting correlations leaks in a normal metal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039.37"/>
  <p:tag name="OUTPUTDPI" val="1200"/>
  <p:tag name="LATEXADDIN" val="\documentclass{article}&#10;\usepackage{amsmath}&#10;\pagestyle{empty}&#10;\begin{document}&#10;Microscopic origin: Andreev Reflection at N/S interface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5.49307"/>
  <p:tag name="OUTPUTDPI" val="1200"/>
  <p:tag name="LATEXADDIN" val="\documentclass{article}&#10;\usepackage{amsmath}&#10;\pagestyle{empty}&#10;\begin{document}&#10;S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549.306"/>
  <p:tag name="OUTPUTDPI" val="1200"/>
  <p:tag name="LATEXADDIN" val="\documentclass{article}&#10;\usepackage{amsmath}&#10;\pagestyle{empty}&#10;\begin{document}&#10;, FI=ferromagnetic insulator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5.49307"/>
  <p:tag name="OUTPUTDPI" val="1200"/>
  <p:tag name="LATEXADDIN" val="\documentclass{article}&#10;\usepackage{amsmath}&#10;\pagestyle{empty}&#10;\begin{document}&#10;S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85.48929"/>
  <p:tag name="OUTPUTDPI" val="1200"/>
  <p:tag name="LATEXADDIN" val="\documentclass{article}&#10;\usepackage{amsmath}&#10;\pagestyle{empty}&#10;\begin{document}&#10;N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71.2411"/>
  <p:tag name="OUTPUTDPI" val="1200"/>
  <p:tag name="LATEXADDIN" val="\documentclass{article}&#10;\usepackage{amsmath}&#10;\pagestyle{empty}&#10;\begin{document}&#10;$\varphi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0.4237"/>
  <p:tag name="ORIGINALWIDTH" val="3908.511"/>
  <p:tag name="OUTPUTDPI" val="1200"/>
  <p:tag name="LATEXADDIN" val="\documentclass{article}&#10;\usepackage{amsmath}&#10;\pagestyle{empty}&#10;\begin{document}&#10;SNS junction&#10;\begin{itemize}&#10;\item support a supercurrent&#10;\item DOS in the N region strongly modified:&#10;a sizeable minigap is induced&#10;\end{itemize}&#10;\end{document}"/>
  <p:tag name="IGUANATEXSIZE" val="20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229.096"/>
  <p:tag name="OUTPUTDPI" val="1200"/>
  <p:tag name="LATEXADDIN" val="\documentclass{article}&#10;\usepackage{amsmath}&#10;\pagestyle{empty}&#10;\begin{document}&#10;Short junction limit ($L\leq \xi$): DOS in the center of the wire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499.063"/>
  <p:tag name="OUTPUTDPI" val="1200"/>
  <p:tag name="LATEXADDIN" val="\documentclass{article}&#10;\usepackage{amsmath}&#10;\pagestyle{empty}&#10;\begin{document}&#10;over a length $\xi=\sqrt{\hbar D/\Delta_0}$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915,6355"/>
  <p:tag name="LATEXADDIN" val="\documentclass{article}&#10;\usepackage{amsmath}&#10;\pagestyle{empty}&#10;\begin{document}&#10;\begin{equation}&#10;\varphi +2\pi\frac{\Phi}{\Phi_0}=2\pi n  \nonumber&#10;\end{equation}&#10;&#10;\end{document}"/>
  <p:tag name="IGUANATEXSIZE" val="20"/>
  <p:tag name="IGUANATEXCURSOR" val="10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27.597"/>
  <p:tag name="OUTPUTDPI" val="1200"/>
  <p:tag name="LATEXADDIN" val="\documentclass{article}&#10;\usepackage{amsmath}&#10;\pagestyle{empty}&#10;\begin{document}&#10;Flux(oid) quantization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5.4706"/>
  <p:tag name="ORIGINALWIDTH" val="1726.284"/>
  <p:tag name="OUTPUTDPI" val="1200"/>
  <p:tag name="LATEXADDIN" val="\documentclass{article}&#10;\usepackage{amsmath}&#10;\pagestyle{empty}&#10;\begin{document}&#10;$\frac{\nu_\textrm{N,pr}(E)}{\nu(E_F)}=&#10;\frac{\theta(|E|-\Delta|\cos(\pi\Phi/\Phi_0)|)|E|}&#10;{\sqrt{E^2-\Delta^2\cos(\pi\Phi/\Phi_0)^2}}&#10;$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582.6772"/>
  <p:tag name="OUTPUTDPI" val="1200"/>
  <p:tag name="LATEXADDIN" val="\documentclass{article}&#10;\usepackage{amsmath}&#10;\pagestyle{empty}&#10;\begin{document}&#10;\textbf{Electrical}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1077.615"/>
  <p:tag name="OUTPUTDPI" val="1200"/>
  <p:tag name="LATEXADDIN" val="\documentclass{article}&#10;\usepackage{amsmath}&#10;\pagestyle{empty}&#10;\begin{document}&#10;Electron excitations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524.9344"/>
  <p:tag name="OUTPUTDPI" val="1200"/>
  <p:tag name="LATEXADDIN" val="\documentclass{article}&#10;\usepackage{amsmath}&#10;\pagestyle{empty}&#10;\begin{document}&#10;\textbf{Thermal}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1102.362"/>
  <p:tag name="OUTPUTDPI" val="1200"/>
  <p:tag name="LATEXADDIN" val="\documentclass{article}&#10;\usepackage{amsmath}&#10;\usepackage{xcolor}&#10;\pagestyle{empty}&#10;\begin{document}&#10;&#10;&#10;{\color{white}Phononic bath $T_\textrm{bath}$}&#10;&#10;\end{document}"/>
  <p:tag name="IGUANATEXSIZE" val="20"/>
  <p:tag name="IGUANATEXCURSOR" val="63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166.4792"/>
  <p:tag name="OUTPUTDPI" val="1200"/>
  <p:tag name="LATEXADDIN" val="\documentclass{article}&#10;\usepackage{amsmath}&#10;\usepackage{xcolor}&#10;\pagestyle{empty}&#10;\begin{document}&#10;&#10;&#10;{\color{white}$T_\textrm{S1}$}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188.2265"/>
  <p:tag name="OUTPUTDPI" val="1200"/>
  <p:tag name="LATEXADDIN" val="\documentclass{article}&#10;\usepackage{amsmath}&#10;\usepackage{xcolor}&#10;\pagestyle{empty}&#10;\begin{document}&#10;&#10;&#10;{\color{white}$T_\textrm{N2}$}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&#10;$\Phi/\Phi_0$&#10;&#10;\end{document}"/>
  <p:tag name="IGUANATEXSIZE" val="20"/>
  <p:tag name="IGUANATEXCURSOR" val="8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589.4263"/>
  <p:tag name="OUTPUTDPI" val="1200"/>
  <p:tag name="LATEXADDIN" val="\documentclass{article}&#10;\usepackage{amsmath}&#10;\usepackage{xcolor}&#10;\pagestyle{empty}&#10;\begin{document}&#10;&#10;&#10;{\color{white}SN ring $T_L$}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34.6832"/>
  <p:tag name="OUTPUTDPI" val="1200"/>
  <p:tag name="LATEXADDIN" val="\documentclass{article}&#10;\usepackage{amsmath}&#10;\usepackage{xcolor}&#10;\pagestyle{empty}&#10;\begin{document}&#10;&#10;&#10;{\color{white}$N_1/S_1$ $T_R$}&#10;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965,1294"/>
  <p:tag name="LATEXADDIN" val="\documentclass{article}&#10;\usepackage{amsmath}&#10;\pagestyle{empty}&#10;\begin{document}&#10;\begin{equation}&#10;\Phi=n \Phi_0,\ \epsilon_G=\Delta  \nonumber&#10;\end{equation}&#10;&#10;\end{document}"/>
  <p:tag name="IGUANATEXSIZE" val="20"/>
  <p:tag name="IGUANATEXCURSOR" val="11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332,583"/>
  <p:tag name="LATEXADDIN" val="\documentclass{article}&#10;\usepackage{amsmath}&#10;\pagestyle{empty}&#10;\begin{document}&#10;\begin{equation}&#10;\Phi=(n+0.5) \Phi_0,\ \epsilon_G=0  \nonumber&#10;\end{equation}&#10;&#10;\end{document}"/>
  <p:tag name="IGUANATEXSIZE" val="20"/>
  <p:tag name="IGUANATEXCURSOR" val="13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95.4256"/>
  <p:tag name="OUTPUTDPI" val="1200"/>
  <p:tag name="LATEXADDIN" val="\documentclass{article}&#10;\usepackage{amsmath}&#10;\pagestyle{empty}&#10;\begin{document}&#10;Close valve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1985.002"/>
  <p:tag name="OUTPUTDPI" val="1200"/>
  <p:tag name="LATEXADDIN" val="\documentclass{article}&#10;\usepackage{amsmath}&#10;\pagestyle{empty}&#10;\begin{document}&#10;Charge transport by &quot;free&quot; electrons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98.4252"/>
  <p:tag name="OUTPUTDPI" val="1200"/>
  <p:tag name="LATEXADDIN" val="\documentclass{article}&#10;\usepackage{amsmath}&#10;\pagestyle{empty}&#10;\begin{document}&#10;Open valve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4818"/>
  <p:tag name="ORIGINALWIDTH" val="266.9666"/>
  <p:tag name="OUTPUTDPI" val="1200"/>
  <p:tag name="LATEXADDIN" val="\documentclass{article}&#10;\usepackage{amsmath}&#10;\usepackage{xcolor}&#10;\pagestyle{empty}&#10;\begin{document}&#10;&#10;&#10;$\dot Q(\Phi)$&#10;&#10;\end{document}"/>
  <p:tag name="IGUANATEXSIZE" val="20"/>
  <p:tag name="IGUANATEXCURSOR" val="116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7.2291"/>
  <p:tag name="ORIGINALWIDTH" val="273.7158"/>
  <p:tag name="OUTPUTDPI" val="1200"/>
  <p:tag name="LATEXADDIN" val="\documentclass{article}&#10;\usepackage{amsmath}&#10;\usepackage{xcolor}&#10;\pagestyle{empty}&#10;\begin{document}&#10;&#10;&#10;$\dot Q_{e,ph}^N$&#10;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308.9613"/>
  <p:tag name="OUTPUTDPI" val="1200"/>
  <p:tag name="LATEXADDIN" val="\documentclass{article}&#10;\usepackage{amsmath}&#10;\pagestyle{empty}&#10;\begin{document}&#10;\textbf{NOT}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317.2103"/>
  <p:tag name="OUTPUTDPI" val="1200"/>
  <p:tag name="LATEXADDIN" val="\documentclass{article}&#10;\usepackage{amsmath}&#10;\pagestyle{empty}&#10;\begin{document}&#10;\textbf{AND}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206.9741"/>
  <p:tag name="OUTPUTDPI" val="1200"/>
  <p:tag name="LATEXADDIN" val="\documentclass{article}&#10;\usepackage{amsmath}&#10;\pagestyle{empty}&#10;\begin{document}&#10;\textbf{OR}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1841.77"/>
  <p:tag name="OUTPUTDPI" val="1200"/>
  <p:tag name="LATEXADDIN" val="\documentclass{article}&#10;\usepackage{amsmath}&#10;\pagestyle{empty}&#10;\begin{document}&#10;Charge transport by Cooper pairs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385.827"/>
  <p:tag name="OUTPUTDPI" val="1200"/>
  <p:tag name="LATEXADDIN" val="\documentclass{article}&#10;\usepackage{amsmath}&#10;\pagestyle{empty}&#10;\begin{document}&#10;Quasiparticles excitations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75.066"/>
  <p:tag name="OUTPUTDPI" val="1200"/>
  <p:tag name="LATEXADDIN" val="\documentclass{article}&#10;\usepackage{amsmath}&#10;\pagestyle{empty}&#10;\begin{document}&#10;$E\sim E_F\rightarrow \nu_N(E)=\nu(E_F)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3.4758"/>
  <p:tag name="ORIGINALWIDTH" val="2481.44"/>
  <p:tag name="OUTPUTDPI" val="1200"/>
  <p:tag name="LATEXADDIN" val="\documentclass{article}&#10;\usepackage{amsmath}&#10;\pagestyle{empty}&#10;\begin{document}&#10;$E\sim E_F\rightarrow \nu_S(E)=\nu(E_F)\frac{|E|}&#10;{\sqrt{E^2-\Delta^2}}\theta(|E|-\Delta)$&#10;&#10;\end{document}"/>
  <p:tag name="IGUANATEXSIZE" val="20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707.1616"/>
  <p:tag name="OUTPUTDPI" val="1200"/>
  <p:tag name="LATEXADDIN" val="\documentclass{article}&#10;\usepackage{amsmath}&#10;\pagestyle{empty}&#10;\begin{document}&#10;Heat Recycle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08.9613"/>
  <p:tag name="OUTPUTDPI" val="1200"/>
  <p:tag name="LATEXADDIN" val="\documentclass{article}&#10;\usepackage{amsmath}&#10;\pagestyle{empty}&#10;\begin{document}&#10;$\Delta/\Delta_0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93.2133"/>
  <p:tag name="OUTPUTDPI" val="1200"/>
  <p:tag name="LATEXADDIN" val="\documentclass{article}&#10;\usepackage{amsmath}&#10;\pagestyle{empty}&#10;\begin{document}&#10;$T/T_C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1116.61"/>
  <p:tag name="OUTPUTDPI" val="1200"/>
  <p:tag name="LATEXADDIN" val="\documentclass{article}&#10;\usepackage{amsmath}&#10;\pagestyle{empty}&#10;\begin{document}&#10;Incoherent transport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2479.19"/>
  <p:tag name="OUTPUTDPI" val="1200"/>
  <p:tag name="LATEXADDIN" val="\documentclass{article}&#10;\usepackage{amsmath}&#10;\pagestyle{empty}&#10;\begin{document}&#10;Coherent transport: superconducting phase $\phi$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54.4807"/>
  <p:tag name="OUTPUTDPI" val="1200"/>
  <p:tag name="LATEXADDIN" val="\documentclass{article}&#10;\usepackage{amsmath}&#10;\pagestyle{empty}&#10;\begin{document}&#10;$2\Delta$&#10;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60.4799"/>
  <p:tag name="OUTPUTDPI" val="1200"/>
  <p:tag name="LATEXADDIN" val="\documentclass{article}&#10;\usepackage{amsmath}&#10;\pagestyle{empty}&#10;\begin{document}&#10;$E_F$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60.4799"/>
  <p:tag name="OUTPUTDPI" val="1200"/>
  <p:tag name="LATEXADDIN" val="\documentclass{article}&#10;\usepackage{amsmath}&#10;\pagestyle{empty}&#10;\begin{document}&#10;$E_F$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33.7083"/>
  <p:tag name="OUTPUTDPI" val="1200"/>
  <p:tag name="LATEXADDIN" val="\documentclass{article}&#10;\usepackage{amsmath}&#10;\pagestyle{empty}&#10;\begin{document}&#10;$\nu_N(E)$&#10;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11.2111"/>
  <p:tag name="OUTPUTDPI" val="1200"/>
  <p:tag name="LATEXADDIN" val="\documentclass{article}&#10;\usepackage{amsmath}&#10;\pagestyle{empty}&#10;\begin{document}&#10;$\nu_S(E)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91.48859"/>
  <p:tag name="OUTPUTDPI" val="1200"/>
  <p:tag name="LATEXADDIN" val="\documentclass{article}&#10;\usepackage{amsmath}&#10;\pagestyle{empty}&#10;\begin{document}&#10;$E$&#10;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585.6768"/>
  <p:tag name="OUTPUTDPI" val="1200"/>
  <p:tag name="LATEXADDIN" val="\documentclass{article}&#10;\usepackage{amsmath}&#10;\pagestyle{empty}&#10;\begin{document}&#10;Heat Logic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91.48859"/>
  <p:tag name="OUTPUTDPI" val="1200"/>
  <p:tag name="LATEXADDIN" val="\documentclass{article}&#10;\usepackage{amsmath}&#10;\pagestyle{empty}&#10;\begin{document}&#10;$E$&#10;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7.4616"/>
  <p:tag name="ORIGINALWIDTH" val="3455.568"/>
  <p:tag name="OUTPUTDPI" val="1200"/>
  <p:tag name="LATEXADDIN" val="\documentclass{article}&#10;\usepackage{amsmath}&#10;\pagestyle{empty}&#10;\begin{document}&#10;\begin{equation}&#10;I=\frac{1}{e R_T}\int_{-\infty}^{+\infty}dE N_L(E-eV)N_R(E)&#10;[f_L(\mu_L,T_L)-f_R(\mu_R,T_R)]&#10;\nonumber&#10;\end{equation}&#10;&#10;\end{document}"/>
  <p:tag name="IGUANATEXSIZE" val="20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324"/>
  <p:tag name="ORIGINALWIDTH" val="1967.754"/>
  <p:tag name="OUTPUTDPI" val="1200"/>
  <p:tag name="LATEXADDIN" val="\documentclass{article}&#10;\usepackage{amsmath}&#10;\pagestyle{empty}&#10;\begin{document}&#10;\begin{equation}&#10;f(\mu,T)=[1+\exp((E-\mu)/k_B T)]^{-1}\nonumber&#10;\end{equation}&#10;&#10;\end{document}"/>
  <p:tag name="IGUANATEXSIZE" val="20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,4616"/>
  <p:tag name="ORIGINALWIDTH" val="4048,744"/>
  <p:tag name="LATEXADDIN" val="\documentclass{article}&#10;\usepackage{amsmath}&#10;\pagestyle{empty}&#10;\begin{document}&#10;\begin{equation}&#10;\dot Q=\frac{1}{e^2 R_T}\int_{-\infty}^{+\infty}dE (E-eV)N_L(E-eV)N_R(E)&#10;[f_L(\mu_L,T_L)-f_R(\mu_R,T_R)]&#10;\nonumber&#10;\end{equation}&#10;&#10;\end{document}"/>
  <p:tag name="IGUANATEXSIZE" val="20"/>
  <p:tag name="IGUANATEXCURSOR" val="11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711.661"/>
  <p:tag name="OUTPUTDPI" val="1200"/>
  <p:tag name="LATEXADDIN" val="\documentclass{article}&#10;\usepackage{amsmath}&#10;\pagestyle{empty}&#10;\begin{document}&#10;\begin{equation}&#10;E=\mu_L-\mu_R\nonumber&#10;\end{equation}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666.667"/>
  <p:tag name="OUTPUTDPI" val="1200"/>
  <p:tag name="LATEXADDIN" val="\documentclass{article}&#10;\usepackage{amsmath}&#10;\pagestyle{empty}&#10;\begin{document}&#10;$N$=Density of scales (DOS) normalized  to $\nu(E_F)$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89.23882"/>
  <p:tag name="OUTPUTDPI" val="1200"/>
  <p:tag name="LATEXADDIN" val="\documentclass{article}&#10;\usepackage{amsmath}&#10;\pagestyle{empty}&#10;\begin{document}&#10;$V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75.74055"/>
  <p:tag name="OUTPUTDPI" val="1200"/>
  <p:tag name="LATEXADDIN" val="\documentclass{article}&#10;\usepackage{amsmath}&#10;\pagestyle{empty}&#10;\begin{document}&#10;$L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89.98874"/>
  <p:tag name="OUTPUTDPI" val="1200"/>
  <p:tag name="LATEXADDIN" val="\documentclass{article}&#10;\usepackage{amsmath}&#10;\pagestyle{empty}&#10;\begin{document}&#10;$R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58,49268"/>
  <p:tag name="LATEXADDIN" val="\documentclass{article}&#10;\usepackage{amsmath}&#10;\pagestyle{empty}&#10;\begin{document}&#10;$I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56.055"/>
  <p:tag name="OUTPUTDPI" val="1200"/>
  <p:tag name="LATEXADDIN" val="\documentclass{article}&#10;\usepackage{amsmath}&#10;\pagestyle{empty}&#10;\begin{document}&#10;\begin{centering}&#10;+&#10;\end{centering}&#10;Thermal valve (SQUIPT)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86,23921"/>
  <p:tag name="LATEXADDIN" val="\documentclass{article}&#10;\usepackage{amsmath}&#10;\pagestyle{empty}&#10;\begin{document}&#10;$\dot Q$&#10;\end{document}"/>
  <p:tag name="IGUANATEXSIZE" val="20"/>
  <p:tag name="IGUANATEXCURSOR" val="8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11,548"/>
  <p:tag name="LATEXADDIN" val="\documentclass{article}&#10;\usepackage{amsmath}&#10;\pagestyle{empty}&#10;\begin{document}&#10;$I=V/R_T$ (Ohmic behaviour)&#10;&#10;\end{document}"/>
  <p:tag name="IGUANATEXSIZE" val="20"/>
  <p:tag name="IGUANATEXCURSOR" val="9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89,23882"/>
  <p:tag name="LATEXADDIN" val="\documentclass{article}&#10;\usepackage{amsmath}&#10;\pagestyle{empty}&#10;\begin{document}&#10;$V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268.4665"/>
  <p:tag name="OUTPUTDPI" val="1200"/>
  <p:tag name="LATEXADDIN" val="\documentclass{article}&#10;\usepackage{amsmath}&#10;\pagestyle{empty}&#10;\begin{document}&#10;\textbf{NIN}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233.2209"/>
  <p:tag name="OUTPUTDPI" val="1200"/>
  <p:tag name="LATEXADDIN" val="\documentclass{article}&#10;\usepackage{amsmath}&#10;\pagestyle{empty}&#10;\begin{document}&#10;\textbf{NIS}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58,49268"/>
  <p:tag name="LATEXADDIN" val="\documentclass{article}&#10;\usepackage{amsmath}&#10;\pagestyle{empty}&#10;\begin{document}&#10;$I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197.9753"/>
  <p:tag name="OUTPUTDPI" val="1200"/>
  <p:tag name="LATEXADDIN" val="\documentclass{article}&#10;\usepackage{amsmath}&#10;\pagestyle{empty}&#10;\begin{document}&#10;\textbf{SIS}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89,23882"/>
  <p:tag name="LATEXADDIN" val="\documentclass{article}&#10;\usepackage{amsmath}&#10;\pagestyle{empty}&#10;\begin{document}&#10;$V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58,49268"/>
  <p:tag name="LATEXADDIN" val="\documentclass{article}&#10;\usepackage{amsmath}&#10;\pagestyle{empty}&#10;\begin{document}&#10;$I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93.2133"/>
  <p:tag name="OUTPUTDPI" val="1200"/>
  <p:tag name="LATEXADDIN" val="\documentclass{article}&#10;\usepackage{amsmath}&#10;\pagestyle{empty}&#10;\begin{document}&#10;$T/T_C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241.845"/>
  <p:tag name="OUTPUTDPI" val="1200"/>
  <p:tag name="LATEXADDIN" val="\documentclass{article}&#10;\usepackage{amsmath}&#10;\pagestyle{empty}&#10;\begin{document}&#10;Temperature Amplifier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70.7162"/>
  <p:tag name="OUTPUTDPI" val="1200"/>
  <p:tag name="LATEXADDIN" val="\documentclass{article}&#10;\usepackage{amsmath}&#10;\pagestyle{empty}&#10;\begin{document}&#10;$\Delta_0/e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89,23882"/>
  <p:tag name="LATEXADDIN" val="\documentclass{article}&#10;\usepackage{amsmath}&#10;\pagestyle{empty}&#10;\begin{document}&#10;$V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58,49268"/>
  <p:tag name="LATEXADDIN" val="\documentclass{article}&#10;\usepackage{amsmath}&#10;\pagestyle{empty}&#10;\begin{document}&#10;$I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89,23882"/>
  <p:tag name="LATEXADDIN" val="\documentclass{article}&#10;\usepackage{amsmath}&#10;\pagestyle{empty}&#10;\begin{document}&#10;$V$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86.23921"/>
  <p:tag name="OUTPUTDPI" val="1200"/>
  <p:tag name="LATEXADDIN" val="\documentclass{article}&#10;\usepackage{amsmath}&#10;\pagestyle{empty}&#10;\begin{document}&#10;$\dot Q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70.7162"/>
  <p:tag name="OUTPUTDPI" val="1200"/>
  <p:tag name="LATEXADDIN" val="\documentclass{article}&#10;\usepackage{amsmath}&#10;\pagestyle{empty}&#10;\begin{document}&#10;$\Delta_0/e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72.6659"/>
  <p:tag name="OUTPUTDPI" val="1200"/>
  <p:tag name="LATEXADDIN" val="\documentclass{article}&#10;\usepackage{amsmath}&#10;\pagestyle{empty}&#10;\begin{document}&#10;$(\Delta_1+\Delta_2)/e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642.6697"/>
  <p:tag name="OUTPUTDPI" val="1200"/>
  <p:tag name="LATEXADDIN" val="\documentclass{article}&#10;\usepackage{amsmath}&#10;\pagestyle{empty}&#10;\begin{document}&#10;$|\Delta_1-\Delta_2|/e$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148.4814"/>
  <p:tag name="OUTPUTDPI" val="1200"/>
  <p:tag name="LATEXADDIN" val="\documentclass{article}&#10;\usepackage{amsmath}&#10;\pagestyle{empty}&#10;\begin{document}&#10;$eV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54.4807"/>
  <p:tag name="OUTPUTDPI" val="1200"/>
  <p:tag name="LATEXADDIN" val="\documentclass{article}&#10;\usepackage{amsmath}&#10;\pagestyle{empty}&#10;\begin{document}&#10;$2\Delta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106.112"/>
  <p:tag name="OUTPUTDPI" val="1200"/>
  <p:tag name="LATEXADDIN" val="\documentclass{article}&#10;\usepackage{amsmath}&#10;\pagestyle{empty}&#10;\begin{document}&#10;NOT, AND and OR 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203.9745"/>
  <p:tag name="OUTPUTDPI" val="1200"/>
  <p:tag name="LATEXADDIN" val="\documentclass{article}&#10;\usepackage{amsmath}&#10;\pagestyle{empty}&#10;\begin{document}&#10;$2\Delta_2$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200.9749"/>
  <p:tag name="OUTPUTDPI" val="1200"/>
  <p:tag name="LATEXADDIN" val="\documentclass{article}&#10;\usepackage{amsmath}&#10;\pagestyle{empty}&#10;\begin{document}&#10;$2\Delta_1$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311.961"/>
  <p:tag name="OUTPUTDPI" val="1200"/>
  <p:tag name="LATEXADDIN" val="\documentclass{article}&#10;\usepackage{amsmath}&#10;\pagestyle{empty}&#10;\begin{document}&#10;$T=0$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354"/>
  <p:tag name="ORIGINALWIDTH" val="311.961"/>
  <p:tag name="OUTPUTDPI" val="1200"/>
  <p:tag name="LATEXADDIN" val="\documentclass{article}&#10;\usepackage{amsmath}&#10;\pagestyle{empty}&#10;\begin{document}&#10;$T\neq 0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4.4657"/>
  <p:tag name="ORIGINALWIDTH" val="1283.839"/>
  <p:tag name="OUTPUTDPI" val="1200"/>
  <p:tag name="LATEXADDIN" val="\documentclass{article}&#10;\usepackage{amsmath}&#10;\pagestyle{empty}&#10;\begin{document}&#10;&#10;&#10;\begin{equation}&#10;I=I_c \sin\varphi +\frac{V}{R_s}+ C\dot{V}&#10;\nonumber&#10;\end{equation}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468"/>
  <p:tag name="ORIGINALWIDTH" val="477.6903"/>
  <p:tag name="OUTPUTDPI" val="1200"/>
  <p:tag name="LATEXADDIN" val="\documentclass{article}&#10;\usepackage{amsmath}&#10;\pagestyle{empty}&#10;\begin{document}&#10;&#10;&#10;\begin{equation}&#10;\dot\varphi =\frac{2eV}{\hbar}&#10;\nonumber&#10;\end{equation}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23882"/>
  <p:tag name="OUTPUTDPI" val="1200"/>
  <p:tag name="LATEXADDIN" val="\documentclass{article}&#10;\usepackage{amsmath}&#10;\pagestyle{empty}&#10;\begin{document}&#10;&#10;&#10;\begin{equation}&#10;C&#10;\nonumber&#10;\end{equation}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131.2336"/>
  <p:tag name="OUTPUTDPI" val="1200"/>
  <p:tag name="LATEXADDIN" val="\documentclass{article}&#10;\usepackage{amsmath}&#10;\pagestyle{empty}&#10;\begin{document}&#10;&#10;&#10;\begin{equation}&#10;R_s&#10;\nonumber&#10;\end{equation}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94.48819"/>
  <p:tag name="OUTPUTDPI" val="1200"/>
  <p:tag name="LATEXADDIN" val="\documentclass{article}&#10;\usepackage{amsmath}&#10;\pagestyle{empty}&#10;\begin{document}&#10;&#10;&#10;\begin{equation}&#10;I_c&#10;\nonumber&#10;\end{equation}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58.49268"/>
  <p:tag name="OUTPUTDPI" val="1200"/>
  <p:tag name="LATEXADDIN" val="\documentclass{article}&#10;\usepackage{amsmath}&#10;\pagestyle{empty}&#10;\begin{document}&#10;&#10;&#10;\begin{equation}&#10;I&#10;\nonumber&#10;\end{equation}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0.9674"/>
  <p:tag name="ORIGINALWIDTH" val="4297.713"/>
  <p:tag name="OUTPUTDPI" val="1200"/>
  <p:tag name="LATEXADDIN" val="\documentclass{article}&#10;\usepackage{amsmath}&#10;\pagestyle{empty}&#10;\begin{document}&#10;\ \\&#10;We need to understand the transport in hybrid superconducting&#10;normal tunnel junction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2.216"/>
  <p:tag name="ORIGINALWIDTH" val="1475.815"/>
  <p:tag name="OUTPUTDPI" val="1200"/>
  <p:tag name="LATEXADDIN" val="\documentclass{article}&#10;\usepackage{amsmath}&#10;\pagestyle{empty}&#10;\begin{document}&#10;&#10;&#10;\begin{equation}&#10;I=I_c \sin\varphi +\frac{2e\dot\varphi}{\hbar R_s}+ C\frac{2e\ddot\varphi}{\hbar}&#10;\nonumber&#10;\end{equation}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3079,865"/>
  <p:tag name="LATEXADDIN" val="\documentclass{article}&#10;\usepackage{amsmath}&#10;\pagestyle{empty}&#10;\begin{document}&#10;&#10;&#10;\begin{equation}&#10;I&gt;I_c\rightarrow\textrm{AC\ current\ with &#10;\ Josephson\ frequency\ }&#10;\nu=\frac{|V|}{\Phi_0}&#10;\nonumber&#10;\end{equation}&#10;\end{document}"/>
  <p:tag name="IGUANATEXSIZE" val="20"/>
  <p:tag name="IGUANATEXCURSOR" val="10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636.6704"/>
  <p:tag name="OUTPUTDPI" val="1200"/>
  <p:tag name="LATEXADDIN" val="\documentclass{article}&#10;\usepackage{amsmath}&#10;\pagestyle{empty}&#10;\begin{document}&#10;&#10;&#10;\begin{equation}&#10;I=I_C\sin\varphi&#10;\nonumber&#10;\end{equation}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294.338"/>
  <p:tag name="OUTPUTDPI" val="1200"/>
  <p:tag name="LATEXADDIN" val="\documentclass{article}&#10;\usepackage{amsmath}&#10;\pagestyle{empty}&#10;\begin{document}&#10;&#10;In SIS junction even Cooper pairs can flow (Josephson,1962)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24.109"/>
  <p:tag name="OUTPUTDPI" val="1200"/>
  <p:tag name="LATEXADDIN" val="\documentclass{article}&#10;\usepackage{amsmath}&#10;\pagestyle{empty}&#10;\begin{document}&#10;&#10;DC Josephson Effect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118.86"/>
  <p:tag name="OUTPUTDPI" val="1200"/>
  <p:tag name="LATEXADDIN" val="\documentclass{article}&#10;\usepackage{amsmath}&#10;\pagestyle{empty}&#10;\begin{document}&#10;&#10;AC Josephson Effect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5.49307"/>
  <p:tag name="OUTPUTDPI" val="1200"/>
  <p:tag name="LATEXADDIN" val="\documentclass{article}&#10;\usepackage{amsmath}&#10;\pagestyle{empty}&#10;\begin{document}&#10;S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5.49307"/>
  <p:tag name="OUTPUTDPI" val="1200"/>
  <p:tag name="LATEXADDIN" val="\documentclass{article}&#10;\usepackage{amsmath}&#10;\pagestyle{empty}&#10;\begin{document}&#10;S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38.99512"/>
  <p:tag name="OUTPUTDPI" val="1200"/>
  <p:tag name="LATEXADDIN" val="\documentclass{article}&#10;\usepackage{amsmath}&#10;\pagestyle{empty}&#10;\begin{document}&#10;I&#10;\end{document}"/>
  <p:tag name="IGUANATEXSIZE" val="20"/>
  <p:tag name="IGUANATEXCURSOR" val="81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71.2411"/>
  <p:tag name="OUTPUTDPI" val="1200"/>
  <p:tag name="LATEXADDIN" val="\documentclass{article}&#10;\usepackage{amsmath}&#10;\pagestyle{empty}&#10;\begin{document}&#10;$\varphi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668.1664"/>
  <p:tag name="OUTPUTDPI" val="1200"/>
  <p:tag name="LATEXADDIN" val="\documentclass{article}&#10;\usepackage{amsmath}&#10;\pagestyle{empty}&#10;\begin{document}&#10;Heat Engine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779.9025"/>
  <p:tag name="OUTPUTDPI" val="1200"/>
  <p:tag name="LATEXADDIN" val="\documentclass{article}&#10;\usepackage{amsmath}&#10;\pagestyle{empty}&#10;\begin{document}&#10;&#10;\textbf{RCSJ model}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366"/>
  <p:tag name="ORIGINALWIDTH" val="1136.858"/>
  <p:tag name="OUTPUTDPI" val="1200"/>
  <p:tag name="LATEXADDIN" val="\documentclass{article}&#10;\usepackage{amsmath}&#10;\pagestyle{empty}&#10;\begin{document}&#10;&#10;&#10;\begin{equation}&#10;I&lt;I_c\rightarrow\textrm{DC\ current}&#10;\nonumber&#10;\end{equation}&#10;\end{document}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2140.982"/>
  <p:tag name="OUTPUTDPI" val="1200"/>
  <p:tag name="LATEXADDIN" val="\documentclass{article}&#10;\usepackage{amsmath}&#10;\pagestyle{empty}&#10;\begin{document}&#10;Particle in a tilted washboard potential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328.834"/>
  <p:tag name="OUTPUTDPI" val="1200"/>
  <p:tag name="LATEXADDIN" val="\documentclass{article}&#10;\usepackage{amsmath}&#10;\pagestyle{empty}&#10;\begin{document}&#10;&#10;&#10;\begin{equation}&#10;\Phi_0=h/2e\textrm{\ quantum\ flux}&#10;\nonumber&#10;\end{equation}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745.4069"/>
  <p:tag name="OUTPUTDPI" val="1200"/>
  <p:tag name="LATEXADDIN" val="\documentclass{article}&#10;\usepackage{amsmath}&#10;\pagestyle{empty}&#10;\begin{document}&#10;&#10;Spin-Splitting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743.907"/>
  <p:tag name="OUTPUTDPI" val="1200"/>
  <p:tag name="LATEXADDIN" val="\documentclass{article}&#10;\usepackage{amsmath}&#10;\pagestyle{empty}&#10;\begin{document}&#10;&#10;Spin Filtering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989.126"/>
  <p:tag name="OUTPUTDPI" val="1200"/>
  <p:tag name="LATEXADDIN" val="\documentclass{article}&#10;\usepackage{amsmath}&#10;\pagestyle{empty}&#10;\begin{document}&#10;&#10;Thermoelectric effects require electron-hole asymmetry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2.4672"/>
  <p:tag name="ORIGINALWIDTH" val="806.1492"/>
  <p:tag name="OUTPUTDPI" val="1200"/>
  <p:tag name="LATEXADDIN" val="\documentclass{article}&#10;\usepackage{amsmath}&#10;\pagestyle{empty}&#10;\begin{document}&#10;\ \\&#10;Open Circuit\\&#10;Thermovoltage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4702"/>
  <p:tag name="ORIGINALWIDTH" val="813.6483"/>
  <p:tag name="OUTPUTDPI" val="1200"/>
  <p:tag name="LATEXADDIN" val="\documentclass{article}&#10;\usepackage{amsmath}&#10;\pagestyle{empty}&#10;\begin{document}&#10;\ \\&#10;Close Circuit\\&#10;Thermocurrent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83.952"/>
  <p:tag name="OUTPUTDPI" val="1200"/>
  <p:tag name="LATEXADDIN" val="\documentclass{article}&#10;\usepackage{amsmath}&#10;\pagestyle{empty}&#10;\begin{document}&#10;\begin{equation}&#10;T_S(T_C)\nonumber&#10;\end{equation}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347.2066"/>
  <p:tag name="OUTPUTDPI" val="1200"/>
  <p:tag name="LATEXADDIN" val="\documentclass{article}&#10;\usepackage{amsmath}&#10;\pagestyle{empty}&#10;\begin{document}&#10;Cooler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05.6993"/>
  <p:tag name="OUTPUTDPI" val="1200"/>
  <p:tag name="LATEXADDIN" val="\documentclass{article}&#10;\usepackage{amsmath}&#10;\pagestyle{empty}&#10;\begin{document}&#10;\begin{equation}&#10;T_N(T_C)\nonumber&#10;\end{equation}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30,4837"/>
  <p:tag name="LATEXADDIN" val="\documentclass{article}&#10;\usepackage{amsmath}&#10;\pagestyle{empty}&#10;\begin{document}&#10;up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81,2149"/>
  <p:tag name="LATEXADDIN" val="\documentclass{article}&#10;\usepackage{amsmath}&#10;\pagestyle{empty}&#10;\begin{document}&#10;down&#10;\end{document}"/>
  <p:tag name="IGUANATEXSIZE" val="20"/>
  <p:tag name="IGUANATEXCURSOR" val="8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154.4807"/>
  <p:tag name="OUTPUTDPI" val="1200"/>
  <p:tag name="LATEXADDIN" val="\documentclass{article}&#10;\usepackage{amsmath}&#10;\pagestyle{empty}&#10;\begin{document}&#10;&#10;&#10;$\dot{Q}_S$&#10;&#10;\end{document}"/>
  <p:tag name="IGUANATEXSIZE" val="28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154.4807"/>
  <p:tag name="OUTPUTDPI" val="1200"/>
  <p:tag name="LATEXADDIN" val="\documentclass{article}&#10;\usepackage{amsmath}&#10;\pagestyle{empty}&#10;\begin{document}&#10;&#10;&#10;$T_N$&#10;&#10;\end{document}"/>
  <p:tag name="IGUANATEXSIZE" val="28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132.7334"/>
  <p:tag name="OUTPUTDPI" val="1200"/>
  <p:tag name="LATEXADDIN" val="\documentclass{article}&#10;\usepackage{amsmath}&#10;\pagestyle{empty}&#10;\begin{document}&#10;&#10;&#10;$T_S$&#10;&#10;\end{document}"/>
  <p:tag name="IGUANATEXSIZE" val="28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119.2351"/>
  <p:tag name="OUTPUTDPI" val="1200"/>
  <p:tag name="LATEXADDIN" val="\documentclass{article}&#10;\usepackage{amsmath}&#10;\pagestyle{empty}&#10;\begin{document}&#10;&#10;&#10;FI&#10;&#10;\end{document}"/>
  <p:tag name="IGUANATEXSIZE" val="28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5.49307"/>
  <p:tag name="OUTPUTDPI" val="1200"/>
  <p:tag name="LATEXADDIN" val="\documentclass{article}&#10;\usepackage{amsmath}&#10;\pagestyle{empty}&#10;\begin{document}&#10;&#10;&#10;S&#10;&#10;\end{document}"/>
  <p:tag name="IGUANATEXSIZE" val="28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38.99512"/>
  <p:tag name="OUTPUTDPI" val="1200"/>
  <p:tag name="LATEXADDIN" val="\documentclass{article}&#10;\usepackage{amsmath}&#10;\pagestyle{empty}&#10;\begin{document}&#10;&#10;&#10;I&#10;&#10;\end{document}"/>
  <p:tag name="IGUANATEXSIZE" val="28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5.49307"/>
  <p:tag name="OUTPUTDPI" val="1200"/>
  <p:tag name="LATEXADDIN" val="\documentclass{article}&#10;\usepackage{amsmath}&#10;\pagestyle{empty}&#10;\begin{document}&#10;&#10;&#10;S&#10;&#10;\end{document}"/>
  <p:tag name="IGUANATEXSIZE" val="28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20503</TotalTime>
  <Words>303</Words>
  <Application>Microsoft Office PowerPoint</Application>
  <PresentationFormat>Widescreen</PresentationFormat>
  <Paragraphs>48</Paragraphs>
  <Slides>15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</vt:lpstr>
      <vt:lpstr>Times New Roman</vt:lpstr>
      <vt:lpstr>Office Theme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Fornieri</dc:creator>
  <cp:lastModifiedBy>Giampiero</cp:lastModifiedBy>
  <cp:revision>618</cp:revision>
  <dcterms:created xsi:type="dcterms:W3CDTF">2014-08-05T15:55:20Z</dcterms:created>
  <dcterms:modified xsi:type="dcterms:W3CDTF">2017-10-18T07:49:45Z</dcterms:modified>
</cp:coreProperties>
</file>