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79" r:id="rId4"/>
    <p:sldId id="316" r:id="rId5"/>
    <p:sldId id="292" r:id="rId6"/>
    <p:sldId id="293" r:id="rId7"/>
    <p:sldId id="295" r:id="rId8"/>
    <p:sldId id="296" r:id="rId9"/>
    <p:sldId id="297" r:id="rId10"/>
    <p:sldId id="310" r:id="rId11"/>
    <p:sldId id="298" r:id="rId12"/>
    <p:sldId id="299" r:id="rId13"/>
    <p:sldId id="300" r:id="rId14"/>
    <p:sldId id="289" r:id="rId15"/>
    <p:sldId id="268" r:id="rId16"/>
    <p:sldId id="291" r:id="rId17"/>
    <p:sldId id="274" r:id="rId18"/>
    <p:sldId id="311" r:id="rId19"/>
    <p:sldId id="312" r:id="rId20"/>
    <p:sldId id="265" r:id="rId21"/>
    <p:sldId id="301" r:id="rId22"/>
    <p:sldId id="275" r:id="rId23"/>
    <p:sldId id="276" r:id="rId24"/>
    <p:sldId id="309" r:id="rId25"/>
    <p:sldId id="269" r:id="rId26"/>
    <p:sldId id="277" r:id="rId27"/>
    <p:sldId id="288" r:id="rId28"/>
    <p:sldId id="270" r:id="rId29"/>
    <p:sldId id="271" r:id="rId30"/>
    <p:sldId id="278" r:id="rId31"/>
    <p:sldId id="272" r:id="rId32"/>
    <p:sldId id="304" r:id="rId33"/>
    <p:sldId id="315" r:id="rId34"/>
    <p:sldId id="317" r:id="rId35"/>
    <p:sldId id="323" r:id="rId36"/>
    <p:sldId id="320" r:id="rId37"/>
    <p:sldId id="313" r:id="rId38"/>
    <p:sldId id="318" r:id="rId39"/>
    <p:sldId id="319" r:id="rId40"/>
    <p:sldId id="321" r:id="rId41"/>
    <p:sldId id="307" r:id="rId42"/>
    <p:sldId id="322" r:id="rId43"/>
    <p:sldId id="308" r:id="rId44"/>
    <p:sldId id="290" r:id="rId45"/>
    <p:sldId id="306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7909C-6712-4FE2-BB02-49CE9D188F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D7FB4-5C4B-466D-B62E-A4FA331631D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623140-8D58-4FAC-9413-84FCCABE0204}" type="datetime1">
              <a:rPr lang="en-GB" smtClean="0"/>
              <a:pPr defTabSz="880331"/>
              <a:t>18/10/2012</a:t>
            </a:fld>
            <a:endParaRPr lang="en-US" dirty="0" smtClean="0"/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7AEFBB3-12CC-4803-9DE6-A7A8227997B4}" type="slidenum">
              <a:rPr lang="en-US" smtClean="0"/>
              <a:pPr defTabSz="880331"/>
              <a:t>1</a:t>
            </a:fld>
            <a:endParaRPr lang="en-US" dirty="0" smtClean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B03B3-B595-4AEC-8A5D-3A657ECC7322}" type="slidenum">
              <a:rPr lang="it-IT"/>
              <a:pPr/>
              <a:t>12</a:t>
            </a:fld>
            <a:endParaRPr lang="it-IT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14437"/>
            <a:fld id="{4E4D09D2-292A-42C9-A94B-DD87F5DF8A3E}" type="datetime1">
              <a:rPr lang="en-GB" smtClean="0"/>
              <a:pPr defTabSz="914437"/>
              <a:t>18/10/2012</a:t>
            </a:fld>
            <a:endParaRPr lang="en-US" dirty="0" smtClean="0"/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2312C103-DDEF-4D56-8C3B-3D31C279D201}" type="slidenum">
              <a:rPr lang="en-US" smtClean="0"/>
              <a:pPr defTabSz="914437"/>
              <a:t>19</a:t>
            </a:fld>
            <a:endParaRPr lang="en-US" dirty="0" smtClean="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7D10EC76-C177-4FBA-8D18-FBC71F82E60D}" type="datetime1">
              <a:rPr lang="en-GB" smtClean="0"/>
              <a:pPr defTabSz="880331"/>
              <a:t>18/10/2012</a:t>
            </a:fld>
            <a:endParaRPr lang="en-US" dirty="0" smtClean="0"/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6D1ABA17-B576-4065-974D-8516B7A3E984}" type="slidenum">
              <a:rPr lang="en-US" smtClean="0"/>
              <a:pPr defTabSz="880331"/>
              <a:t>22</a:t>
            </a:fld>
            <a:endParaRPr lang="en-US" dirty="0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613AB9BF-18DA-4A24-B172-A26B8CCAE16A}" type="datetime1">
              <a:rPr lang="en-GB" smtClean="0"/>
              <a:pPr defTabSz="880331"/>
              <a:t>18/10/2012</a:t>
            </a:fld>
            <a:endParaRPr lang="en-US" dirty="0" smtClean="0"/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BB9E9E54-BD24-4D06-AEC5-22F915DD7F7D}" type="slidenum">
              <a:rPr lang="en-US" smtClean="0"/>
              <a:pPr defTabSz="880331"/>
              <a:t>25</a:t>
            </a:fld>
            <a:endParaRPr lang="en-US" dirty="0" smtClean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BD035A31-B36A-4383-8A43-711247A4D4B9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034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B240728F-E040-4A30-8C46-7163D6DD5C1B}" type="slidenum">
              <a:rPr lang="en-US" smtClean="0">
                <a:latin typeface="Arial" pitchFamily="34" charset="0"/>
              </a:rPr>
              <a:pPr defTabSz="880331"/>
              <a:t>30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E914803-219E-40A1-BE01-BAB31D3FE33F}" type="datetime1">
              <a:rPr lang="en-GB" smtClean="0">
                <a:latin typeface="Arial" pitchFamily="34" charset="0"/>
              </a:rPr>
              <a:pPr/>
              <a:t>18/10/2012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72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40F70-909B-45D4-936C-BFBD0B078D09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B03B3-B595-4AEC-8A5D-3A657ECC7322}" type="slidenum">
              <a:rPr lang="it-IT"/>
              <a:pPr/>
              <a:t>42</a:t>
            </a:fld>
            <a:endParaRPr lang="it-IT"/>
          </a:p>
        </p:txBody>
      </p:sp>
      <p:sp>
        <p:nvSpPr>
          <p:cNvPr id="116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165"/>
            <a:fld id="{97BDAD43-9784-4F0B-8E77-6806931836AD}" type="datetime1">
              <a:rPr lang="en-GB" smtClean="0">
                <a:latin typeface="Arial" pitchFamily="34" charset="0"/>
              </a:rPr>
              <a:pPr defTabSz="880165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165"/>
            <a:fld id="{401E6353-2D79-43D0-88DB-2AC5C7077139}" type="slidenum">
              <a:rPr lang="en-US" smtClean="0">
                <a:latin typeface="Arial" pitchFamily="34" charset="0"/>
              </a:rPr>
              <a:pPr defTabSz="880165"/>
              <a:t>43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BB3984E9-DF04-4753-926C-31F0A938B80B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31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6641989C-1824-4DE8-B255-E60073DA714D}" type="slidenum">
              <a:rPr lang="en-US" smtClean="0">
                <a:latin typeface="Arial" pitchFamily="34" charset="0"/>
              </a:rPr>
              <a:pPr defTabSz="880331"/>
              <a:t>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A76056C7-0678-4947-BE95-E8B457CB3CD5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7B67F37-E52E-465A-B374-D74DF1CBDE6D}" type="slidenum">
              <a:rPr lang="en-US" smtClean="0">
                <a:latin typeface="Arial" pitchFamily="34" charset="0"/>
              </a:rPr>
              <a:pPr defTabSz="880331"/>
              <a:t>3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CF5CCFA0-42B6-4839-823B-573EF6F9D38B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F3A0CAC2-50E5-4D3D-B927-02C9067BE462}" type="slidenum">
              <a:rPr lang="en-US" smtClean="0">
                <a:latin typeface="Arial" pitchFamily="34" charset="0"/>
              </a:rPr>
              <a:pPr defTabSz="880331"/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CF5CCFA0-42B6-4839-823B-573EF6F9D38B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F3A0CAC2-50E5-4D3D-B927-02C9067BE462}" type="slidenum">
              <a:rPr lang="en-US" smtClean="0">
                <a:latin typeface="Arial" pitchFamily="34" charset="0"/>
              </a:rPr>
              <a:pPr defTabSz="880331"/>
              <a:t>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92285B91-525A-4478-87A9-F02FF1BFA428}" type="datetime1">
              <a:rPr lang="en-GB" smtClean="0"/>
              <a:pPr defTabSz="880331"/>
              <a:t>18/10/2012</a:t>
            </a:fld>
            <a:endParaRPr lang="en-US" dirty="0" smtClean="0"/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417DE99-11AF-4E8C-9523-3BAAA031FDCE}" type="slidenum">
              <a:rPr lang="en-US" smtClean="0"/>
              <a:pPr defTabSz="880331"/>
              <a:t>7</a:t>
            </a:fld>
            <a:endParaRPr lang="en-US" dirty="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60ADF94B-6A5F-4A59-B801-D69AA9E82C00}" type="datetime1">
              <a:rPr lang="en-GB" smtClean="0">
                <a:latin typeface="Arial" pitchFamily="34" charset="0"/>
              </a:rPr>
              <a:pPr defTabSz="880331"/>
              <a:t>18/10/2012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2D42B4BB-7C91-4A30-B729-79F9B93594A2}" type="slidenum">
              <a:rPr lang="en-US" smtClean="0">
                <a:latin typeface="Arial" pitchFamily="34" charset="0"/>
              </a:rPr>
              <a:pPr defTabSz="880331"/>
              <a:t>8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14437"/>
            <a:fld id="{B489746C-1473-4B71-A70F-5218D34C0B89}" type="datetime1">
              <a:rPr lang="en-GB" smtClean="0"/>
              <a:pPr defTabSz="914437"/>
              <a:t>18/10/2012</a:t>
            </a:fld>
            <a:endParaRPr lang="en-US" dirty="0" smtClean="0"/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AA8A24EF-C814-40AE-8258-1468CD2068AA}" type="slidenum">
              <a:rPr lang="en-US" smtClean="0"/>
              <a:pPr defTabSz="914437"/>
              <a:t>10</a:t>
            </a:fld>
            <a:endParaRPr lang="en-US" dirty="0" smtClean="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14437"/>
            <a:fld id="{B70ED668-400D-4513-AE91-BCB820CF117A}" type="datetime1">
              <a:rPr lang="en-GB" smtClean="0"/>
              <a:pPr defTabSz="914437"/>
              <a:t>18/10/2012</a:t>
            </a:fld>
            <a:endParaRPr lang="en-US" dirty="0" smtClean="0"/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273FC7DE-510C-41B2-B702-574F02C613FC}" type="slidenum">
              <a:rPr lang="en-US" smtClean="0"/>
              <a:pPr defTabSz="914437"/>
              <a:t>11</a:t>
            </a:fld>
            <a:endParaRPr lang="en-US" dirty="0" smtClean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18/10/2012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1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infn-piccolo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963" y="53975"/>
            <a:ext cx="657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SPES2008_medium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0900" y="57150"/>
            <a:ext cx="189071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3311525" y="6416675"/>
            <a:ext cx="244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1400" dirty="0"/>
              <a:t>SPES Target Group</a:t>
            </a:r>
            <a:endParaRPr lang="en-US" sz="1400" dirty="0"/>
          </a:p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35843" y="6537151"/>
            <a:ext cx="244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Eurisol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Town Meeting –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Lisbon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2012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  <p:sldLayoutId id="2147483686" r:id="rId14"/>
    <p:sldLayoutId id="2147483689" r:id="rId15"/>
    <p:sldLayoutId id="2147483690" r:id="rId16"/>
    <p:sldLayoutId id="2147483691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CA96-6A06-4DF2-BEDA-CB80194F4DBE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95554-354C-472B-BBE0-1B817969C7AA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8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eg"/><Relationship Id="rId7" Type="http://schemas.openxmlformats.org/officeDocument/2006/relationships/hyperlink" Target="http://www.ganil-spiral2.eu/" TargetMode="External"/><Relationship Id="rId12" Type="http://schemas.openxmlformats.org/officeDocument/2006/relationships/image" Target="../media/image9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pes1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5000" contrast="1000"/>
          </a:blip>
          <a:stretch>
            <a:fillRect/>
          </a:stretch>
        </p:blipFill>
        <p:spPr>
          <a:xfrm>
            <a:off x="0" y="656692"/>
            <a:ext cx="9143999" cy="62013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95536" y="2734370"/>
            <a:ext cx="831691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912813"/>
            <a:endParaRPr lang="en-US" sz="48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en-US" sz="48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en-US" sz="48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en-US" sz="4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Production Target developments for the SPES project</a:t>
            </a:r>
            <a:endParaRPr lang="it-IT" sz="4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4800" b="1" dirty="0">
              <a:solidFill>
                <a:schemeClr val="accent1"/>
              </a:solidFill>
            </a:endParaRPr>
          </a:p>
          <a:p>
            <a:pPr algn="ctr" defTabSz="912813" eaLnBrk="1" hangingPunct="1"/>
            <a:r>
              <a:rPr lang="it-IT" sz="2800" dirty="0">
                <a:solidFill>
                  <a:srgbClr val="C00000"/>
                </a:solidFill>
              </a:rPr>
              <a:t>Alberto </a:t>
            </a:r>
            <a:r>
              <a:rPr lang="it-IT" sz="2800" dirty="0" err="1">
                <a:solidFill>
                  <a:srgbClr val="C00000"/>
                </a:solidFill>
              </a:rPr>
              <a:t>Andrighetto</a:t>
            </a:r>
            <a:endParaRPr lang="it-IT" sz="2800" dirty="0">
              <a:solidFill>
                <a:srgbClr val="C00000"/>
              </a:solidFill>
            </a:endParaRPr>
          </a:p>
          <a:p>
            <a:pPr algn="ctr" defTabSz="912813" eaLnBrk="1" hangingPunct="1"/>
            <a:r>
              <a:rPr lang="it-IT" sz="2800" dirty="0" smtClean="0">
                <a:solidFill>
                  <a:srgbClr val="C00000"/>
                </a:solidFill>
              </a:rPr>
              <a:t>LNL-INFN</a:t>
            </a:r>
            <a:endParaRPr lang="it-IT" sz="2400" dirty="0">
              <a:solidFill>
                <a:srgbClr val="C00000"/>
              </a:solidFill>
            </a:endParaRPr>
          </a:p>
          <a:p>
            <a:pPr algn="ctr" defTabSz="912813" eaLnBrk="1" hangingPunct="1"/>
            <a:endParaRPr lang="it-IT" sz="2400" dirty="0">
              <a:solidFill>
                <a:srgbClr val="C00000"/>
              </a:solidFill>
            </a:endParaRPr>
          </a:p>
          <a:p>
            <a:pPr algn="ctr" defTabSz="912813"/>
            <a:r>
              <a:rPr lang="it-IT" sz="2400" i="1" dirty="0" smtClean="0"/>
              <a:t>EURSOL Town Meeting - 2012 - </a:t>
            </a:r>
            <a:r>
              <a:rPr lang="it-IT" sz="2400" i="1" dirty="0" err="1" smtClean="0"/>
              <a:t>Lisbon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/>
          </p:cNvSpPr>
          <p:nvPr/>
        </p:nvSpPr>
        <p:spPr bwMode="auto">
          <a:xfrm>
            <a:off x="1008063" y="152400"/>
            <a:ext cx="59039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66FF"/>
                </a:solidFill>
                <a:cs typeface="Arial" charset="0"/>
              </a:rPr>
              <a:t>Temperature vs yield …</a:t>
            </a:r>
          </a:p>
          <a:p>
            <a:pPr algn="ctr"/>
            <a:r>
              <a:rPr lang="en-US" sz="2400">
                <a:solidFill>
                  <a:srgbClr val="0066FF"/>
                </a:solidFill>
                <a:cs typeface="Arial" charset="0"/>
              </a:rPr>
              <a:t>Spes data from HRIBF measurement</a:t>
            </a:r>
          </a:p>
        </p:txBody>
      </p:sp>
      <p:graphicFrame>
        <p:nvGraphicFramePr>
          <p:cNvPr id="10243" name="Object 248"/>
          <p:cNvGraphicFramePr>
            <a:graphicFrameLocks noChangeAspect="1"/>
          </p:cNvGraphicFramePr>
          <p:nvPr/>
        </p:nvGraphicFramePr>
        <p:xfrm>
          <a:off x="503238" y="1047750"/>
          <a:ext cx="8280400" cy="529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5" name="Graph" r:id="rId4" imgW="3969715" imgH="3222346" progId="Origin50.Graph">
                  <p:embed/>
                </p:oleObj>
              </mc:Choice>
              <mc:Fallback>
                <p:oleObj name="Graph" r:id="rId4" imgW="3969715" imgH="3222346" progId="Origin50.Graph">
                  <p:embed/>
                  <p:pic>
                    <p:nvPicPr>
                      <p:cNvPr id="0" name="Object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22" t="7231" r="6334" b="3705"/>
                      <a:stretch>
                        <a:fillRect/>
                      </a:stretch>
                    </p:blipFill>
                    <p:spPr bwMode="auto">
                      <a:xfrm>
                        <a:off x="503238" y="1047750"/>
                        <a:ext cx="8280400" cy="5297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itolo 1"/>
          <p:cNvSpPr>
            <a:spLocks/>
          </p:cNvSpPr>
          <p:nvPr/>
        </p:nvSpPr>
        <p:spPr bwMode="auto">
          <a:xfrm>
            <a:off x="3851275" y="3321050"/>
            <a:ext cx="3276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>
                <a:solidFill>
                  <a:srgbClr val="0066FF"/>
                </a:solidFill>
                <a:cs typeface="Arial" charset="0"/>
              </a:rPr>
              <a:t>T very important for short</a:t>
            </a:r>
          </a:p>
          <a:p>
            <a:r>
              <a:rPr lang="en-US" sz="2000">
                <a:solidFill>
                  <a:srgbClr val="0066FF"/>
                </a:solidFill>
                <a:cs typeface="Arial" charset="0"/>
              </a:rPr>
              <a:t> lived isotopes!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/>
          </p:cNvSpPr>
          <p:nvPr/>
        </p:nvSpPr>
        <p:spPr bwMode="auto">
          <a:xfrm>
            <a:off x="1979613" y="133350"/>
            <a:ext cx="4519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>
                <a:solidFill>
                  <a:srgbClr val="0066FF"/>
                </a:solidFill>
                <a:cs typeface="Arial" charset="0"/>
              </a:rPr>
              <a:t>First conclusion…</a:t>
            </a:r>
          </a:p>
        </p:txBody>
      </p:sp>
      <p:sp>
        <p:nvSpPr>
          <p:cNvPr id="4" name="Titolo 1"/>
          <p:cNvSpPr>
            <a:spLocks/>
          </p:cNvSpPr>
          <p:nvPr/>
        </p:nvSpPr>
        <p:spPr bwMode="auto">
          <a:xfrm>
            <a:off x="684213" y="944563"/>
            <a:ext cx="80645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Is necessary to produce for SPES RIB:</a:t>
            </a:r>
          </a:p>
          <a:p>
            <a:pPr>
              <a:defRPr/>
            </a:pPr>
            <a:endParaRPr lang="en-US" sz="32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Tx/>
              <a:buAutoNum type="arabicParenR"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Target with high working temperature -&gt; </a:t>
            </a: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refractory carbides/oxides</a:t>
            </a:r>
          </a:p>
          <a:p>
            <a:pPr>
              <a:defRPr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2)  Material with good characteristics in terms of release (grain and porosity) -&gt; </a:t>
            </a: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carefully R&amp;D is mandatory!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endParaRPr lang="it-IT" sz="2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60198" name="Rectangle 6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60199" name="Rectangle 7"/>
          <p:cNvSpPr>
            <a:spLocks noChangeArrowheads="1"/>
          </p:cNvSpPr>
          <p:nvPr/>
        </p:nvSpPr>
        <p:spPr bwMode="auto">
          <a:xfrm>
            <a:off x="0" y="1943100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it-IT" sz="2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60200" name="Rectangle 8"/>
          <p:cNvSpPr>
            <a:spLocks noChangeArrowheads="1"/>
          </p:cNvSpPr>
          <p:nvPr/>
        </p:nvSpPr>
        <p:spPr bwMode="auto">
          <a:xfrm>
            <a:off x="0" y="4457700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it-IT" sz="2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60204" name="Rectangle 12"/>
          <p:cNvSpPr>
            <a:spLocks noChangeArrowheads="1"/>
          </p:cNvSpPr>
          <p:nvPr/>
        </p:nvSpPr>
        <p:spPr bwMode="auto">
          <a:xfrm>
            <a:off x="179512" y="5804683"/>
            <a:ext cx="8712968" cy="4001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buFontTx/>
              <a:buChar char="-"/>
            </a:pPr>
            <a:r>
              <a:rPr lang="en-US" sz="2000" dirty="0"/>
              <a:t> Fume hood for wet </a:t>
            </a:r>
            <a:r>
              <a:rPr lang="en-US" sz="2000" dirty="0" smtClean="0"/>
              <a:t>chemistry with </a:t>
            </a:r>
            <a:r>
              <a:rPr lang="en-US" sz="2000" dirty="0"/>
              <a:t>uranium and </a:t>
            </a:r>
            <a:r>
              <a:rPr lang="en-US" sz="2000" dirty="0" smtClean="0"/>
              <a:t>thorium preparative chemistry. </a:t>
            </a:r>
            <a:endParaRPr lang="en-US" sz="2000" dirty="0"/>
          </a:p>
        </p:txBody>
      </p:sp>
      <p:sp>
        <p:nvSpPr>
          <p:cNvPr id="1160207" name="Rectangle 15"/>
          <p:cNvSpPr>
            <a:spLocks noChangeArrowheads="1"/>
          </p:cNvSpPr>
          <p:nvPr/>
        </p:nvSpPr>
        <p:spPr bwMode="auto">
          <a:xfrm>
            <a:off x="1259632" y="44624"/>
            <a:ext cx="592021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 Padova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Radiochemistry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Facility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0208" name="Text Box 16"/>
          <p:cNvSpPr txBox="1">
            <a:spLocks noChangeArrowheads="1"/>
          </p:cNvSpPr>
          <p:nvPr/>
        </p:nvSpPr>
        <p:spPr bwMode="auto">
          <a:xfrm>
            <a:off x="212725" y="5233988"/>
            <a:ext cx="184150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60209" name="Text Box 17"/>
          <p:cNvSpPr txBox="1">
            <a:spLocks noChangeArrowheads="1"/>
          </p:cNvSpPr>
          <p:nvPr/>
        </p:nvSpPr>
        <p:spPr bwMode="auto">
          <a:xfrm>
            <a:off x="0" y="764704"/>
            <a:ext cx="8820472" cy="70788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US" sz="2000" dirty="0" smtClean="0"/>
              <a:t> Two </a:t>
            </a:r>
            <a:r>
              <a:rPr lang="en-US" sz="2000" dirty="0"/>
              <a:t>dedicated glove boxes for handling and  storage of </a:t>
            </a:r>
            <a:r>
              <a:rPr lang="en-US" sz="2000" dirty="0" smtClean="0"/>
              <a:t>sensitive </a:t>
            </a:r>
            <a:r>
              <a:rPr lang="en-US" sz="2000" dirty="0"/>
              <a:t>compounds</a:t>
            </a:r>
            <a:r>
              <a:rPr lang="en-US" sz="2000" dirty="0" smtClean="0"/>
              <a:t>.</a:t>
            </a:r>
          </a:p>
          <a:p>
            <a:pPr algn="ctr">
              <a:buFontTx/>
              <a:buChar char="-"/>
            </a:pPr>
            <a:r>
              <a:rPr lang="en-US" sz="2000" dirty="0" smtClean="0"/>
              <a:t> High Vacuum furnace for sample carburization &amp; sintering</a:t>
            </a:r>
            <a:r>
              <a:rPr lang="it-IT" sz="2000" dirty="0" smtClean="0"/>
              <a:t>  </a:t>
            </a:r>
            <a:endParaRPr lang="it-IT" sz="2000" dirty="0"/>
          </a:p>
        </p:txBody>
      </p:sp>
      <p:pic>
        <p:nvPicPr>
          <p:cNvPr id="118786" name="Picture 2" descr="H:\DCIM\Camera\IMG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1931528"/>
            <a:ext cx="3168352" cy="32976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1" descr="C:\Documents and Settings\alberto\Documenti\foto\padova_chimica\Immagine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3059832" cy="3168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5" cstate="print"/>
          <a:srcRect l="322" r="6059"/>
          <a:stretch>
            <a:fillRect/>
          </a:stretch>
        </p:blipFill>
        <p:spPr bwMode="auto">
          <a:xfrm>
            <a:off x="3059832" y="1484784"/>
            <a:ext cx="2932112" cy="4107607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100403"/>
            <a:ext cx="4392488" cy="5339477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chemeClr val="accent1"/>
                </a:solidFill>
              </a:rPr>
              <a:t>Equipments</a:t>
            </a:r>
            <a:r>
              <a:rPr lang="it-IT" dirty="0" smtClean="0">
                <a:solidFill>
                  <a:schemeClr val="accent1"/>
                </a:solidFill>
              </a:rPr>
              <a:t> (1/3)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Text Box 681"/>
          <p:cNvSpPr txBox="1">
            <a:spLocks noChangeArrowheads="1"/>
          </p:cNvSpPr>
          <p:nvPr/>
        </p:nvSpPr>
        <p:spPr bwMode="auto">
          <a:xfrm>
            <a:off x="1061490" y="1082840"/>
            <a:ext cx="25560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smtClean="0">
                <a:latin typeface="+mn-lt"/>
              </a:rPr>
              <a:t>Mixing and </a:t>
            </a:r>
            <a:r>
              <a:rPr lang="it-IT" sz="2200" b="1" dirty="0" err="1" smtClean="0">
                <a:latin typeface="+mn-lt"/>
              </a:rPr>
              <a:t>grinding</a:t>
            </a:r>
            <a:endParaRPr lang="it-IT" sz="2200" b="1" dirty="0">
              <a:latin typeface="+mn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2592288" cy="194421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4689039" y="1100403"/>
            <a:ext cx="4320000" cy="533947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 Box 681"/>
          <p:cNvSpPr txBox="1">
            <a:spLocks noChangeArrowheads="1"/>
          </p:cNvSpPr>
          <p:nvPr/>
        </p:nvSpPr>
        <p:spPr bwMode="auto">
          <a:xfrm>
            <a:off x="323528" y="3421588"/>
            <a:ext cx="4752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err="1" smtClean="0">
                <a:latin typeface="+mn-lt"/>
              </a:rPr>
              <a:t>Glove</a:t>
            </a:r>
            <a:r>
              <a:rPr lang="it-IT" sz="1600" b="1" dirty="0" smtClean="0">
                <a:latin typeface="+mn-lt"/>
              </a:rPr>
              <a:t> box for </a:t>
            </a:r>
            <a:r>
              <a:rPr lang="it-IT" sz="1600" b="1" dirty="0" err="1" smtClean="0">
                <a:latin typeface="+mn-lt"/>
              </a:rPr>
              <a:t>safe</a:t>
            </a:r>
            <a:r>
              <a:rPr lang="it-IT" sz="1600" b="1" dirty="0" smtClean="0">
                <a:latin typeface="+mn-lt"/>
              </a:rPr>
              <a:t> </a:t>
            </a:r>
            <a:r>
              <a:rPr lang="it-IT" sz="1600" b="1" dirty="0" err="1" smtClean="0">
                <a:latin typeface="+mn-lt"/>
              </a:rPr>
              <a:t>operation</a:t>
            </a:r>
            <a:r>
              <a:rPr lang="it-IT" sz="1600" b="1" dirty="0" smtClean="0">
                <a:latin typeface="+mn-lt"/>
              </a:rPr>
              <a:t> with </a:t>
            </a:r>
            <a:r>
              <a:rPr lang="it-IT" sz="1600" b="1" dirty="0" err="1" smtClean="0">
                <a:latin typeface="+mn-lt"/>
              </a:rPr>
              <a:t>actinides</a:t>
            </a:r>
            <a:endParaRPr lang="it-IT" sz="1600" b="1" dirty="0">
              <a:latin typeface="+mn-lt"/>
            </a:endParaRPr>
          </a:p>
        </p:txBody>
      </p:sp>
      <p:pic>
        <p:nvPicPr>
          <p:cNvPr id="8" name="Picture 5" descr="DSCN08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84784"/>
            <a:ext cx="1505945" cy="20162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681"/>
          <p:cNvSpPr txBox="1">
            <a:spLocks noChangeArrowheads="1"/>
          </p:cNvSpPr>
          <p:nvPr/>
        </p:nvSpPr>
        <p:spPr bwMode="auto">
          <a:xfrm>
            <a:off x="5980395" y="1082361"/>
            <a:ext cx="17372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err="1" smtClean="0">
                <a:latin typeface="+mn-lt"/>
              </a:rPr>
              <a:t>Cold</a:t>
            </a:r>
            <a:r>
              <a:rPr lang="it-IT" sz="2200" b="1" dirty="0" smtClean="0">
                <a:latin typeface="+mn-lt"/>
              </a:rPr>
              <a:t> pressing</a:t>
            </a:r>
            <a:endParaRPr lang="it-IT" sz="2200" b="1" dirty="0">
              <a:latin typeface="+mn-lt"/>
            </a:endParaRPr>
          </a:p>
        </p:txBody>
      </p:sp>
      <p:pic>
        <p:nvPicPr>
          <p:cNvPr id="4098" name="Picture 2" descr="C:\Documents and Settings\user\Documenti\Immagini\SAM_0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288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81"/>
          <p:cNvSpPr txBox="1">
            <a:spLocks noChangeArrowheads="1"/>
          </p:cNvSpPr>
          <p:nvPr/>
        </p:nvSpPr>
        <p:spPr bwMode="auto">
          <a:xfrm>
            <a:off x="4855210" y="3501008"/>
            <a:ext cx="39876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smtClean="0">
                <a:latin typeface="+mn-lt"/>
              </a:rPr>
              <a:t>Manual </a:t>
            </a:r>
            <a:r>
              <a:rPr lang="it-IT" sz="1600" b="1" dirty="0" err="1" smtClean="0">
                <a:latin typeface="+mn-lt"/>
              </a:rPr>
              <a:t>hydraulic</a:t>
            </a:r>
            <a:r>
              <a:rPr lang="it-IT" sz="1600" b="1" dirty="0" smtClean="0">
                <a:latin typeface="+mn-lt"/>
              </a:rPr>
              <a:t> press for </a:t>
            </a:r>
            <a:r>
              <a:rPr lang="it-IT" sz="1600" b="1" dirty="0" smtClean="0">
                <a:latin typeface="Symbol" pitchFamily="18" charset="2"/>
              </a:rPr>
              <a:t>f</a:t>
            </a:r>
            <a:r>
              <a:rPr lang="it-IT" sz="1600" b="1" dirty="0" smtClean="0">
                <a:latin typeface="+mn-lt"/>
              </a:rPr>
              <a:t>13 mm </a:t>
            </a:r>
            <a:r>
              <a:rPr lang="it-IT" sz="1600" b="1" dirty="0" err="1" smtClean="0">
                <a:latin typeface="+mn-lt"/>
              </a:rPr>
              <a:t>samples</a:t>
            </a:r>
            <a:endParaRPr lang="it-IT" sz="1600" b="1" dirty="0">
              <a:latin typeface="+mn-lt"/>
            </a:endParaRPr>
          </a:p>
        </p:txBody>
      </p:sp>
      <p:sp>
        <p:nvSpPr>
          <p:cNvPr id="13" name="Text Box 681"/>
          <p:cNvSpPr txBox="1">
            <a:spLocks noChangeArrowheads="1"/>
          </p:cNvSpPr>
          <p:nvPr/>
        </p:nvSpPr>
        <p:spPr bwMode="auto">
          <a:xfrm>
            <a:off x="4842720" y="6042774"/>
            <a:ext cx="40126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err="1">
                <a:latin typeface="+mn-lt"/>
              </a:rPr>
              <a:t>H</a:t>
            </a:r>
            <a:r>
              <a:rPr lang="it-IT" sz="1600" b="1" dirty="0" err="1" smtClean="0">
                <a:latin typeface="+mn-lt"/>
              </a:rPr>
              <a:t>ydraulic</a:t>
            </a:r>
            <a:r>
              <a:rPr lang="it-IT" sz="1600" b="1" dirty="0" smtClean="0">
                <a:latin typeface="+mn-lt"/>
              </a:rPr>
              <a:t> press for </a:t>
            </a:r>
            <a:r>
              <a:rPr lang="it-IT" sz="1600" b="1" dirty="0" smtClean="0">
                <a:latin typeface="Symbol" pitchFamily="18" charset="2"/>
              </a:rPr>
              <a:t>f</a:t>
            </a:r>
            <a:r>
              <a:rPr lang="it-IT" sz="1600" b="1" dirty="0" smtClean="0">
                <a:latin typeface="+mn-lt"/>
              </a:rPr>
              <a:t>30 and </a:t>
            </a:r>
            <a:r>
              <a:rPr lang="it-IT" sz="1600" b="1" dirty="0" smtClean="0">
                <a:latin typeface="Symbol" pitchFamily="18" charset="2"/>
              </a:rPr>
              <a:t>f</a:t>
            </a:r>
            <a:r>
              <a:rPr lang="it-IT" sz="1600" b="1" dirty="0" smtClean="0">
                <a:latin typeface="+mn-lt"/>
              </a:rPr>
              <a:t>40 mm </a:t>
            </a:r>
            <a:r>
              <a:rPr lang="it-IT" sz="1600" b="1" dirty="0" err="1" smtClean="0">
                <a:latin typeface="+mn-lt"/>
              </a:rPr>
              <a:t>samples</a:t>
            </a:r>
            <a:endParaRPr lang="it-IT" sz="1600" b="1" dirty="0">
              <a:latin typeface="+mn-lt"/>
            </a:endParaRPr>
          </a:p>
        </p:txBody>
      </p:sp>
      <p:pic>
        <p:nvPicPr>
          <p:cNvPr id="4099" name="Picture 3" descr="C:\Documents and Settings\user\Documenti\Immagini\SAM_01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r="17491" b="6119"/>
          <a:stretch/>
        </p:blipFill>
        <p:spPr bwMode="auto">
          <a:xfrm>
            <a:off x="337625" y="3933056"/>
            <a:ext cx="1763621" cy="2027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81"/>
          <p:cNvSpPr txBox="1">
            <a:spLocks noChangeArrowheads="1"/>
          </p:cNvSpPr>
          <p:nvPr/>
        </p:nvSpPr>
        <p:spPr bwMode="auto">
          <a:xfrm>
            <a:off x="475928" y="6042774"/>
            <a:ext cx="15037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smtClean="0">
                <a:latin typeface="+mn-lt"/>
              </a:rPr>
              <a:t>Manual mixing</a:t>
            </a:r>
            <a:endParaRPr lang="it-IT" sz="1600" b="1" dirty="0">
              <a:latin typeface="+mn-lt"/>
            </a:endParaRPr>
          </a:p>
        </p:txBody>
      </p:sp>
      <p:pic>
        <p:nvPicPr>
          <p:cNvPr id="4100" name="Picture 4" descr="C:\Documents and Settings\user\Documenti\Immagini\SAM_01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6"/>
            <a:ext cx="2232248" cy="2027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81"/>
          <p:cNvSpPr txBox="1">
            <a:spLocks noChangeArrowheads="1"/>
          </p:cNvSpPr>
          <p:nvPr/>
        </p:nvSpPr>
        <p:spPr bwMode="auto">
          <a:xfrm>
            <a:off x="2166562" y="6043060"/>
            <a:ext cx="23267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err="1" smtClean="0">
                <a:latin typeface="+mn-lt"/>
              </a:rPr>
              <a:t>Mill</a:t>
            </a:r>
            <a:r>
              <a:rPr lang="it-IT" sz="1600" b="1" dirty="0" smtClean="0">
                <a:latin typeface="+mn-lt"/>
              </a:rPr>
              <a:t> for </a:t>
            </a:r>
            <a:r>
              <a:rPr lang="it-IT" sz="1600" b="1" dirty="0" err="1" smtClean="0">
                <a:latin typeface="+mn-lt"/>
              </a:rPr>
              <a:t>automatic</a:t>
            </a:r>
            <a:r>
              <a:rPr lang="it-IT" sz="1600" b="1" dirty="0" smtClean="0">
                <a:latin typeface="+mn-lt"/>
              </a:rPr>
              <a:t> mixing</a:t>
            </a:r>
            <a:endParaRPr lang="it-IT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980728"/>
            <a:ext cx="8568952" cy="5339477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chemeClr val="accent1"/>
                </a:solidFill>
              </a:rPr>
              <a:t>Equipments</a:t>
            </a:r>
            <a:r>
              <a:rPr lang="it-IT" dirty="0" smtClean="0">
                <a:solidFill>
                  <a:schemeClr val="accent1"/>
                </a:solidFill>
              </a:rPr>
              <a:t> (2/3)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18" name="Picture 2" descr="pastigliatrice_aperta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989822" cy="30243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Picture 3" descr="PastGrande_1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4117353" cy="3018193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" name="Text Box 681"/>
          <p:cNvSpPr txBox="1">
            <a:spLocks noChangeArrowheads="1"/>
          </p:cNvSpPr>
          <p:nvPr/>
        </p:nvSpPr>
        <p:spPr bwMode="auto">
          <a:xfrm>
            <a:off x="3779912" y="1340768"/>
            <a:ext cx="18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800" b="1" dirty="0" err="1" smtClean="0">
                <a:latin typeface="+mn-lt"/>
              </a:rPr>
              <a:t>Die</a:t>
            </a:r>
            <a:r>
              <a:rPr lang="it-IT" sz="2800" b="1" dirty="0" smtClean="0">
                <a:latin typeface="+mn-lt"/>
              </a:rPr>
              <a:t> set</a:t>
            </a:r>
            <a:endParaRPr lang="it-IT" sz="2800" b="1" dirty="0">
              <a:latin typeface="+mn-lt"/>
            </a:endParaRPr>
          </a:p>
        </p:txBody>
      </p:sp>
      <p:sp>
        <p:nvSpPr>
          <p:cNvPr id="21" name="Text Box 681"/>
          <p:cNvSpPr txBox="1">
            <a:spLocks noChangeArrowheads="1"/>
          </p:cNvSpPr>
          <p:nvPr/>
        </p:nvSpPr>
        <p:spPr bwMode="auto">
          <a:xfrm>
            <a:off x="1115616" y="5229200"/>
            <a:ext cx="26642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/>
            <a:r>
              <a:rPr lang="it-IT" sz="2200" b="1" dirty="0" err="1" smtClean="0">
                <a:latin typeface="+mn-lt"/>
              </a:rPr>
              <a:t>For</a:t>
            </a:r>
            <a:r>
              <a:rPr lang="it-IT" sz="2200" b="1" dirty="0" smtClean="0">
                <a:latin typeface="+mn-lt"/>
              </a:rPr>
              <a:t> 13 mm. </a:t>
            </a:r>
            <a:r>
              <a:rPr lang="it-IT" sz="2200" b="1" dirty="0" err="1" smtClean="0">
                <a:latin typeface="+mn-lt"/>
              </a:rPr>
              <a:t>discs</a:t>
            </a:r>
            <a:endParaRPr lang="it-IT" sz="2200" b="1" dirty="0" smtClean="0">
              <a:latin typeface="+mn-lt"/>
            </a:endParaRPr>
          </a:p>
          <a:p>
            <a:pPr algn="ctr" defTabSz="914400" eaLnBrk="1" hangingPunct="1"/>
            <a:r>
              <a:rPr lang="it-IT" sz="22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it-IT" sz="2200" b="1" dirty="0" err="1" smtClean="0">
                <a:solidFill>
                  <a:srgbClr val="C00000"/>
                </a:solidFill>
                <a:latin typeface="+mn-lt"/>
              </a:rPr>
              <a:t>Prototype</a:t>
            </a:r>
            <a:r>
              <a:rPr lang="it-IT" sz="2200" b="1" dirty="0" smtClean="0">
                <a:solidFill>
                  <a:srgbClr val="C00000"/>
                </a:solidFill>
                <a:latin typeface="+mn-lt"/>
              </a:rPr>
              <a:t> format)</a:t>
            </a:r>
            <a:endParaRPr lang="it-IT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" name="Text Box 681"/>
          <p:cNvSpPr txBox="1">
            <a:spLocks noChangeArrowheads="1"/>
          </p:cNvSpPr>
          <p:nvPr/>
        </p:nvSpPr>
        <p:spPr bwMode="auto">
          <a:xfrm>
            <a:off x="5148064" y="5301208"/>
            <a:ext cx="26642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/>
            <a:r>
              <a:rPr lang="it-IT" sz="2200" b="1" dirty="0" err="1" smtClean="0">
                <a:latin typeface="+mn-lt"/>
              </a:rPr>
              <a:t>For</a:t>
            </a:r>
            <a:r>
              <a:rPr lang="it-IT" sz="2200" b="1" dirty="0" smtClean="0">
                <a:latin typeface="+mn-lt"/>
              </a:rPr>
              <a:t> 40 mm. </a:t>
            </a:r>
            <a:r>
              <a:rPr lang="it-IT" sz="2200" b="1" dirty="0" err="1" smtClean="0">
                <a:latin typeface="+mn-lt"/>
              </a:rPr>
              <a:t>discs</a:t>
            </a:r>
            <a:endParaRPr lang="it-IT" sz="2200" b="1" dirty="0" smtClean="0">
              <a:latin typeface="+mn-lt"/>
            </a:endParaRPr>
          </a:p>
          <a:p>
            <a:pPr algn="ctr" defTabSz="914400" eaLnBrk="1" hangingPunct="1"/>
            <a:r>
              <a:rPr lang="it-IT" sz="2200" b="1" dirty="0" smtClean="0">
                <a:solidFill>
                  <a:srgbClr val="C00000"/>
                </a:solidFill>
                <a:latin typeface="+mn-lt"/>
              </a:rPr>
              <a:t>(SPES format)</a:t>
            </a:r>
            <a:endParaRPr lang="it-IT" sz="22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Equipments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(3/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9512" y="1100403"/>
            <a:ext cx="4320000" cy="5339477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689039" y="1100403"/>
            <a:ext cx="4320000" cy="533947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 Box 681"/>
          <p:cNvSpPr txBox="1">
            <a:spLocks noChangeArrowheads="1"/>
          </p:cNvSpPr>
          <p:nvPr/>
        </p:nvSpPr>
        <p:spPr bwMode="auto">
          <a:xfrm>
            <a:off x="179512" y="1082840"/>
            <a:ext cx="432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smtClean="0">
                <a:latin typeface="+mn-lt"/>
              </a:rPr>
              <a:t>HT-HV </a:t>
            </a:r>
            <a:r>
              <a:rPr lang="it-IT" sz="2200" b="1" dirty="0" err="1" smtClean="0">
                <a:latin typeface="+mn-lt"/>
              </a:rPr>
              <a:t>furnace</a:t>
            </a:r>
            <a:r>
              <a:rPr lang="it-IT" sz="2200" b="1" dirty="0" smtClean="0">
                <a:latin typeface="+mn-lt"/>
              </a:rPr>
              <a:t> for </a:t>
            </a:r>
            <a:r>
              <a:rPr lang="it-IT" sz="2200" b="1" dirty="0" err="1" smtClean="0">
                <a:latin typeface="+mn-lt"/>
              </a:rPr>
              <a:t>actinide</a:t>
            </a:r>
            <a:r>
              <a:rPr lang="it-IT" sz="2200" b="1" dirty="0" smtClean="0">
                <a:latin typeface="+mn-lt"/>
              </a:rPr>
              <a:t> </a:t>
            </a:r>
            <a:r>
              <a:rPr lang="it-IT" sz="2200" b="1" dirty="0" err="1" smtClean="0">
                <a:latin typeface="+mn-lt"/>
              </a:rPr>
              <a:t>carbides</a:t>
            </a:r>
            <a:endParaRPr lang="it-IT" sz="2200" b="1" dirty="0">
              <a:latin typeface="+mn-lt"/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 cstate="print"/>
          <a:srcRect l="322" r="6059"/>
          <a:stretch>
            <a:fillRect/>
          </a:stretch>
        </p:blipFill>
        <p:spPr bwMode="auto">
          <a:xfrm>
            <a:off x="251280" y="1507707"/>
            <a:ext cx="2088232" cy="307636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8" descr="1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11" y="1513727"/>
            <a:ext cx="1982990" cy="1556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11" y="3129906"/>
            <a:ext cx="1982990" cy="1451222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81"/>
          <p:cNvSpPr txBox="1">
            <a:spLocks noChangeArrowheads="1"/>
          </p:cNvSpPr>
          <p:nvPr/>
        </p:nvSpPr>
        <p:spPr bwMode="auto">
          <a:xfrm>
            <a:off x="4833055" y="1078631"/>
            <a:ext cx="40319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smtClean="0">
                <a:latin typeface="+mn-lt"/>
              </a:rPr>
              <a:t>HT-HV </a:t>
            </a:r>
            <a:r>
              <a:rPr lang="it-IT" sz="2200" b="1" dirty="0" err="1" smtClean="0">
                <a:latin typeface="+mn-lt"/>
              </a:rPr>
              <a:t>furnace</a:t>
            </a:r>
            <a:r>
              <a:rPr lang="it-IT" sz="2200" b="1" dirty="0" smtClean="0">
                <a:latin typeface="+mn-lt"/>
              </a:rPr>
              <a:t> for </a:t>
            </a:r>
            <a:r>
              <a:rPr lang="it-IT" sz="2200" b="1" dirty="0" err="1" smtClean="0">
                <a:latin typeface="+mn-lt"/>
              </a:rPr>
              <a:t>other</a:t>
            </a:r>
            <a:r>
              <a:rPr lang="it-IT" sz="2200" b="1" dirty="0" smtClean="0">
                <a:latin typeface="+mn-lt"/>
              </a:rPr>
              <a:t> </a:t>
            </a:r>
            <a:r>
              <a:rPr lang="it-IT" sz="2200" b="1" dirty="0" err="1" smtClean="0">
                <a:latin typeface="+mn-lt"/>
              </a:rPr>
              <a:t>carbides</a:t>
            </a:r>
            <a:endParaRPr lang="it-IT" sz="2200" b="1" dirty="0">
              <a:latin typeface="+mn-lt"/>
            </a:endParaRPr>
          </a:p>
        </p:txBody>
      </p:sp>
      <p:pic>
        <p:nvPicPr>
          <p:cNvPr id="14" name="Picture 1702" descr="L7-L13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80" y="3071834"/>
            <a:ext cx="2016000" cy="1512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04" descr="Picture 07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03" y="3069367"/>
            <a:ext cx="2016000" cy="1511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user\Documenti\Immagini\SAM_44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09" y="1513727"/>
            <a:ext cx="2016000" cy="151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MG_411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80" y="1513727"/>
            <a:ext cx="2016000" cy="151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251112" y="4581128"/>
            <a:ext cx="4162289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T up to 2100 °C, P = 10</a:t>
            </a:r>
            <a:r>
              <a:rPr lang="it-IT" sz="1800" baseline="30000" dirty="0" smtClean="0"/>
              <a:t>-6 </a:t>
            </a:r>
            <a:r>
              <a:rPr lang="it-IT" sz="1800" dirty="0" err="1" smtClean="0"/>
              <a:t>mbar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err="1" smtClean="0"/>
              <a:t>Horizontal</a:t>
            </a:r>
            <a:r>
              <a:rPr lang="it-IT" sz="1800" dirty="0" smtClean="0"/>
              <a:t> </a:t>
            </a:r>
            <a:r>
              <a:rPr lang="it-IT" sz="1800" dirty="0" err="1" smtClean="0"/>
              <a:t>carburization</a:t>
            </a:r>
            <a:r>
              <a:rPr lang="it-IT" sz="1800" dirty="0" smtClean="0"/>
              <a:t> and </a:t>
            </a:r>
            <a:r>
              <a:rPr lang="it-IT" sz="1800" dirty="0" err="1" smtClean="0"/>
              <a:t>sintering</a:t>
            </a:r>
            <a:r>
              <a:rPr lang="it-IT" sz="1800" dirty="0" smtClean="0"/>
              <a:t> on a </a:t>
            </a:r>
            <a:r>
              <a:rPr lang="it-IT" sz="1800" dirty="0" err="1" smtClean="0"/>
              <a:t>graphite</a:t>
            </a:r>
            <a:r>
              <a:rPr lang="it-IT" sz="1800" dirty="0" smtClean="0"/>
              <a:t> </a:t>
            </a:r>
            <a:r>
              <a:rPr lang="it-IT" sz="1800" dirty="0" err="1" smtClean="0"/>
              <a:t>crucible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Treatment of up to 3 </a:t>
            </a:r>
            <a:r>
              <a:rPr lang="it-IT" sz="1800" dirty="0" smtClean="0">
                <a:latin typeface="Symbol" pitchFamily="18" charset="2"/>
              </a:rPr>
              <a:t>f</a:t>
            </a:r>
            <a:r>
              <a:rPr lang="it-IT" sz="1800" dirty="0" smtClean="0"/>
              <a:t>13 mm </a:t>
            </a:r>
            <a:r>
              <a:rPr lang="it-IT" sz="1800" dirty="0" err="1" smtClean="0"/>
              <a:t>samples</a:t>
            </a:r>
            <a:r>
              <a:rPr lang="it-IT" sz="1800" dirty="0" smtClean="0"/>
              <a:t> or 1 </a:t>
            </a:r>
            <a:r>
              <a:rPr lang="it-IT" sz="1800" dirty="0" smtClean="0">
                <a:latin typeface="Symbol" pitchFamily="18" charset="2"/>
              </a:rPr>
              <a:t>f</a:t>
            </a:r>
            <a:r>
              <a:rPr lang="it-IT" sz="1800" dirty="0" smtClean="0"/>
              <a:t>40 mm sample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err="1" smtClean="0"/>
              <a:t>Used</a:t>
            </a:r>
            <a:r>
              <a:rPr lang="it-IT" sz="1800" dirty="0" smtClean="0"/>
              <a:t> for UC</a:t>
            </a:r>
            <a:r>
              <a:rPr lang="it-IT" sz="1800" baseline="-25000" dirty="0" smtClean="0"/>
              <a:t>X</a:t>
            </a:r>
            <a:r>
              <a:rPr lang="it-IT" sz="1800" dirty="0" smtClean="0"/>
              <a:t> production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t-IT" sz="1800" b="1" baseline="-25000" dirty="0"/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4802199" y="4581128"/>
            <a:ext cx="4162289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T up to 2000 °C, P = 10</a:t>
            </a:r>
            <a:r>
              <a:rPr lang="it-IT" sz="1800" baseline="30000" dirty="0" smtClean="0"/>
              <a:t>-6 </a:t>
            </a:r>
            <a:r>
              <a:rPr lang="it-IT" sz="1800" dirty="0" err="1" smtClean="0"/>
              <a:t>mbar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Vertical </a:t>
            </a:r>
            <a:r>
              <a:rPr lang="it-IT" sz="1800" dirty="0" err="1" smtClean="0"/>
              <a:t>carburization</a:t>
            </a:r>
            <a:r>
              <a:rPr lang="it-IT" sz="1800" dirty="0" smtClean="0"/>
              <a:t> and </a:t>
            </a:r>
            <a:r>
              <a:rPr lang="it-IT" sz="1800" dirty="0" err="1" smtClean="0"/>
              <a:t>sintering</a:t>
            </a:r>
            <a:r>
              <a:rPr lang="it-IT" sz="1800" dirty="0" smtClean="0"/>
              <a:t> in a </a:t>
            </a:r>
            <a:r>
              <a:rPr lang="it-IT" sz="1800" dirty="0" err="1" smtClean="0"/>
              <a:t>graphite</a:t>
            </a:r>
            <a:r>
              <a:rPr lang="it-IT" sz="1800" dirty="0" smtClean="0"/>
              <a:t> box inside a </a:t>
            </a:r>
            <a:r>
              <a:rPr lang="it-IT" sz="1800" dirty="0" err="1" smtClean="0"/>
              <a:t>Ta</a:t>
            </a:r>
            <a:r>
              <a:rPr lang="it-IT" sz="1800" dirty="0" smtClean="0"/>
              <a:t> </a:t>
            </a:r>
            <a:r>
              <a:rPr lang="it-IT" sz="1800" dirty="0" err="1" smtClean="0"/>
              <a:t>heater</a:t>
            </a:r>
            <a:r>
              <a:rPr lang="it-IT" sz="1800" dirty="0" smtClean="0"/>
              <a:t> (</a:t>
            </a:r>
            <a:r>
              <a:rPr lang="it-IT" sz="1800" dirty="0" err="1" smtClean="0"/>
              <a:t>similar</a:t>
            </a:r>
            <a:r>
              <a:rPr lang="it-IT" sz="1800" dirty="0" smtClean="0"/>
              <a:t> </a:t>
            </a:r>
            <a:r>
              <a:rPr lang="it-IT" sz="1800" dirty="0" err="1" smtClean="0"/>
              <a:t>configuration</a:t>
            </a:r>
            <a:r>
              <a:rPr lang="it-IT" sz="1800" dirty="0" smtClean="0"/>
              <a:t> to SPES target)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Treatment of up to 7 </a:t>
            </a:r>
            <a:r>
              <a:rPr lang="it-IT" sz="1800" dirty="0" smtClean="0">
                <a:latin typeface="Symbol" pitchFamily="18" charset="2"/>
              </a:rPr>
              <a:t>f</a:t>
            </a:r>
            <a:r>
              <a:rPr lang="it-IT" sz="1800" dirty="0" smtClean="0"/>
              <a:t>40 mm </a:t>
            </a:r>
            <a:r>
              <a:rPr lang="it-IT" sz="1800" dirty="0" err="1" smtClean="0"/>
              <a:t>samples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err="1" smtClean="0"/>
              <a:t>Used</a:t>
            </a:r>
            <a:r>
              <a:rPr lang="it-IT" sz="1800" dirty="0" smtClean="0"/>
              <a:t> for </a:t>
            </a:r>
            <a:r>
              <a:rPr lang="it-IT" sz="1800" dirty="0" err="1" smtClean="0"/>
              <a:t>other</a:t>
            </a:r>
            <a:r>
              <a:rPr lang="it-IT" sz="1800" dirty="0" smtClean="0"/>
              <a:t> </a:t>
            </a:r>
            <a:r>
              <a:rPr lang="it-IT" sz="1800" dirty="0" err="1" smtClean="0"/>
              <a:t>carbides</a:t>
            </a:r>
            <a:r>
              <a:rPr lang="it-IT" sz="1800" dirty="0" smtClean="0"/>
              <a:t> production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it-IT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13353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Production </a:t>
            </a:r>
            <a:r>
              <a:rPr lang="it-IT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methods</a:t>
            </a:r>
            <a:endParaRPr lang="it-IT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1398255"/>
            <a:ext cx="878497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err="1" smtClean="0"/>
              <a:t>Carbothermal</a:t>
            </a:r>
            <a:r>
              <a:rPr lang="en-US" sz="2000" dirty="0" smtClean="0"/>
              <a:t> reaction between the precursor oxide and carbon </a:t>
            </a:r>
            <a:r>
              <a:rPr lang="en-US" sz="2000" dirty="0" smtClean="0">
                <a:latin typeface="Arial"/>
                <a:cs typeface="Arial"/>
              </a:rPr>
              <a:t>→ </a:t>
            </a:r>
            <a:r>
              <a:rPr lang="en-US" sz="2000" dirty="0" smtClean="0">
                <a:cs typeface="Arial"/>
              </a:rPr>
              <a:t>commonly used</a:t>
            </a:r>
          </a:p>
          <a:p>
            <a:pPr marL="457200" indent="-457200"/>
            <a:endParaRPr lang="en-US" sz="2000" dirty="0" smtClean="0"/>
          </a:p>
          <a:p>
            <a:pPr marL="457200" indent="-457200">
              <a:buFont typeface="+mj-lt"/>
              <a:buAutoNum type="arabicParenR" startAt="2"/>
            </a:pPr>
            <a:r>
              <a:rPr lang="en-US" sz="2000" dirty="0" smtClean="0"/>
              <a:t>Direct reaction between metal and graphite </a:t>
            </a:r>
            <a:r>
              <a:rPr lang="en-US" sz="2000" dirty="0" smtClean="0">
                <a:latin typeface="Arial"/>
                <a:cs typeface="Arial"/>
              </a:rPr>
              <a:t>→ </a:t>
            </a:r>
            <a:r>
              <a:rPr lang="en-US" sz="2000" dirty="0" smtClean="0">
                <a:cs typeface="Arial"/>
              </a:rPr>
              <a:t>more difficult and expensive</a:t>
            </a:r>
          </a:p>
          <a:p>
            <a:pPr marL="457200" indent="-457200">
              <a:buFont typeface="+mj-lt"/>
              <a:buAutoNum type="arabicParenR" startAt="2"/>
            </a:pPr>
            <a:endParaRPr lang="en-US" sz="2000" dirty="0" smtClean="0"/>
          </a:p>
          <a:p>
            <a:pPr marL="457200" indent="-457200">
              <a:buAutoNum type="arabicParenR" startAt="2"/>
            </a:pPr>
            <a:r>
              <a:rPr lang="en-US" sz="2000" dirty="0" smtClean="0"/>
              <a:t>Sol-gel route </a:t>
            </a:r>
            <a:r>
              <a:rPr lang="en-US" sz="2000" dirty="0" smtClean="0">
                <a:latin typeface="Arial"/>
                <a:cs typeface="Arial"/>
              </a:rPr>
              <a:t>→ </a:t>
            </a:r>
            <a:r>
              <a:rPr lang="en-US" sz="2000" dirty="0" smtClean="0">
                <a:cs typeface="Arial"/>
              </a:rPr>
              <a:t>a liquid precursor is transformed into a gel that is </a:t>
            </a:r>
            <a:r>
              <a:rPr lang="en-US" sz="2000" dirty="0" err="1" smtClean="0">
                <a:cs typeface="Arial"/>
              </a:rPr>
              <a:t>pyrolized</a:t>
            </a:r>
            <a:r>
              <a:rPr lang="en-US" sz="2000" dirty="0" smtClean="0">
                <a:cs typeface="Arial"/>
              </a:rPr>
              <a:t> to obtain the carbide at lower T than reaction 1) and 2)</a:t>
            </a:r>
            <a:endParaRPr lang="en-US" sz="2000" dirty="0"/>
          </a:p>
        </p:txBody>
      </p:sp>
      <p:sp>
        <p:nvSpPr>
          <p:cNvPr id="7" name="Rettangolo 6"/>
          <p:cNvSpPr/>
          <p:nvPr/>
        </p:nvSpPr>
        <p:spPr>
          <a:xfrm>
            <a:off x="1619672" y="764704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Three </a:t>
            </a:r>
            <a:r>
              <a:rPr lang="it-IT" sz="2800" dirty="0" err="1" smtClean="0"/>
              <a:t>different</a:t>
            </a:r>
            <a:r>
              <a:rPr lang="it-IT" sz="2800" dirty="0" smtClean="0"/>
              <a:t> production </a:t>
            </a:r>
            <a:r>
              <a:rPr lang="it-IT" sz="2800" dirty="0" err="1" smtClean="0"/>
              <a:t>routes</a:t>
            </a:r>
            <a:r>
              <a:rPr lang="it-IT" sz="2800" dirty="0" smtClean="0"/>
              <a:t>:</a:t>
            </a:r>
            <a:endParaRPr lang="it-IT" sz="2800" dirty="0"/>
          </a:p>
        </p:txBody>
      </p:sp>
      <p:sp>
        <p:nvSpPr>
          <p:cNvPr id="8" name="Text Box 220"/>
          <p:cNvSpPr txBox="1">
            <a:spLocks noChangeArrowheads="1"/>
          </p:cNvSpPr>
          <p:nvPr/>
        </p:nvSpPr>
        <p:spPr bwMode="auto">
          <a:xfrm>
            <a:off x="899592" y="3903439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MxOy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+ (2x+y+n)C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xMC</a:t>
            </a:r>
            <a:r>
              <a:rPr lang="en-US" sz="2400" baseline="-25000" dirty="0" smtClean="0">
                <a:solidFill>
                  <a:srgbClr val="C00000"/>
                </a:solidFill>
                <a:latin typeface="+mn-lt"/>
                <a:cs typeface="Arial"/>
              </a:rPr>
              <a:t>2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+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  <a:cs typeface="Arial"/>
              </a:rPr>
              <a:t>yCO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+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  <a:cs typeface="Arial"/>
              </a:rPr>
              <a:t>nC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         (Route 1)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 Box 220"/>
          <p:cNvSpPr txBox="1">
            <a:spLocks noChangeArrowheads="1"/>
          </p:cNvSpPr>
          <p:nvPr/>
        </p:nvSpPr>
        <p:spPr bwMode="auto">
          <a:xfrm>
            <a:off x="899592" y="4407495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703638"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          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xM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 + (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</a:rPr>
              <a:t>y+n</a:t>
            </a: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)C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  <a:cs typeface="Arial"/>
              </a:rPr>
              <a:t>MxC</a:t>
            </a:r>
            <a:r>
              <a:rPr lang="en-US" sz="2400" dirty="0" err="1">
                <a:solidFill>
                  <a:srgbClr val="C00000"/>
                </a:solidFill>
                <a:latin typeface="+mn-lt"/>
                <a:cs typeface="Arial"/>
              </a:rPr>
              <a:t>y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+ </a:t>
            </a:r>
            <a:r>
              <a:rPr lang="en-US" sz="2400" dirty="0" err="1" smtClean="0">
                <a:solidFill>
                  <a:srgbClr val="C00000"/>
                </a:solidFill>
                <a:latin typeface="+mn-lt"/>
                <a:cs typeface="Arial"/>
              </a:rPr>
              <a:t>nC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Arial"/>
              </a:rPr>
              <a:t>                     (Route 2)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9512" y="5229200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/>
              <a:t>Carbothermal </a:t>
            </a:r>
            <a:r>
              <a:rPr lang="it-IT" sz="2200" dirty="0" err="1" smtClean="0"/>
              <a:t>reduction</a:t>
            </a:r>
            <a:r>
              <a:rPr lang="it-IT" sz="2200" dirty="0" smtClean="0"/>
              <a:t> of the precursor </a:t>
            </a:r>
            <a:r>
              <a:rPr lang="it-IT" sz="2200" dirty="0" err="1" smtClean="0"/>
              <a:t>oxide</a:t>
            </a:r>
            <a:r>
              <a:rPr lang="it-IT" sz="2200" dirty="0" smtClean="0"/>
              <a:t>  (</a:t>
            </a:r>
            <a:r>
              <a:rPr lang="it-IT" sz="2200" dirty="0" err="1" smtClean="0"/>
              <a:t>reaction</a:t>
            </a:r>
            <a:r>
              <a:rPr lang="it-IT" sz="2200" dirty="0" smtClean="0"/>
              <a:t> 1)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necessary</a:t>
            </a:r>
            <a:r>
              <a:rPr lang="it-IT" sz="2200" dirty="0" smtClean="0"/>
              <a:t> to operate at high temperature and high </a:t>
            </a:r>
            <a:r>
              <a:rPr lang="it-IT" sz="2200" dirty="0" err="1" smtClean="0"/>
              <a:t>vacuum</a:t>
            </a:r>
            <a:r>
              <a:rPr lang="it-IT" sz="2200" dirty="0" smtClean="0"/>
              <a:t> </a:t>
            </a:r>
            <a:r>
              <a:rPr lang="it-IT" sz="2200" dirty="0" smtClean="0">
                <a:latin typeface="Arial"/>
                <a:cs typeface="Arial"/>
              </a:rPr>
              <a:t>→ </a:t>
            </a:r>
            <a:r>
              <a:rPr lang="it-IT" sz="2200" dirty="0" smtClean="0">
                <a:cs typeface="Arial"/>
              </a:rPr>
              <a:t>SPES HT </a:t>
            </a:r>
            <a:r>
              <a:rPr lang="it-IT" sz="2200" dirty="0" err="1" smtClean="0">
                <a:cs typeface="Arial"/>
              </a:rPr>
              <a:t>furnace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9147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it-IT" dirty="0" err="1" smtClean="0">
                <a:solidFill>
                  <a:schemeClr val="accent1"/>
                </a:solidFill>
              </a:rPr>
              <a:t>Synthesis</a:t>
            </a:r>
            <a:r>
              <a:rPr lang="it-IT" dirty="0" smtClean="0">
                <a:solidFill>
                  <a:schemeClr val="accent1"/>
                </a:solidFill>
              </a:rPr>
              <a:t> of </a:t>
            </a:r>
            <a:r>
              <a:rPr lang="it-IT" dirty="0" err="1" smtClean="0">
                <a:solidFill>
                  <a:schemeClr val="accent1"/>
                </a:solidFill>
              </a:rPr>
              <a:t>carbide</a:t>
            </a:r>
            <a:r>
              <a:rPr lang="it-IT" dirty="0" err="1">
                <a:solidFill>
                  <a:schemeClr val="accent1"/>
                </a:solidFill>
              </a:rPr>
              <a:t>s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539552" y="1772816"/>
            <a:ext cx="2592288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RAW MATERIALS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1835696" y="2276872"/>
            <a:ext cx="0" cy="4173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arrotondato 8"/>
          <p:cNvSpPr/>
          <p:nvPr/>
        </p:nvSpPr>
        <p:spPr>
          <a:xfrm>
            <a:off x="539552" y="2694250"/>
            <a:ext cx="2592288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MIXING AND GRINDING OF THE POWDERS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1835696" y="3212976"/>
            <a:ext cx="0" cy="4173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arrotondato 10"/>
          <p:cNvSpPr/>
          <p:nvPr/>
        </p:nvSpPr>
        <p:spPr>
          <a:xfrm>
            <a:off x="539552" y="3630354"/>
            <a:ext cx="2592288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COLD PRESSING INTO PELLETS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1835696" y="4149080"/>
            <a:ext cx="0" cy="4173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arrotondato 14"/>
          <p:cNvSpPr/>
          <p:nvPr/>
        </p:nvSpPr>
        <p:spPr>
          <a:xfrm>
            <a:off x="539552" y="4566458"/>
            <a:ext cx="2592288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THERMAL TREATMENT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Text Box 681"/>
          <p:cNvSpPr txBox="1">
            <a:spLocks noChangeArrowheads="1"/>
          </p:cNvSpPr>
          <p:nvPr/>
        </p:nvSpPr>
        <p:spPr bwMode="auto">
          <a:xfrm>
            <a:off x="3275856" y="1772816"/>
            <a:ext cx="46440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000" b="1" dirty="0" err="1" smtClean="0">
                <a:latin typeface="+mn-lt"/>
              </a:rPr>
              <a:t>Oxide</a:t>
            </a:r>
            <a:r>
              <a:rPr lang="it-IT" sz="2000" b="1" dirty="0" smtClean="0">
                <a:latin typeface="+mn-lt"/>
              </a:rPr>
              <a:t> + carbon source (</a:t>
            </a:r>
            <a:r>
              <a:rPr lang="it-IT" sz="2000" b="1" dirty="0" err="1" smtClean="0">
                <a:latin typeface="+mn-lt"/>
              </a:rPr>
              <a:t>usually</a:t>
            </a:r>
            <a:r>
              <a:rPr lang="it-IT" sz="2000" b="1" dirty="0" smtClean="0">
                <a:latin typeface="+mn-lt"/>
              </a:rPr>
              <a:t> </a:t>
            </a:r>
            <a:r>
              <a:rPr lang="it-IT" sz="2000" b="1" dirty="0" err="1" smtClean="0">
                <a:latin typeface="+mn-lt"/>
              </a:rPr>
              <a:t>graphite</a:t>
            </a:r>
            <a:r>
              <a:rPr lang="it-IT" sz="2000" b="1" dirty="0" smtClean="0">
                <a:latin typeface="+mn-lt"/>
              </a:rPr>
              <a:t>)</a:t>
            </a:r>
            <a:endParaRPr lang="it-IT" sz="2000" b="1" dirty="0">
              <a:latin typeface="+mn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7504" y="1124744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/>
              <a:t>Carbothermal </a:t>
            </a:r>
            <a:r>
              <a:rPr lang="it-IT" sz="2200" b="1" dirty="0" err="1" smtClean="0"/>
              <a:t>reduction</a:t>
            </a:r>
            <a:r>
              <a:rPr lang="it-IT" sz="2200" b="1" dirty="0" smtClean="0"/>
              <a:t> of </a:t>
            </a:r>
            <a:r>
              <a:rPr lang="it-IT" sz="2200" b="1" dirty="0" err="1" smtClean="0"/>
              <a:t>oxides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at</a:t>
            </a:r>
            <a:r>
              <a:rPr lang="it-IT" sz="2200" b="1" dirty="0" smtClean="0"/>
              <a:t> SPES </a:t>
            </a:r>
            <a:r>
              <a:rPr lang="it-IT" sz="2200" b="1" dirty="0" err="1" smtClean="0"/>
              <a:t>chemistry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laboratories</a:t>
            </a:r>
            <a:endParaRPr lang="it-IT" sz="2200" dirty="0"/>
          </a:p>
        </p:txBody>
      </p:sp>
      <p:sp>
        <p:nvSpPr>
          <p:cNvPr id="18" name="Text Box 681"/>
          <p:cNvSpPr txBox="1">
            <a:spLocks noChangeArrowheads="1"/>
          </p:cNvSpPr>
          <p:nvPr/>
        </p:nvSpPr>
        <p:spPr bwMode="auto">
          <a:xfrm>
            <a:off x="3275856" y="2726188"/>
            <a:ext cx="5040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000" b="1" dirty="0" smtClean="0">
                <a:latin typeface="+mn-lt"/>
              </a:rPr>
              <a:t>Manual (</a:t>
            </a:r>
            <a:r>
              <a:rPr lang="it-IT" sz="2000" b="1" dirty="0" err="1" smtClean="0">
                <a:latin typeface="+mn-lt"/>
              </a:rPr>
              <a:t>mortar</a:t>
            </a:r>
            <a:r>
              <a:rPr lang="it-IT" sz="2000" b="1" dirty="0" smtClean="0">
                <a:latin typeface="+mn-lt"/>
              </a:rPr>
              <a:t>) or </a:t>
            </a:r>
            <a:r>
              <a:rPr lang="it-IT" sz="2000" b="1" dirty="0" err="1" smtClean="0">
                <a:latin typeface="+mn-lt"/>
              </a:rPr>
              <a:t>automatic</a:t>
            </a:r>
            <a:r>
              <a:rPr lang="it-IT" sz="2000" b="1" dirty="0" smtClean="0">
                <a:latin typeface="+mn-lt"/>
              </a:rPr>
              <a:t> (</a:t>
            </a:r>
            <a:r>
              <a:rPr lang="it-IT" sz="2000" b="1" dirty="0" err="1" smtClean="0">
                <a:latin typeface="+mn-lt"/>
              </a:rPr>
              <a:t>planetary</a:t>
            </a:r>
            <a:r>
              <a:rPr lang="it-IT" sz="2000" b="1" dirty="0" smtClean="0">
                <a:latin typeface="+mn-lt"/>
              </a:rPr>
              <a:t> </a:t>
            </a:r>
            <a:r>
              <a:rPr lang="it-IT" sz="2000" b="1" dirty="0" err="1" smtClean="0">
                <a:latin typeface="+mn-lt"/>
              </a:rPr>
              <a:t>mill</a:t>
            </a:r>
            <a:r>
              <a:rPr lang="it-IT" sz="2000" b="1" dirty="0" smtClean="0">
                <a:latin typeface="+mn-lt"/>
              </a:rPr>
              <a:t>)</a:t>
            </a:r>
            <a:endParaRPr lang="it-IT" sz="2000" b="1" dirty="0">
              <a:latin typeface="+mn-lt"/>
            </a:endParaRPr>
          </a:p>
        </p:txBody>
      </p:sp>
      <p:sp>
        <p:nvSpPr>
          <p:cNvPr id="19" name="Text Box 681"/>
          <p:cNvSpPr txBox="1">
            <a:spLocks noChangeArrowheads="1"/>
          </p:cNvSpPr>
          <p:nvPr/>
        </p:nvSpPr>
        <p:spPr bwMode="auto">
          <a:xfrm>
            <a:off x="3275856" y="3662292"/>
            <a:ext cx="54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000" b="1" dirty="0" smtClean="0">
                <a:latin typeface="+mn-lt"/>
              </a:rPr>
              <a:t>Industrial or home-made </a:t>
            </a:r>
            <a:r>
              <a:rPr lang="it-IT" sz="2000" b="1" dirty="0" err="1" smtClean="0">
                <a:latin typeface="+mn-lt"/>
              </a:rPr>
              <a:t>dies</a:t>
            </a:r>
            <a:r>
              <a:rPr lang="it-IT" sz="2000" b="1" dirty="0" smtClean="0">
                <a:latin typeface="+mn-lt"/>
              </a:rPr>
              <a:t>, up to 90 ton</a:t>
            </a:r>
            <a:endParaRPr lang="it-IT" sz="2000" b="1" dirty="0">
              <a:latin typeface="+mn-lt"/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1835696" y="5085184"/>
            <a:ext cx="0" cy="4173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arrotondato 20"/>
          <p:cNvSpPr/>
          <p:nvPr/>
        </p:nvSpPr>
        <p:spPr>
          <a:xfrm>
            <a:off x="539552" y="5517232"/>
            <a:ext cx="2592288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CHARACTERIZATION OR ON-LINE TESTS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2" name="Text Box 681"/>
          <p:cNvSpPr txBox="1">
            <a:spLocks noChangeArrowheads="1"/>
          </p:cNvSpPr>
          <p:nvPr/>
        </p:nvSpPr>
        <p:spPr bwMode="auto">
          <a:xfrm>
            <a:off x="3275856" y="4613066"/>
            <a:ext cx="54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000" b="1" dirty="0" smtClean="0">
                <a:latin typeface="+mn-lt"/>
              </a:rPr>
              <a:t>High temperature, high </a:t>
            </a:r>
            <a:r>
              <a:rPr lang="it-IT" sz="2000" b="1" dirty="0" err="1" smtClean="0">
                <a:latin typeface="+mn-lt"/>
              </a:rPr>
              <a:t>vacuum</a:t>
            </a:r>
            <a:endParaRPr lang="it-IT" sz="2000" b="1" dirty="0">
              <a:latin typeface="+mn-lt"/>
            </a:endParaRPr>
          </a:p>
        </p:txBody>
      </p:sp>
      <p:sp>
        <p:nvSpPr>
          <p:cNvPr id="23" name="Text Box 681"/>
          <p:cNvSpPr txBox="1">
            <a:spLocks noChangeArrowheads="1"/>
          </p:cNvSpPr>
          <p:nvPr/>
        </p:nvSpPr>
        <p:spPr bwMode="auto">
          <a:xfrm>
            <a:off x="3275856" y="5428954"/>
            <a:ext cx="57606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000" b="1" dirty="0" smtClean="0">
                <a:latin typeface="+mn-lt"/>
              </a:rPr>
              <a:t>Crystal </a:t>
            </a:r>
            <a:r>
              <a:rPr lang="it-IT" sz="2000" b="1" dirty="0" err="1" smtClean="0">
                <a:latin typeface="+mn-lt"/>
              </a:rPr>
              <a:t>phases</a:t>
            </a:r>
            <a:r>
              <a:rPr lang="it-IT" sz="2000" b="1" dirty="0" smtClean="0">
                <a:latin typeface="+mn-lt"/>
              </a:rPr>
              <a:t>, </a:t>
            </a:r>
            <a:r>
              <a:rPr lang="it-IT" sz="2000" b="1" dirty="0" err="1" smtClean="0">
                <a:latin typeface="+mn-lt"/>
              </a:rPr>
              <a:t>microstructure</a:t>
            </a:r>
            <a:r>
              <a:rPr lang="it-IT" sz="2000" b="1" dirty="0" smtClean="0">
                <a:latin typeface="+mn-lt"/>
              </a:rPr>
              <a:t>, </a:t>
            </a:r>
            <a:r>
              <a:rPr lang="it-IT" sz="2000" b="1" dirty="0" err="1" smtClean="0">
                <a:latin typeface="+mn-lt"/>
              </a:rPr>
              <a:t>thermal</a:t>
            </a:r>
            <a:r>
              <a:rPr lang="it-IT" sz="2000" b="1" dirty="0" smtClean="0">
                <a:latin typeface="+mn-lt"/>
              </a:rPr>
              <a:t> </a:t>
            </a:r>
            <a:r>
              <a:rPr lang="it-IT" sz="2000" b="1" dirty="0" err="1" smtClean="0">
                <a:latin typeface="+mn-lt"/>
              </a:rPr>
              <a:t>properties</a:t>
            </a:r>
            <a:r>
              <a:rPr lang="it-IT" sz="2000" b="1" dirty="0" smtClean="0">
                <a:latin typeface="+mn-lt"/>
              </a:rPr>
              <a:t>, </a:t>
            </a:r>
            <a:r>
              <a:rPr lang="it-IT" sz="2000" b="1" dirty="0" err="1" smtClean="0">
                <a:latin typeface="+mn-lt"/>
              </a:rPr>
              <a:t>porosity</a:t>
            </a:r>
            <a:r>
              <a:rPr lang="it-IT" sz="2000" b="1" dirty="0" smtClean="0">
                <a:latin typeface="+mn-lt"/>
              </a:rPr>
              <a:t> </a:t>
            </a:r>
            <a:r>
              <a:rPr lang="it-IT" sz="2000" b="1" dirty="0" err="1" smtClean="0">
                <a:latin typeface="+mn-lt"/>
              </a:rPr>
              <a:t>evaluation</a:t>
            </a:r>
            <a:r>
              <a:rPr lang="it-IT" sz="2000" b="1" dirty="0" smtClean="0">
                <a:latin typeface="+mn-lt"/>
              </a:rPr>
              <a:t>, ecc.</a:t>
            </a:r>
            <a:endParaRPr lang="it-IT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5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90872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Among</a:t>
            </a:r>
            <a:r>
              <a:rPr lang="it-IT" sz="2400" dirty="0"/>
              <a:t> the </a:t>
            </a:r>
            <a:r>
              <a:rPr lang="it-IT" sz="2400" dirty="0" err="1"/>
              <a:t>possible</a:t>
            </a:r>
            <a:r>
              <a:rPr lang="it-IT" sz="2400" dirty="0"/>
              <a:t> </a:t>
            </a:r>
            <a:r>
              <a:rPr lang="it-IT" sz="2400" dirty="0" err="1"/>
              <a:t>choices</a:t>
            </a:r>
            <a:r>
              <a:rPr lang="it-IT" sz="2400" dirty="0"/>
              <a:t> for the </a:t>
            </a:r>
            <a:r>
              <a:rPr lang="it-IT" sz="2400" dirty="0" err="1"/>
              <a:t>materials</a:t>
            </a:r>
            <a:r>
              <a:rPr lang="it-IT" sz="2400" dirty="0"/>
              <a:t>  </a:t>
            </a:r>
            <a:r>
              <a:rPr lang="it-IT" sz="2400" dirty="0" err="1"/>
              <a:t>constituting</a:t>
            </a:r>
            <a:r>
              <a:rPr lang="it-IT" sz="2400" dirty="0"/>
              <a:t> the SPES target,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density</a:t>
            </a:r>
            <a:r>
              <a:rPr lang="it-IT" sz="2400" dirty="0"/>
              <a:t>,  carbon </a:t>
            </a:r>
            <a:r>
              <a:rPr lang="it-IT" sz="2400" dirty="0" err="1"/>
              <a:t>dispersed</a:t>
            </a:r>
            <a:r>
              <a:rPr lang="it-IT" sz="2400" dirty="0"/>
              <a:t> metal </a:t>
            </a:r>
            <a:r>
              <a:rPr lang="it-IT" sz="2400" dirty="0" err="1"/>
              <a:t>carbides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chosen</a:t>
            </a:r>
            <a:r>
              <a:rPr lang="it-IT" sz="2400" dirty="0"/>
              <a:t>.</a:t>
            </a:r>
          </a:p>
        </p:txBody>
      </p:sp>
      <p:sp>
        <p:nvSpPr>
          <p:cNvPr id="7" name="Text Box 681"/>
          <p:cNvSpPr txBox="1">
            <a:spLocks noChangeArrowheads="1"/>
          </p:cNvSpPr>
          <p:nvPr/>
        </p:nvSpPr>
        <p:spPr bwMode="auto">
          <a:xfrm>
            <a:off x="107504" y="1916832"/>
            <a:ext cx="4644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/>
            <a:r>
              <a:rPr lang="it-IT" sz="2400" dirty="0" err="1" smtClean="0">
                <a:solidFill>
                  <a:srgbClr val="C00000"/>
                </a:solidFill>
                <a:latin typeface="+mn-lt"/>
              </a:rPr>
              <a:t>Actinide</a:t>
            </a:r>
            <a:r>
              <a:rPr lang="it-IT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  <a:latin typeface="+mn-lt"/>
              </a:rPr>
              <a:t>carbides</a:t>
            </a:r>
            <a:endParaRPr lang="it-IT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 Box 681"/>
          <p:cNvSpPr txBox="1">
            <a:spLocks noChangeArrowheads="1"/>
          </p:cNvSpPr>
          <p:nvPr/>
        </p:nvSpPr>
        <p:spPr bwMode="auto">
          <a:xfrm>
            <a:off x="4427984" y="1916832"/>
            <a:ext cx="4644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/>
            <a:r>
              <a:rPr lang="it-IT" sz="2400" dirty="0" err="1" smtClean="0">
                <a:solidFill>
                  <a:srgbClr val="C00000"/>
                </a:solidFill>
                <a:latin typeface="+mn-lt"/>
              </a:rPr>
              <a:t>Other</a:t>
            </a:r>
            <a:r>
              <a:rPr lang="it-IT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  <a:latin typeface="+mn-lt"/>
              </a:rPr>
              <a:t>refractory</a:t>
            </a:r>
            <a:r>
              <a:rPr lang="it-IT" sz="2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  <a:latin typeface="+mn-lt"/>
              </a:rPr>
              <a:t>carbides</a:t>
            </a:r>
            <a:endParaRPr lang="it-IT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07504" y="4678104"/>
            <a:ext cx="453650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000" dirty="0" err="1" smtClean="0"/>
              <a:t>Used</a:t>
            </a:r>
            <a:r>
              <a:rPr lang="it-IT" sz="2000" dirty="0" smtClean="0"/>
              <a:t> for </a:t>
            </a:r>
            <a:r>
              <a:rPr lang="it-IT" sz="2000" dirty="0" err="1" smtClean="0"/>
              <a:t>n-rich</a:t>
            </a:r>
            <a:r>
              <a:rPr lang="it-IT" sz="2000" dirty="0" smtClean="0"/>
              <a:t> </a:t>
            </a:r>
            <a:r>
              <a:rPr lang="it-IT" sz="2000" dirty="0" err="1" smtClean="0"/>
              <a:t>isotopes</a:t>
            </a:r>
            <a:r>
              <a:rPr lang="it-IT" sz="2000" dirty="0" smtClean="0"/>
              <a:t> production.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High </a:t>
            </a:r>
            <a:r>
              <a:rPr lang="it-IT" sz="2000" dirty="0" err="1" smtClean="0"/>
              <a:t>melting</a:t>
            </a:r>
            <a:r>
              <a:rPr lang="it-IT" sz="2000" dirty="0" smtClean="0"/>
              <a:t> </a:t>
            </a:r>
            <a:r>
              <a:rPr lang="it-IT" sz="2000" dirty="0" err="1" smtClean="0"/>
              <a:t>point</a:t>
            </a:r>
            <a:r>
              <a:rPr lang="it-IT" sz="2000" dirty="0" smtClean="0"/>
              <a:t> (T &gt; 2000°C)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High </a:t>
            </a:r>
            <a:r>
              <a:rPr lang="it-IT" sz="2000" dirty="0" err="1" smtClean="0"/>
              <a:t>limiting</a:t>
            </a:r>
            <a:r>
              <a:rPr lang="it-IT" sz="2000" dirty="0" smtClean="0"/>
              <a:t> temperature</a:t>
            </a:r>
          </a:p>
          <a:p>
            <a:pPr marL="342900" indent="-342900">
              <a:buFontTx/>
              <a:buChar char="-"/>
            </a:pPr>
            <a:r>
              <a:rPr lang="it-IT" sz="2000" dirty="0" err="1" smtClean="0"/>
              <a:t>Acceptable</a:t>
            </a:r>
            <a:r>
              <a:rPr lang="it-IT" sz="2000" dirty="0" smtClean="0"/>
              <a:t> </a:t>
            </a:r>
            <a:r>
              <a:rPr lang="it-IT" sz="2000" dirty="0" err="1" smtClean="0"/>
              <a:t>thermal</a:t>
            </a:r>
            <a:r>
              <a:rPr lang="it-IT" sz="2000" dirty="0" smtClean="0"/>
              <a:t> </a:t>
            </a:r>
            <a:r>
              <a:rPr lang="it-IT" sz="2000" dirty="0" err="1" smtClean="0"/>
              <a:t>conductivity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err="1" smtClean="0"/>
              <a:t>Good</a:t>
            </a:r>
            <a:r>
              <a:rPr lang="it-IT" sz="2000" dirty="0" smtClean="0"/>
              <a:t> </a:t>
            </a:r>
            <a:r>
              <a:rPr lang="it-IT" sz="2000" dirty="0" err="1" smtClean="0"/>
              <a:t>mechanical</a:t>
            </a:r>
            <a:r>
              <a:rPr lang="it-IT" sz="2000" dirty="0" smtClean="0"/>
              <a:t> </a:t>
            </a:r>
            <a:r>
              <a:rPr lang="it-IT" sz="2000" dirty="0" err="1" smtClean="0"/>
              <a:t>stability</a:t>
            </a:r>
            <a:endParaRPr lang="it-IT" sz="20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1043608" y="2420888"/>
            <a:ext cx="2649466" cy="17128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681"/>
          <p:cNvSpPr txBox="1">
            <a:spLocks noChangeArrowheads="1"/>
          </p:cNvSpPr>
          <p:nvPr/>
        </p:nvSpPr>
        <p:spPr bwMode="auto">
          <a:xfrm>
            <a:off x="35496" y="4109010"/>
            <a:ext cx="46440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/>
            <a:r>
              <a:rPr lang="it-IT" sz="1800" dirty="0" smtClean="0">
                <a:latin typeface="+mn-lt"/>
              </a:rPr>
              <a:t>UC</a:t>
            </a:r>
            <a:r>
              <a:rPr lang="it-IT" sz="1800" baseline="-25000" dirty="0" smtClean="0">
                <a:latin typeface="+mn-lt"/>
              </a:rPr>
              <a:t>X</a:t>
            </a:r>
            <a:r>
              <a:rPr lang="it-IT" sz="1800" dirty="0" smtClean="0">
                <a:latin typeface="+mn-lt"/>
              </a:rPr>
              <a:t> target</a:t>
            </a:r>
            <a:endParaRPr lang="it-IT" sz="1800" dirty="0">
              <a:latin typeface="+mn-lt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52528" y="4678104"/>
            <a:ext cx="431946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000" dirty="0" smtClean="0"/>
              <a:t>Ex: </a:t>
            </a:r>
            <a:r>
              <a:rPr lang="it-IT" sz="2000" dirty="0" err="1" smtClean="0"/>
              <a:t>SiC</a:t>
            </a:r>
            <a:r>
              <a:rPr lang="it-IT" sz="2000" dirty="0" smtClean="0"/>
              <a:t>, </a:t>
            </a:r>
            <a:r>
              <a:rPr lang="it-IT" sz="2000" dirty="0" err="1" smtClean="0"/>
              <a:t>ZrC</a:t>
            </a:r>
            <a:r>
              <a:rPr lang="it-IT" sz="2000" dirty="0" smtClean="0"/>
              <a:t>, B</a:t>
            </a:r>
            <a:r>
              <a:rPr lang="it-IT" sz="2000" baseline="-25000" dirty="0" smtClean="0"/>
              <a:t>4</a:t>
            </a:r>
            <a:r>
              <a:rPr lang="it-IT" sz="2000" dirty="0" smtClean="0"/>
              <a:t>C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High </a:t>
            </a:r>
            <a:r>
              <a:rPr lang="it-IT" sz="2000" dirty="0" err="1" smtClean="0"/>
              <a:t>melting</a:t>
            </a:r>
            <a:r>
              <a:rPr lang="it-IT" sz="2000" dirty="0" smtClean="0"/>
              <a:t> </a:t>
            </a:r>
            <a:r>
              <a:rPr lang="it-IT" sz="2000" dirty="0" err="1" smtClean="0"/>
              <a:t>point</a:t>
            </a:r>
            <a:r>
              <a:rPr lang="it-IT" sz="2000" dirty="0" smtClean="0"/>
              <a:t> (T &gt; 2000°C)</a:t>
            </a:r>
          </a:p>
          <a:p>
            <a:pPr marL="342900" indent="-342900">
              <a:buFontTx/>
              <a:buChar char="-"/>
            </a:pPr>
            <a:r>
              <a:rPr lang="it-IT" sz="2000" dirty="0" smtClean="0"/>
              <a:t>High </a:t>
            </a:r>
            <a:r>
              <a:rPr lang="it-IT" sz="2000" dirty="0" err="1" smtClean="0"/>
              <a:t>hardness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err="1" smtClean="0"/>
              <a:t>Good</a:t>
            </a:r>
            <a:r>
              <a:rPr lang="it-IT" sz="2000" dirty="0" smtClean="0"/>
              <a:t> </a:t>
            </a:r>
            <a:r>
              <a:rPr lang="it-IT" sz="2000" dirty="0" err="1" smtClean="0"/>
              <a:t>thermal</a:t>
            </a:r>
            <a:r>
              <a:rPr lang="it-IT" sz="2000" dirty="0" smtClean="0"/>
              <a:t> </a:t>
            </a:r>
            <a:r>
              <a:rPr lang="it-IT" sz="2000" dirty="0" err="1" smtClean="0"/>
              <a:t>conductivity</a:t>
            </a:r>
            <a:endParaRPr lang="it-IT" sz="2000" dirty="0" smtClean="0"/>
          </a:p>
          <a:p>
            <a:pPr marL="342900" indent="-342900">
              <a:buFontTx/>
              <a:buChar char="-"/>
            </a:pPr>
            <a:r>
              <a:rPr lang="it-IT" sz="2000" dirty="0" err="1" smtClean="0"/>
              <a:t>Chemical</a:t>
            </a:r>
            <a:r>
              <a:rPr lang="it-IT" sz="2000" dirty="0" smtClean="0"/>
              <a:t> </a:t>
            </a:r>
            <a:r>
              <a:rPr lang="it-IT" sz="2000" dirty="0" err="1" smtClean="0"/>
              <a:t>inertness</a:t>
            </a:r>
            <a:r>
              <a:rPr lang="it-IT" sz="2000" dirty="0" smtClean="0"/>
              <a:t> up to </a:t>
            </a:r>
            <a:r>
              <a:rPr lang="it-IT" sz="2000" dirty="0" err="1" smtClean="0"/>
              <a:t>very</a:t>
            </a:r>
            <a:r>
              <a:rPr lang="it-IT" sz="2000" dirty="0" smtClean="0"/>
              <a:t> high T</a:t>
            </a:r>
            <a:endParaRPr lang="it-IT" sz="2000" dirty="0"/>
          </a:p>
        </p:txBody>
      </p:sp>
      <p:pic>
        <p:nvPicPr>
          <p:cNvPr id="13" name="Picture 35" descr="F%20Z%20PC%20dopo%20trattamento%20HT"/>
          <p:cNvPicPr>
            <a:picLocks noChangeArrowheads="1"/>
          </p:cNvPicPr>
          <p:nvPr/>
        </p:nvPicPr>
        <p:blipFill>
          <a:blip r:embed="rId3" cstate="print">
            <a:lum bright="24000"/>
          </a:blip>
          <a:srcRect l="30974" t="32939" r="43004" b="24037"/>
          <a:stretch>
            <a:fillRect/>
          </a:stretch>
        </p:blipFill>
        <p:spPr bwMode="auto">
          <a:xfrm>
            <a:off x="5796136" y="2420888"/>
            <a:ext cx="1080120" cy="102679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5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501008"/>
            <a:ext cx="995184" cy="10250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Picture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501008"/>
            <a:ext cx="1070357" cy="10225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" name="Picture 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420888"/>
            <a:ext cx="1008112" cy="102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itolo 1"/>
          <p:cNvSpPr>
            <a:spLocks/>
          </p:cNvSpPr>
          <p:nvPr/>
        </p:nvSpPr>
        <p:spPr bwMode="auto">
          <a:xfrm rot="19722460">
            <a:off x="677918" y="3469530"/>
            <a:ext cx="3166372" cy="576263"/>
          </a:xfrm>
          <a:prstGeom prst="rect">
            <a:avLst/>
          </a:prstGeom>
          <a:solidFill>
            <a:schemeClr val="accent3">
              <a:lumMod val="85000"/>
              <a:alpha val="42000"/>
            </a:schemeClr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en-US" sz="3200" dirty="0">
                <a:cs typeface="Arial" charset="0"/>
              </a:rPr>
              <a:t>Main challenging</a:t>
            </a:r>
          </a:p>
        </p:txBody>
      </p:sp>
      <p:sp>
        <p:nvSpPr>
          <p:cNvPr id="20" name="Titolo 1"/>
          <p:cNvSpPr>
            <a:spLocks/>
          </p:cNvSpPr>
          <p:nvPr/>
        </p:nvSpPr>
        <p:spPr bwMode="auto">
          <a:xfrm>
            <a:off x="2066925" y="82550"/>
            <a:ext cx="46815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dirty="0">
                <a:solidFill>
                  <a:srgbClr val="0066FF"/>
                </a:solidFill>
                <a:cs typeface="Arial" charset="0"/>
              </a:rPr>
              <a:t>Target: n-rich</a:t>
            </a:r>
            <a:r>
              <a:rPr lang="it-IT" sz="3200" dirty="0">
                <a:solidFill>
                  <a:srgbClr val="0066FF"/>
                </a:solidFill>
                <a:cs typeface="Arial" charset="0"/>
              </a:rPr>
              <a:t> vs. </a:t>
            </a:r>
            <a:r>
              <a:rPr lang="it-IT" sz="3200" dirty="0" err="1">
                <a:solidFill>
                  <a:srgbClr val="0066FF"/>
                </a:solidFill>
                <a:cs typeface="Arial" charset="0"/>
              </a:rPr>
              <a:t>p-rich</a:t>
            </a:r>
            <a:endParaRPr lang="en-US" sz="3200" dirty="0">
              <a:solidFill>
                <a:srgbClr val="00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/>
          </p:cNvSpPr>
          <p:nvPr/>
        </p:nvSpPr>
        <p:spPr bwMode="auto">
          <a:xfrm>
            <a:off x="971550" y="152400"/>
            <a:ext cx="72151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dirty="0">
                <a:solidFill>
                  <a:srgbClr val="0066FF"/>
                </a:solidFill>
                <a:cs typeface="Arial" charset="0"/>
              </a:rPr>
              <a:t>Possible p-rich beams for SPES-α</a:t>
            </a:r>
          </a:p>
        </p:txBody>
      </p:sp>
      <p:graphicFrame>
        <p:nvGraphicFramePr>
          <p:cNvPr id="4" name="Group 1563"/>
          <p:cNvGraphicFramePr>
            <a:graphicFrameLocks noGrp="1"/>
          </p:cNvGraphicFramePr>
          <p:nvPr/>
        </p:nvGraphicFramePr>
        <p:xfrm>
          <a:off x="503238" y="1016000"/>
          <a:ext cx="8281987" cy="5372103"/>
        </p:xfrm>
        <a:graphic>
          <a:graphicData uri="http://schemas.openxmlformats.org/drawingml/2006/table">
            <a:tbl>
              <a:tblPr/>
              <a:tblGrid>
                <a:gridCol w="460375"/>
                <a:gridCol w="458787"/>
                <a:gridCol w="460375"/>
                <a:gridCol w="458788"/>
                <a:gridCol w="460375"/>
                <a:gridCol w="460375"/>
                <a:gridCol w="458787"/>
                <a:gridCol w="458788"/>
                <a:gridCol w="460375"/>
                <a:gridCol w="458787"/>
                <a:gridCol w="461963"/>
                <a:gridCol w="457200"/>
                <a:gridCol w="461962"/>
                <a:gridCol w="457200"/>
                <a:gridCol w="461963"/>
                <a:gridCol w="463550"/>
                <a:gridCol w="458787"/>
                <a:gridCol w="463550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H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He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Be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F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Mg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Al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Cl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K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Sc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V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Mn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Fe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29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Ga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Ge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As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Kr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Y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Zr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Mo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Tc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Rh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Pd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Ag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Cd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49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Xe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Cs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Hf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W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Os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Ir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Pt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Hg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Tl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Bi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At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Rn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Fr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Ra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59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Nd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Pm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62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Sm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Eu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Gd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Dy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Ho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Er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69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Tm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Yb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71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89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Ac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Th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Pa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Np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94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Pu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95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Am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96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Cm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97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Bk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98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Cf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99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Es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100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Fm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101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Md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102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No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103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Lr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594" name="Rectangle 235"/>
          <p:cNvSpPr>
            <a:spLocks noChangeArrowheads="1"/>
          </p:cNvSpPr>
          <p:nvPr/>
        </p:nvSpPr>
        <p:spPr bwMode="auto">
          <a:xfrm>
            <a:off x="1727200" y="1052513"/>
            <a:ext cx="252413" cy="2524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7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5595" name="Rectangle 237"/>
          <p:cNvSpPr>
            <a:spLocks noChangeArrowheads="1"/>
          </p:cNvSpPr>
          <p:nvPr/>
        </p:nvSpPr>
        <p:spPr bwMode="auto">
          <a:xfrm>
            <a:off x="1727200" y="1366838"/>
            <a:ext cx="252413" cy="2524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C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5596" name="Rectangle 238"/>
          <p:cNvSpPr>
            <a:spLocks noChangeArrowheads="1"/>
          </p:cNvSpPr>
          <p:nvPr/>
        </p:nvSpPr>
        <p:spPr bwMode="auto">
          <a:xfrm>
            <a:off x="1727200" y="1690688"/>
            <a:ext cx="252413" cy="2524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5597" name="Rectangle 239"/>
          <p:cNvSpPr>
            <a:spLocks noChangeArrowheads="1"/>
          </p:cNvSpPr>
          <p:nvPr/>
        </p:nvSpPr>
        <p:spPr bwMode="auto">
          <a:xfrm>
            <a:off x="1727200" y="1998663"/>
            <a:ext cx="252413" cy="252412"/>
          </a:xfrm>
          <a:prstGeom prst="rect">
            <a:avLst/>
          </a:prstGeom>
          <a:solidFill>
            <a:srgbClr val="9999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5C99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8432" name="Text Box 240"/>
          <p:cNvSpPr txBox="1">
            <a:spLocks noChangeArrowheads="1"/>
          </p:cNvSpPr>
          <p:nvPr/>
        </p:nvSpPr>
        <p:spPr bwMode="auto">
          <a:xfrm>
            <a:off x="2078038" y="1016000"/>
            <a:ext cx="389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 err="1"/>
              <a:t>Alkaline</a:t>
            </a:r>
            <a:r>
              <a:rPr lang="it-IT" dirty="0"/>
              <a:t> - </a:t>
            </a:r>
            <a:r>
              <a:rPr lang="it-IT" dirty="0" err="1"/>
              <a:t>Alkaline</a:t>
            </a:r>
            <a:r>
              <a:rPr lang="it-IT" dirty="0"/>
              <a:t> </a:t>
            </a:r>
            <a:r>
              <a:rPr lang="it-IT" dirty="0" err="1"/>
              <a:t>earth</a:t>
            </a:r>
            <a:r>
              <a:rPr lang="it-IT" dirty="0"/>
              <a:t> </a:t>
            </a:r>
            <a:r>
              <a:rPr lang="it-IT" dirty="0" err="1"/>
              <a:t>metals</a:t>
            </a:r>
            <a:endParaRPr lang="it-IT" dirty="0"/>
          </a:p>
        </p:txBody>
      </p:sp>
      <p:sp>
        <p:nvSpPr>
          <p:cNvPr id="8433" name="Text Box 241"/>
          <p:cNvSpPr txBox="1">
            <a:spLocks noChangeArrowheads="1"/>
          </p:cNvSpPr>
          <p:nvPr/>
        </p:nvSpPr>
        <p:spPr bwMode="auto">
          <a:xfrm>
            <a:off x="2087563" y="1341438"/>
            <a:ext cx="298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/>
          </a:p>
        </p:txBody>
      </p:sp>
      <p:sp>
        <p:nvSpPr>
          <p:cNvPr id="8434" name="Text Box 242"/>
          <p:cNvSpPr txBox="1">
            <a:spLocks noChangeArrowheads="1"/>
          </p:cNvSpPr>
          <p:nvPr/>
        </p:nvSpPr>
        <p:spPr bwMode="auto">
          <a:xfrm>
            <a:off x="2195513" y="1341438"/>
            <a:ext cx="298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/>
          </a:p>
        </p:txBody>
      </p:sp>
      <p:sp>
        <p:nvSpPr>
          <p:cNvPr id="8436" name="Text Box 244"/>
          <p:cNvSpPr txBox="1">
            <a:spLocks noChangeArrowheads="1"/>
          </p:cNvSpPr>
          <p:nvPr/>
        </p:nvSpPr>
        <p:spPr bwMode="auto">
          <a:xfrm>
            <a:off x="2087563" y="1665288"/>
            <a:ext cx="298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/>
              <a:t>Halogens</a:t>
            </a:r>
          </a:p>
        </p:txBody>
      </p:sp>
      <p:sp>
        <p:nvSpPr>
          <p:cNvPr id="8437" name="Text Box 245"/>
          <p:cNvSpPr txBox="1">
            <a:spLocks noChangeArrowheads="1"/>
          </p:cNvSpPr>
          <p:nvPr/>
        </p:nvSpPr>
        <p:spPr bwMode="auto">
          <a:xfrm>
            <a:off x="2076450" y="1989138"/>
            <a:ext cx="298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/>
              <a:t>Noble gases</a:t>
            </a:r>
          </a:p>
        </p:txBody>
      </p:sp>
      <p:sp>
        <p:nvSpPr>
          <p:cNvPr id="8439" name="Text Box 247"/>
          <p:cNvSpPr txBox="1">
            <a:spLocks noChangeArrowheads="1"/>
          </p:cNvSpPr>
          <p:nvPr/>
        </p:nvSpPr>
        <p:spPr bwMode="auto">
          <a:xfrm>
            <a:off x="2051050" y="1341438"/>
            <a:ext cx="298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 err="1"/>
              <a:t>Post-transition</a:t>
            </a:r>
            <a:r>
              <a:rPr lang="it-IT" dirty="0"/>
              <a:t> </a:t>
            </a:r>
            <a:r>
              <a:rPr lang="it-IT" dirty="0" err="1"/>
              <a:t>elements</a:t>
            </a:r>
            <a:endParaRPr lang="it-IT" dirty="0"/>
          </a:p>
        </p:txBody>
      </p:sp>
      <p:sp>
        <p:nvSpPr>
          <p:cNvPr id="15604" name="Rectangle 248"/>
          <p:cNvSpPr>
            <a:spLocks noChangeArrowheads="1"/>
          </p:cNvSpPr>
          <p:nvPr/>
        </p:nvSpPr>
        <p:spPr bwMode="auto">
          <a:xfrm>
            <a:off x="1727200" y="2322513"/>
            <a:ext cx="252413" cy="2524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5C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8441" name="Text Box 249"/>
          <p:cNvSpPr txBox="1">
            <a:spLocks noChangeArrowheads="1"/>
          </p:cNvSpPr>
          <p:nvPr/>
        </p:nvSpPr>
        <p:spPr bwMode="auto">
          <a:xfrm>
            <a:off x="2078038" y="2289175"/>
            <a:ext cx="2989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/>
              <a:t>Transition metals</a:t>
            </a:r>
          </a:p>
        </p:txBody>
      </p:sp>
      <p:sp>
        <p:nvSpPr>
          <p:cNvPr id="15606" name="Rectangle 250"/>
          <p:cNvSpPr>
            <a:spLocks noChangeArrowheads="1"/>
          </p:cNvSpPr>
          <p:nvPr/>
        </p:nvSpPr>
        <p:spPr bwMode="auto">
          <a:xfrm>
            <a:off x="1692275" y="4797425"/>
            <a:ext cx="252413" cy="252413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8443" name="Text Box 251"/>
          <p:cNvSpPr txBox="1">
            <a:spLocks noChangeArrowheads="1"/>
          </p:cNvSpPr>
          <p:nvPr/>
        </p:nvSpPr>
        <p:spPr bwMode="auto">
          <a:xfrm>
            <a:off x="1974850" y="4772025"/>
            <a:ext cx="298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/>
              <a:t>Lanthanides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it-IT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0" hangingPunct="0"/>
            <a:endParaRPr kumimoji="1" lang="it-IT" sz="2400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7105650" y="64008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0" hangingPunct="0"/>
            <a:endParaRPr kumimoji="1" lang="it-IT" sz="1000" b="1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528888" y="106363"/>
            <a:ext cx="4014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1" lang="en-US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Talk Overview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0" y="1412776"/>
            <a:ext cx="896461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ctr" eaLnBrk="0" hangingPunct="0">
              <a:spcBef>
                <a:spcPct val="50000"/>
              </a:spcBef>
              <a:buFontTx/>
              <a:buChar char="-"/>
              <a:defRPr/>
            </a:pPr>
            <a:r>
              <a:rPr kumimoji="1"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The SPES project at LNL.</a:t>
            </a:r>
            <a:endParaRPr kumimoji="1"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  <a:buFontTx/>
              <a:buChar char="-"/>
              <a:defRPr/>
            </a:pPr>
            <a:r>
              <a:rPr kumimoji="1"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The </a:t>
            </a:r>
            <a:r>
              <a:rPr kumimoji="1"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production target (TIS).</a:t>
            </a:r>
            <a:endParaRPr kumimoji="1"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  <a:buFontTx/>
              <a:buChar char="-"/>
              <a:defRPr/>
            </a:pPr>
            <a:r>
              <a:rPr kumimoji="1"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target materials for RIB.</a:t>
            </a:r>
            <a:endParaRPr kumimoji="1"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  <a:buFontTx/>
              <a:buChar char="-"/>
              <a:defRPr/>
            </a:pPr>
            <a:r>
              <a:rPr kumimoji="1"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European scenario &amp; perspectives. </a:t>
            </a:r>
            <a:endParaRPr kumimoji="1"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9"/>
          <a:stretch>
            <a:fillRect/>
          </a:stretch>
        </p:blipFill>
        <p:spPr bwMode="auto">
          <a:xfrm>
            <a:off x="251520" y="1063940"/>
            <a:ext cx="4034832" cy="5209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734714" cy="1755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user\Documenti\Stefano Corradetti 2009-2012\Carburi\SEM-EDS B4C\B4_B5_19122011\EXP29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37" y="4503657"/>
            <a:ext cx="2311256" cy="17696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p-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rich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production: B</a:t>
            </a:r>
            <a:r>
              <a:rPr lang="it-IT" sz="3600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 target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Documents and Settings\user\Documenti\Stefano Corradetti 2009-2012\Articoli\B4C_2011\Immagini per articolo\fig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2"/>
          <a:stretch/>
        </p:blipFill>
        <p:spPr bwMode="auto">
          <a:xfrm>
            <a:off x="4416637" y="2636912"/>
            <a:ext cx="1800200" cy="175538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76" descr="EXP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13" y="4503657"/>
            <a:ext cx="2231701" cy="1762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4447536" y="1063941"/>
            <a:ext cx="451695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err="1" smtClean="0"/>
              <a:t>Possible</a:t>
            </a:r>
            <a:r>
              <a:rPr lang="it-IT" sz="1800" dirty="0" smtClean="0"/>
              <a:t> p-</a:t>
            </a:r>
            <a:r>
              <a:rPr lang="it-IT" sz="1800" dirty="0" err="1" smtClean="0"/>
              <a:t>rich</a:t>
            </a:r>
            <a:r>
              <a:rPr lang="it-IT" sz="1800" dirty="0" smtClean="0"/>
              <a:t> </a:t>
            </a:r>
            <a:r>
              <a:rPr lang="it-IT" sz="1800" dirty="0" err="1" smtClean="0"/>
              <a:t>elements</a:t>
            </a:r>
            <a:r>
              <a:rPr lang="it-IT" sz="1800" dirty="0" smtClean="0"/>
              <a:t>: Be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Long treatment to produce </a:t>
            </a:r>
            <a:r>
              <a:rPr lang="it-IT" sz="1800" dirty="0" err="1" smtClean="0"/>
              <a:t>porous</a:t>
            </a:r>
            <a:r>
              <a:rPr lang="it-IT" sz="1800" dirty="0" smtClean="0"/>
              <a:t> B</a:t>
            </a:r>
            <a:r>
              <a:rPr lang="it-IT" sz="1800" baseline="-25000" dirty="0" smtClean="0"/>
              <a:t>4</a:t>
            </a:r>
            <a:r>
              <a:rPr lang="it-IT" sz="1800" dirty="0" smtClean="0"/>
              <a:t>C </a:t>
            </a:r>
            <a:r>
              <a:rPr lang="it-IT" sz="1800" dirty="0" err="1" smtClean="0"/>
              <a:t>samples</a:t>
            </a:r>
            <a:endParaRPr lang="it-IT" sz="18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>
                <a:latin typeface="Symbol" pitchFamily="18" charset="2"/>
              </a:rPr>
              <a:t>f</a:t>
            </a:r>
            <a:r>
              <a:rPr lang="it-IT" sz="1800" dirty="0" smtClean="0"/>
              <a:t>13 and </a:t>
            </a:r>
            <a:r>
              <a:rPr lang="it-IT" sz="1800" dirty="0" smtClean="0">
                <a:latin typeface="Symbol" pitchFamily="18" charset="2"/>
              </a:rPr>
              <a:t>f</a:t>
            </a:r>
            <a:r>
              <a:rPr lang="it-IT" sz="1800" dirty="0" smtClean="0"/>
              <a:t>40 mm </a:t>
            </a:r>
            <a:r>
              <a:rPr lang="it-IT" sz="1800" dirty="0" err="1" smtClean="0"/>
              <a:t>samples</a:t>
            </a:r>
            <a:r>
              <a:rPr lang="it-IT" sz="1800" dirty="0" smtClean="0"/>
              <a:t> </a:t>
            </a:r>
            <a:r>
              <a:rPr lang="it-IT" sz="1800" dirty="0" err="1" smtClean="0"/>
              <a:t>produced</a:t>
            </a:r>
            <a:r>
              <a:rPr lang="it-IT" sz="1800" dirty="0" smtClean="0"/>
              <a:t> and </a:t>
            </a:r>
            <a:r>
              <a:rPr lang="it-IT" sz="1800" dirty="0" err="1" smtClean="0"/>
              <a:t>characterized</a:t>
            </a:r>
            <a:endParaRPr lang="it-IT" sz="1800" dirty="0" smtClean="0"/>
          </a:p>
        </p:txBody>
      </p:sp>
    </p:spTree>
    <p:extLst>
      <p:ext uri="{BB962C8B-B14F-4D97-AF65-F5344CB8AC3E}">
        <p14:creationId xmlns:p14="http://schemas.microsoft.com/office/powerpoint/2010/main" val="41813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-36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p-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rich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production: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targets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9512" y="1003177"/>
            <a:ext cx="4320000" cy="5339477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689039" y="1003177"/>
            <a:ext cx="4320000" cy="5339478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 Box 681"/>
          <p:cNvSpPr txBox="1">
            <a:spLocks noChangeArrowheads="1"/>
          </p:cNvSpPr>
          <p:nvPr/>
        </p:nvSpPr>
        <p:spPr bwMode="auto">
          <a:xfrm>
            <a:off x="1691440" y="985614"/>
            <a:ext cx="12961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err="1" smtClean="0">
                <a:solidFill>
                  <a:srgbClr val="C00000"/>
                </a:solidFill>
                <a:latin typeface="+mn-lt"/>
              </a:rPr>
              <a:t>SiC</a:t>
            </a:r>
            <a:r>
              <a:rPr lang="it-IT" sz="2200" b="1" dirty="0" smtClean="0">
                <a:solidFill>
                  <a:srgbClr val="C00000"/>
                </a:solidFill>
                <a:latin typeface="+mn-lt"/>
              </a:rPr>
              <a:t> target</a:t>
            </a:r>
            <a:endParaRPr lang="it-IT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ext Box 681"/>
          <p:cNvSpPr txBox="1">
            <a:spLocks noChangeArrowheads="1"/>
          </p:cNvSpPr>
          <p:nvPr/>
        </p:nvSpPr>
        <p:spPr bwMode="auto">
          <a:xfrm>
            <a:off x="5971454" y="980728"/>
            <a:ext cx="175516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2200" b="1" dirty="0" err="1" smtClean="0">
                <a:solidFill>
                  <a:srgbClr val="C00000"/>
                </a:solidFill>
                <a:latin typeface="+mn-lt"/>
              </a:rPr>
              <a:t>Other</a:t>
            </a:r>
            <a:r>
              <a:rPr lang="it-IT" sz="2200" b="1" dirty="0" smtClean="0">
                <a:solidFill>
                  <a:srgbClr val="C00000"/>
                </a:solidFill>
                <a:latin typeface="+mn-lt"/>
              </a:rPr>
              <a:t> targets</a:t>
            </a:r>
            <a:endParaRPr lang="it-IT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5" name="Picture 2" descr="IMG_450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/>
          <a:stretch/>
        </p:blipFill>
        <p:spPr bwMode="auto">
          <a:xfrm>
            <a:off x="271421" y="1668155"/>
            <a:ext cx="1980000" cy="14723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258168" y="3475790"/>
            <a:ext cx="4084556" cy="276998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err="1" smtClean="0"/>
              <a:t>Possible</a:t>
            </a:r>
            <a:r>
              <a:rPr lang="it-IT" sz="1800" b="1" dirty="0" smtClean="0"/>
              <a:t> p-</a:t>
            </a:r>
            <a:r>
              <a:rPr lang="it-IT" sz="1800" b="1" dirty="0" err="1" smtClean="0"/>
              <a:t>rich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elements</a:t>
            </a:r>
            <a:r>
              <a:rPr lang="it-IT" sz="1800" b="1" dirty="0" smtClean="0"/>
              <a:t>: Al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/>
              <a:t>Disks are </a:t>
            </a:r>
            <a:r>
              <a:rPr lang="it-IT" sz="1800" b="1" dirty="0" err="1" smtClean="0"/>
              <a:t>purchased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already</a:t>
            </a:r>
            <a:r>
              <a:rPr lang="it-IT" sz="1800" b="1" dirty="0" smtClean="0"/>
              <a:t> made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>
                <a:latin typeface="Symbol" pitchFamily="18" charset="2"/>
              </a:rPr>
              <a:t>f</a:t>
            </a:r>
            <a:r>
              <a:rPr lang="it-IT" sz="1800" b="1" dirty="0" smtClean="0"/>
              <a:t>40 mm disks ready and </a:t>
            </a:r>
            <a:r>
              <a:rPr lang="it-IT" sz="1800" b="1" dirty="0" err="1" smtClean="0"/>
              <a:t>currently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used</a:t>
            </a:r>
            <a:r>
              <a:rPr lang="it-IT" sz="1800" b="1" dirty="0" smtClean="0"/>
              <a:t> for </a:t>
            </a:r>
            <a:r>
              <a:rPr lang="it-IT" sz="1800" b="1" dirty="0" err="1" smtClean="0"/>
              <a:t>thermal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tests</a:t>
            </a:r>
            <a:r>
              <a:rPr lang="it-IT" sz="1800" b="1" dirty="0" smtClean="0"/>
              <a:t> on the target-</a:t>
            </a:r>
            <a:r>
              <a:rPr lang="it-IT" sz="1800" b="1" dirty="0" err="1" smtClean="0"/>
              <a:t>ion</a:t>
            </a:r>
            <a:r>
              <a:rPr lang="it-IT" sz="1800" b="1" dirty="0" smtClean="0"/>
              <a:t> source </a:t>
            </a:r>
            <a:r>
              <a:rPr lang="it-IT" sz="1800" b="1" dirty="0" err="1" smtClean="0"/>
              <a:t>complex</a:t>
            </a:r>
            <a:endParaRPr lang="it-IT" sz="1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>
                <a:latin typeface="Symbol" pitchFamily="18" charset="2"/>
              </a:rPr>
              <a:t>f</a:t>
            </a:r>
            <a:r>
              <a:rPr lang="it-IT" sz="1800" b="1" dirty="0" smtClean="0"/>
              <a:t>30 </a:t>
            </a:r>
            <a:r>
              <a:rPr lang="it-IT" sz="1800" b="1" dirty="0"/>
              <a:t>mm </a:t>
            </a:r>
            <a:r>
              <a:rPr lang="it-IT" sz="1800" b="1" dirty="0" smtClean="0"/>
              <a:t>disks </a:t>
            </a:r>
            <a:r>
              <a:rPr lang="it-IT" sz="1800" b="1" dirty="0" err="1" smtClean="0"/>
              <a:t>used</a:t>
            </a:r>
            <a:r>
              <a:rPr lang="it-IT" sz="1800" b="1" dirty="0" smtClean="0"/>
              <a:t> for </a:t>
            </a:r>
            <a:r>
              <a:rPr lang="it-IT" sz="1800" b="1" dirty="0" err="1" smtClean="0"/>
              <a:t>thermal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conductivity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measurements</a:t>
            </a:r>
            <a:endParaRPr lang="it-IT" sz="1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u="sng" dirty="0" smtClean="0"/>
              <a:t>A </a:t>
            </a:r>
            <a:r>
              <a:rPr lang="it-IT" sz="1800" b="1" u="sng" dirty="0" smtClean="0">
                <a:latin typeface="Symbol" pitchFamily="18" charset="2"/>
              </a:rPr>
              <a:t>f</a:t>
            </a:r>
            <a:r>
              <a:rPr lang="it-IT" sz="1800" b="1" u="sng" dirty="0" smtClean="0"/>
              <a:t>13 mm </a:t>
            </a:r>
            <a:r>
              <a:rPr lang="it-IT" sz="1800" b="1" u="sng" dirty="0" err="1" smtClean="0"/>
              <a:t>prototype</a:t>
            </a:r>
            <a:r>
              <a:rPr lang="it-IT" sz="1800" b="1" u="sng" dirty="0" smtClean="0"/>
              <a:t> </a:t>
            </a:r>
            <a:r>
              <a:rPr lang="it-IT" sz="1800" b="1" u="sng" dirty="0" err="1" smtClean="0"/>
              <a:t>already</a:t>
            </a:r>
            <a:r>
              <a:rPr lang="it-IT" sz="1800" b="1" u="sng" dirty="0" smtClean="0"/>
              <a:t> </a:t>
            </a:r>
            <a:r>
              <a:rPr lang="it-IT" sz="1800" b="1" u="sng" dirty="0" err="1" smtClean="0"/>
              <a:t>tested</a:t>
            </a:r>
            <a:r>
              <a:rPr lang="it-IT" sz="1800" b="1" u="sng" dirty="0" smtClean="0"/>
              <a:t> </a:t>
            </a:r>
            <a:r>
              <a:rPr lang="it-IT" sz="1800" b="1" u="sng" dirty="0" err="1" smtClean="0"/>
              <a:t>at</a:t>
            </a:r>
            <a:r>
              <a:rPr lang="it-IT" sz="1800" b="1" u="sng" dirty="0" smtClean="0"/>
              <a:t> HRIBF </a:t>
            </a:r>
            <a:r>
              <a:rPr lang="it-IT" sz="1800" b="1" u="sng" dirty="0" smtClean="0">
                <a:latin typeface="Arial"/>
                <a:cs typeface="Arial"/>
              </a:rPr>
              <a:t>→ </a:t>
            </a:r>
            <a:r>
              <a:rPr lang="it-IT" sz="1800" b="1" u="sng" baseline="30000" dirty="0" smtClean="0">
                <a:latin typeface="+mn-lt"/>
                <a:cs typeface="Arial"/>
              </a:rPr>
              <a:t>26</a:t>
            </a:r>
            <a:r>
              <a:rPr lang="it-IT" sz="1800" b="1" u="sng" dirty="0" smtClean="0">
                <a:latin typeface="+mn-lt"/>
                <a:cs typeface="Arial"/>
              </a:rPr>
              <a:t>Al</a:t>
            </a:r>
            <a:r>
              <a:rPr lang="it-IT" sz="1800" b="1" u="sng" dirty="0" smtClean="0">
                <a:latin typeface="+mn-lt"/>
              </a:rPr>
              <a:t> </a:t>
            </a:r>
          </a:p>
          <a:p>
            <a:pPr algn="l"/>
            <a:endParaRPr lang="it-IT" sz="1800" b="1" baseline="-25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12" y="1668155"/>
            <a:ext cx="1980000" cy="1472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4735916" y="4036753"/>
            <a:ext cx="4084556" cy="230832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/>
              <a:t>Targets: LaC</a:t>
            </a:r>
            <a:r>
              <a:rPr lang="it-IT" sz="1800" b="1" baseline="-25000" dirty="0" smtClean="0"/>
              <a:t>X</a:t>
            </a:r>
            <a:r>
              <a:rPr lang="it-IT" sz="1800" b="1" dirty="0" smtClean="0"/>
              <a:t>, </a:t>
            </a:r>
            <a:r>
              <a:rPr lang="it-IT" sz="1800" b="1" dirty="0" err="1" smtClean="0"/>
              <a:t>ZrC</a:t>
            </a:r>
            <a:r>
              <a:rPr lang="it-IT" sz="1800" b="1" dirty="0" smtClean="0"/>
              <a:t>, </a:t>
            </a:r>
            <a:r>
              <a:rPr lang="it-IT" sz="1800" b="1" dirty="0" err="1" smtClean="0"/>
              <a:t>oxides</a:t>
            </a:r>
            <a:endParaRPr lang="it-IT" sz="1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err="1" smtClean="0"/>
              <a:t>Possible</a:t>
            </a:r>
            <a:r>
              <a:rPr lang="it-IT" sz="1800" b="1" dirty="0" smtClean="0"/>
              <a:t> p-</a:t>
            </a:r>
            <a:r>
              <a:rPr lang="it-IT" sz="1800" b="1" dirty="0" err="1" smtClean="0"/>
              <a:t>rich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elements</a:t>
            </a:r>
            <a:r>
              <a:rPr lang="it-IT" sz="1800" b="1" dirty="0" smtClean="0"/>
              <a:t>: </a:t>
            </a:r>
            <a:r>
              <a:rPr lang="it-IT" sz="1800" b="1" dirty="0" err="1" smtClean="0"/>
              <a:t>Cs,I,As,Br</a:t>
            </a:r>
            <a:r>
              <a:rPr lang="it-IT" sz="1800" b="1" dirty="0" smtClean="0"/>
              <a:t>, </a:t>
            </a:r>
            <a:r>
              <a:rPr lang="it-IT" sz="1800" b="1" dirty="0" err="1" smtClean="0"/>
              <a:t>Rb,Na,Mg,Si</a:t>
            </a:r>
            <a:r>
              <a:rPr lang="it-IT" sz="1800" b="1" dirty="0" smtClean="0"/>
              <a:t> and </a:t>
            </a:r>
            <a:r>
              <a:rPr lang="it-IT" sz="1800" b="1" dirty="0" err="1" smtClean="0"/>
              <a:t>others</a:t>
            </a:r>
            <a:endParaRPr lang="it-IT" sz="1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>
                <a:latin typeface="Symbol" pitchFamily="18" charset="2"/>
              </a:rPr>
              <a:t>f</a:t>
            </a:r>
            <a:r>
              <a:rPr lang="it-IT" sz="1800" b="1" dirty="0" smtClean="0"/>
              <a:t>40 mm disks ready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>
                <a:latin typeface="Symbol" pitchFamily="18" charset="2"/>
              </a:rPr>
              <a:t>f</a:t>
            </a:r>
            <a:r>
              <a:rPr lang="it-IT" sz="1800" b="1" dirty="0" smtClean="0"/>
              <a:t>30 </a:t>
            </a:r>
            <a:r>
              <a:rPr lang="it-IT" sz="1800" b="1" dirty="0"/>
              <a:t>mm </a:t>
            </a:r>
            <a:r>
              <a:rPr lang="it-IT" sz="1800" b="1" dirty="0" smtClean="0"/>
              <a:t>disks </a:t>
            </a:r>
            <a:r>
              <a:rPr lang="it-IT" sz="1800" b="1" dirty="0" err="1" smtClean="0"/>
              <a:t>used</a:t>
            </a:r>
            <a:r>
              <a:rPr lang="it-IT" sz="1800" b="1" dirty="0" smtClean="0"/>
              <a:t> for </a:t>
            </a:r>
            <a:r>
              <a:rPr lang="it-IT" sz="1800" b="1" dirty="0" err="1" smtClean="0"/>
              <a:t>thermal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conductivity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measurements</a:t>
            </a:r>
            <a:endParaRPr lang="it-IT" sz="18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/>
              <a:t>Production of </a:t>
            </a:r>
            <a:r>
              <a:rPr lang="it-IT" sz="1800" b="1" dirty="0" err="1" smtClean="0"/>
              <a:t>foams</a:t>
            </a:r>
            <a:r>
              <a:rPr lang="it-IT" sz="1800" b="1" dirty="0" smtClean="0"/>
              <a:t> (</a:t>
            </a:r>
            <a:r>
              <a:rPr lang="it-IT" sz="1800" b="1" dirty="0" err="1" smtClean="0"/>
              <a:t>very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porous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solids</a:t>
            </a:r>
            <a:r>
              <a:rPr lang="it-IT" sz="1800" b="1" dirty="0" smtClean="0"/>
              <a:t>)</a:t>
            </a:r>
          </a:p>
        </p:txBody>
      </p:sp>
      <p:pic>
        <p:nvPicPr>
          <p:cNvPr id="18" name="Picture 6" descr="L7-L13 trattati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08" y="1526999"/>
            <a:ext cx="2942859" cy="2207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81"/>
          <p:cNvSpPr txBox="1">
            <a:spLocks noChangeArrowheads="1"/>
          </p:cNvSpPr>
          <p:nvPr/>
        </p:nvSpPr>
        <p:spPr bwMode="auto">
          <a:xfrm>
            <a:off x="5822880" y="3686434"/>
            <a:ext cx="20523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it-IT" sz="1600" b="1" dirty="0" smtClean="0">
                <a:latin typeface="+mn-lt"/>
              </a:rPr>
              <a:t>LaC</a:t>
            </a:r>
            <a:r>
              <a:rPr lang="it-IT" sz="1600" b="1" baseline="-25000" dirty="0" smtClean="0">
                <a:latin typeface="+mn-lt"/>
              </a:rPr>
              <a:t>X</a:t>
            </a:r>
            <a:r>
              <a:rPr lang="it-IT" sz="1600" b="1" dirty="0" smtClean="0">
                <a:latin typeface="+mn-lt"/>
              </a:rPr>
              <a:t> target </a:t>
            </a:r>
            <a:r>
              <a:rPr lang="it-IT" sz="1600" b="1" dirty="0" err="1" smtClean="0">
                <a:latin typeface="+mn-lt"/>
              </a:rPr>
              <a:t>prototype</a:t>
            </a:r>
            <a:endParaRPr lang="it-IT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3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63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912813" eaLnBrk="1" hangingPunct="1"/>
            <a:endParaRPr lang="it-IT" sz="140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endParaRPr kumimoji="1" lang="it-IT" sz="2400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7105650" y="64008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endParaRPr kumimoji="1" lang="it-IT" sz="1000" b="1">
              <a:latin typeface="Comic Sans MS" pitchFamily="66" charset="0"/>
              <a:cs typeface="Arial" charset="0"/>
            </a:endParaRPr>
          </a:p>
        </p:txBody>
      </p:sp>
      <p:grpSp>
        <p:nvGrpSpPr>
          <p:cNvPr id="2" name="Gruppo 273"/>
          <p:cNvGrpSpPr>
            <a:grpSpLocks/>
          </p:cNvGrpSpPr>
          <p:nvPr/>
        </p:nvGrpSpPr>
        <p:grpSpPr bwMode="auto">
          <a:xfrm>
            <a:off x="73025" y="873125"/>
            <a:ext cx="2308225" cy="1789113"/>
            <a:chOff x="73025" y="873125"/>
            <a:chExt cx="2308225" cy="1789078"/>
          </a:xfrm>
        </p:grpSpPr>
        <p:grpSp>
          <p:nvGrpSpPr>
            <p:cNvPr id="3" name="Gruppo 93"/>
            <p:cNvGrpSpPr>
              <a:grpSpLocks/>
            </p:cNvGrpSpPr>
            <p:nvPr/>
          </p:nvGrpSpPr>
          <p:grpSpPr bwMode="auto">
            <a:xfrm>
              <a:off x="73025" y="873125"/>
              <a:ext cx="2308225" cy="1774825"/>
              <a:chOff x="1150938" y="1089025"/>
              <a:chExt cx="7315200" cy="5173663"/>
            </a:xfrm>
          </p:grpSpPr>
          <p:pic>
            <p:nvPicPr>
              <p:cNvPr id="15625" name="Picture 3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0938" y="1089025"/>
                <a:ext cx="7315200" cy="5173663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60"/>
              <p:cNvGrpSpPr>
                <a:grpSpLocks/>
              </p:cNvGrpSpPr>
              <p:nvPr/>
            </p:nvGrpSpPr>
            <p:grpSpPr bwMode="auto">
              <a:xfrm>
                <a:off x="3657600" y="3352800"/>
                <a:ext cx="609600" cy="457200"/>
                <a:chOff x="2304" y="2112"/>
                <a:chExt cx="384" cy="288"/>
              </a:xfrm>
            </p:grpSpPr>
            <p:sp>
              <p:nvSpPr>
                <p:cNvPr id="15627" name="Line 61"/>
                <p:cNvSpPr>
                  <a:spLocks noChangeShapeType="1"/>
                </p:cNvSpPr>
                <p:nvPr/>
              </p:nvSpPr>
              <p:spPr bwMode="auto">
                <a:xfrm rot="2175958" flipH="1">
                  <a:off x="2304" y="2112"/>
                  <a:ext cx="384" cy="288"/>
                </a:xfrm>
                <a:prstGeom prst="line">
                  <a:avLst/>
                </a:prstGeom>
                <a:noFill/>
                <a:ln w="9525">
                  <a:solidFill>
                    <a:srgbClr val="CC66FF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28" name="Line 62"/>
                <p:cNvSpPr>
                  <a:spLocks noChangeShapeType="1"/>
                </p:cNvSpPr>
                <p:nvPr/>
              </p:nvSpPr>
              <p:spPr bwMode="auto">
                <a:xfrm rot="2175958" flipH="1">
                  <a:off x="2304" y="2112"/>
                  <a:ext cx="336" cy="240"/>
                </a:xfrm>
                <a:prstGeom prst="line">
                  <a:avLst/>
                </a:prstGeom>
                <a:noFill/>
                <a:ln w="9525">
                  <a:solidFill>
                    <a:srgbClr val="CC66FF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29" name="Line 63"/>
                <p:cNvSpPr>
                  <a:spLocks noChangeShapeType="1"/>
                </p:cNvSpPr>
                <p:nvPr/>
              </p:nvSpPr>
              <p:spPr bwMode="auto">
                <a:xfrm rot="2175958" flipH="1">
                  <a:off x="2352" y="2160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rgbClr val="CC66FF"/>
                  </a:solidFill>
                  <a:miter lim="800000"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623" name="Rettangolo 94"/>
            <p:cNvSpPr>
              <a:spLocks noChangeArrowheads="1"/>
            </p:cNvSpPr>
            <p:nvPr/>
          </p:nvSpPr>
          <p:spPr bwMode="auto">
            <a:xfrm>
              <a:off x="153988" y="2333625"/>
              <a:ext cx="2044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 eaLnBrk="1" hangingPunct="1"/>
              <a:r>
                <a:rPr lang="it-IT" sz="1400">
                  <a:solidFill>
                    <a:srgbClr val="FF0000"/>
                  </a:solidFill>
                </a:rPr>
                <a:t>Surface  Ion source</a:t>
              </a:r>
            </a:p>
          </p:txBody>
        </p:sp>
        <p:sp>
          <p:nvSpPr>
            <p:cNvPr id="15624" name="Rettangolo 352"/>
            <p:cNvSpPr>
              <a:spLocks noChangeArrowheads="1"/>
            </p:cNvSpPr>
            <p:nvPr/>
          </p:nvSpPr>
          <p:spPr bwMode="auto">
            <a:xfrm>
              <a:off x="80901" y="909603"/>
              <a:ext cx="2300287" cy="175260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</p:grpSp>
      <p:grpSp>
        <p:nvGrpSpPr>
          <p:cNvPr id="7" name="Gruppo 274"/>
          <p:cNvGrpSpPr>
            <a:grpSpLocks/>
          </p:cNvGrpSpPr>
          <p:nvPr/>
        </p:nvGrpSpPr>
        <p:grpSpPr bwMode="auto">
          <a:xfrm>
            <a:off x="-28575" y="2735263"/>
            <a:ext cx="2409825" cy="1752600"/>
            <a:chOff x="-28576" y="2735263"/>
            <a:chExt cx="2409826" cy="1752600"/>
          </a:xfrm>
        </p:grpSpPr>
        <p:grpSp>
          <p:nvGrpSpPr>
            <p:cNvPr id="8" name="Gruppo 335"/>
            <p:cNvGrpSpPr>
              <a:grpSpLocks/>
            </p:cNvGrpSpPr>
            <p:nvPr/>
          </p:nvGrpSpPr>
          <p:grpSpPr bwMode="auto">
            <a:xfrm>
              <a:off x="73025" y="2735263"/>
              <a:ext cx="2308225" cy="1752600"/>
              <a:chOff x="2782888" y="1457325"/>
              <a:chExt cx="3432175" cy="2541588"/>
            </a:xfrm>
          </p:grpSpPr>
          <p:grpSp>
            <p:nvGrpSpPr>
              <p:cNvPr id="9" name="Gruppo 93"/>
              <p:cNvGrpSpPr>
                <a:grpSpLocks/>
              </p:cNvGrpSpPr>
              <p:nvPr/>
            </p:nvGrpSpPr>
            <p:grpSpPr bwMode="auto">
              <a:xfrm>
                <a:off x="2782888" y="1457325"/>
                <a:ext cx="3432175" cy="2541588"/>
                <a:chOff x="1150938" y="1089025"/>
                <a:chExt cx="7315200" cy="5173663"/>
              </a:xfrm>
            </p:grpSpPr>
            <p:pic>
              <p:nvPicPr>
                <p:cNvPr id="15396" name="Picture 3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50938" y="1089025"/>
                  <a:ext cx="7315200" cy="5173663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10" name="Group 60"/>
                <p:cNvGrpSpPr>
                  <a:grpSpLocks/>
                </p:cNvGrpSpPr>
                <p:nvPr/>
              </p:nvGrpSpPr>
              <p:grpSpPr bwMode="auto">
                <a:xfrm>
                  <a:off x="3657600" y="3352800"/>
                  <a:ext cx="609600" cy="457200"/>
                  <a:chOff x="2304" y="2112"/>
                  <a:chExt cx="384" cy="288"/>
                </a:xfrm>
              </p:grpSpPr>
              <p:sp>
                <p:nvSpPr>
                  <p:cNvPr id="15398" name="Line 61"/>
                  <p:cNvSpPr>
                    <a:spLocks noChangeShapeType="1"/>
                  </p:cNvSpPr>
                  <p:nvPr/>
                </p:nvSpPr>
                <p:spPr bwMode="auto">
                  <a:xfrm rot="2175958" flipH="1">
                    <a:off x="2304" y="2112"/>
                    <a:ext cx="384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CC66FF"/>
                    </a:solidFill>
                    <a:miter lim="800000"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99" name="Line 62"/>
                  <p:cNvSpPr>
                    <a:spLocks noChangeShapeType="1"/>
                  </p:cNvSpPr>
                  <p:nvPr/>
                </p:nvSpPr>
                <p:spPr bwMode="auto">
                  <a:xfrm rot="2175958" flipH="1">
                    <a:off x="2304" y="2112"/>
                    <a:ext cx="336" cy="240"/>
                  </a:xfrm>
                  <a:prstGeom prst="line">
                    <a:avLst/>
                  </a:prstGeom>
                  <a:noFill/>
                  <a:ln w="9525">
                    <a:solidFill>
                      <a:srgbClr val="CC66FF"/>
                    </a:solidFill>
                    <a:miter lim="800000"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00" name="Line 63"/>
                  <p:cNvSpPr>
                    <a:spLocks noChangeShapeType="1"/>
                  </p:cNvSpPr>
                  <p:nvPr/>
                </p:nvSpPr>
                <p:spPr bwMode="auto">
                  <a:xfrm rot="2175958" flipH="1">
                    <a:off x="2352" y="2160"/>
                    <a:ext cx="288" cy="240"/>
                  </a:xfrm>
                  <a:prstGeom prst="line">
                    <a:avLst/>
                  </a:prstGeom>
                  <a:noFill/>
                  <a:ln w="9525">
                    <a:solidFill>
                      <a:srgbClr val="CC66FF"/>
                    </a:solidFill>
                    <a:miter lim="800000"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uppo 103"/>
              <p:cNvGrpSpPr>
                <a:grpSpLocks/>
              </p:cNvGrpSpPr>
              <p:nvPr/>
            </p:nvGrpSpPr>
            <p:grpSpPr bwMode="auto">
              <a:xfrm>
                <a:off x="2928938" y="2698750"/>
                <a:ext cx="1606550" cy="417513"/>
                <a:chOff x="2928915" y="2698740"/>
                <a:chExt cx="1606572" cy="417316"/>
              </a:xfrm>
            </p:grpSpPr>
            <p:sp>
              <p:nvSpPr>
                <p:cNvPr id="15394" name="Rettangolo 94"/>
                <p:cNvSpPr>
                  <a:spLocks noChangeArrowheads="1"/>
                </p:cNvSpPr>
                <p:nvPr/>
              </p:nvSpPr>
              <p:spPr bwMode="auto">
                <a:xfrm>
                  <a:off x="2928915" y="2808279"/>
                  <a:ext cx="1128835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defTabSz="912813" eaLnBrk="1" hangingPunct="1"/>
                  <a:r>
                    <a:rPr lang="it-IT" sz="1400"/>
                    <a:t>Laser beam</a:t>
                  </a:r>
                </a:p>
              </p:txBody>
            </p:sp>
            <p:cxnSp>
              <p:nvCxnSpPr>
                <p:cNvPr id="15395" name="Connettore 2 97"/>
                <p:cNvCxnSpPr>
                  <a:cxnSpLocks noChangeShapeType="1"/>
                </p:cNvCxnSpPr>
                <p:nvPr/>
              </p:nvCxnSpPr>
              <p:spPr bwMode="auto">
                <a:xfrm>
                  <a:off x="3111480" y="2698740"/>
                  <a:ext cx="1424007" cy="1588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15390" name="Rettangolo 94"/>
            <p:cNvSpPr>
              <a:spLocks noChangeArrowheads="1"/>
            </p:cNvSpPr>
            <p:nvPr/>
          </p:nvSpPr>
          <p:spPr bwMode="auto">
            <a:xfrm>
              <a:off x="-28576" y="4159250"/>
              <a:ext cx="24043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 eaLnBrk="1" hangingPunct="1"/>
              <a:r>
                <a:rPr lang="it-IT" sz="1400">
                  <a:solidFill>
                    <a:srgbClr val="FF0000"/>
                  </a:solidFill>
                </a:rPr>
                <a:t>Laser with SIS</a:t>
              </a:r>
            </a:p>
          </p:txBody>
        </p:sp>
        <p:sp>
          <p:nvSpPr>
            <p:cNvPr id="15391" name="Rettangolo 355"/>
            <p:cNvSpPr>
              <a:spLocks noChangeArrowheads="1"/>
            </p:cNvSpPr>
            <p:nvPr/>
          </p:nvSpPr>
          <p:spPr bwMode="auto">
            <a:xfrm>
              <a:off x="111981" y="2744924"/>
              <a:ext cx="2263775" cy="1716088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</p:grpSp>
      <p:sp>
        <p:nvSpPr>
          <p:cNvPr id="278" name="Text Box 55"/>
          <p:cNvSpPr txBox="1">
            <a:spLocks noChangeArrowheads="1"/>
          </p:cNvSpPr>
          <p:nvPr/>
        </p:nvSpPr>
        <p:spPr bwMode="auto">
          <a:xfrm>
            <a:off x="3148013" y="5802313"/>
            <a:ext cx="467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Main fission (p-&gt; </a:t>
            </a:r>
            <a:r>
              <a:rPr lang="en-US" b="1" baseline="30000" dirty="0">
                <a:solidFill>
                  <a:srgbClr val="FF0000"/>
                </a:solidFill>
              </a:rPr>
              <a:t>238</a:t>
            </a:r>
            <a:r>
              <a:rPr lang="en-US" b="1" dirty="0">
                <a:solidFill>
                  <a:srgbClr val="FF0000"/>
                </a:solidFill>
              </a:rPr>
              <a:t>U) fragments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2" name="Gruppo 279"/>
          <p:cNvGrpSpPr>
            <a:grpSpLocks/>
          </p:cNvGrpSpPr>
          <p:nvPr/>
        </p:nvGrpSpPr>
        <p:grpSpPr bwMode="auto">
          <a:xfrm>
            <a:off x="73025" y="4551363"/>
            <a:ext cx="2344738" cy="1871662"/>
            <a:chOff x="73026" y="4550664"/>
            <a:chExt cx="2344707" cy="1872402"/>
          </a:xfrm>
        </p:grpSpPr>
        <p:pic>
          <p:nvPicPr>
            <p:cNvPr id="15386" name="Immagine 278" descr="plasma2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26" y="4550664"/>
              <a:ext cx="2308194" cy="18724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7" name="Rectangle 17"/>
            <p:cNvSpPr>
              <a:spLocks noChangeArrowheads="1"/>
            </p:cNvSpPr>
            <p:nvPr/>
          </p:nvSpPr>
          <p:spPr bwMode="auto">
            <a:xfrm>
              <a:off x="73026" y="4560903"/>
              <a:ext cx="2344707" cy="18256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15388" name="Rettangolo 94"/>
            <p:cNvSpPr>
              <a:spLocks noChangeArrowheads="1"/>
            </p:cNvSpPr>
            <p:nvPr/>
          </p:nvSpPr>
          <p:spPr bwMode="auto">
            <a:xfrm>
              <a:off x="190440" y="6057936"/>
              <a:ext cx="2044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 eaLnBrk="1" hangingPunct="1"/>
              <a:r>
                <a:rPr lang="it-IT" sz="1400">
                  <a:solidFill>
                    <a:srgbClr val="FF0000"/>
                  </a:solidFill>
                </a:rPr>
                <a:t>Plasma Ion source</a:t>
              </a:r>
            </a:p>
          </p:txBody>
        </p:sp>
      </p:grpSp>
      <p:grpSp>
        <p:nvGrpSpPr>
          <p:cNvPr id="276" name="Gruppo 275"/>
          <p:cNvGrpSpPr/>
          <p:nvPr/>
        </p:nvGrpSpPr>
        <p:grpSpPr>
          <a:xfrm>
            <a:off x="2123728" y="1268760"/>
            <a:ext cx="7127875" cy="5257800"/>
            <a:chOff x="2081213" y="1676400"/>
            <a:chExt cx="7127875" cy="5257800"/>
          </a:xfrm>
        </p:grpSpPr>
        <p:sp>
          <p:nvSpPr>
            <p:cNvPr id="40969" name="Rettangolo 344"/>
            <p:cNvSpPr>
              <a:spLocks noChangeArrowheads="1"/>
            </p:cNvSpPr>
            <p:nvPr/>
          </p:nvSpPr>
          <p:spPr bwMode="auto">
            <a:xfrm>
              <a:off x="3403600" y="1676400"/>
              <a:ext cx="474663" cy="438150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081213" y="2370138"/>
              <a:ext cx="7127875" cy="4564062"/>
              <a:chOff x="-54" y="853"/>
              <a:chExt cx="5520" cy="2875"/>
            </a:xfrm>
          </p:grpSpPr>
          <p:sp>
            <p:nvSpPr>
              <p:cNvPr id="15401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-54" y="853"/>
                <a:ext cx="5520" cy="2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240" y="912"/>
                <a:ext cx="5091" cy="1947"/>
                <a:chOff x="240" y="912"/>
                <a:chExt cx="5091" cy="1947"/>
              </a:xfrm>
            </p:grpSpPr>
            <p:sp>
              <p:nvSpPr>
                <p:cNvPr id="15433" name="Rectangle 16"/>
                <p:cNvSpPr>
                  <a:spLocks noChangeArrowheads="1"/>
                </p:cNvSpPr>
                <p:nvPr/>
              </p:nvSpPr>
              <p:spPr bwMode="auto">
                <a:xfrm>
                  <a:off x="240" y="912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4" name="Rectangle 17"/>
                <p:cNvSpPr>
                  <a:spLocks noChangeArrowheads="1"/>
                </p:cNvSpPr>
                <p:nvPr/>
              </p:nvSpPr>
              <p:spPr bwMode="auto">
                <a:xfrm>
                  <a:off x="5037" y="91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5" name="Rectangle 18"/>
                <p:cNvSpPr>
                  <a:spLocks noChangeArrowheads="1"/>
                </p:cNvSpPr>
                <p:nvPr/>
              </p:nvSpPr>
              <p:spPr bwMode="auto">
                <a:xfrm>
                  <a:off x="240" y="1057"/>
                  <a:ext cx="289" cy="1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6" name="Rectangle 19"/>
                <p:cNvSpPr>
                  <a:spLocks noChangeArrowheads="1"/>
                </p:cNvSpPr>
                <p:nvPr/>
              </p:nvSpPr>
              <p:spPr bwMode="auto">
                <a:xfrm>
                  <a:off x="5037" y="1050"/>
                  <a:ext cx="289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7" name="Rectangle 20"/>
                <p:cNvSpPr>
                  <a:spLocks noChangeArrowheads="1"/>
                </p:cNvSpPr>
                <p:nvPr/>
              </p:nvSpPr>
              <p:spPr bwMode="auto">
                <a:xfrm>
                  <a:off x="240" y="1187"/>
                  <a:ext cx="571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8" name="Rectangle 21"/>
                <p:cNvSpPr>
                  <a:spLocks noChangeArrowheads="1"/>
                </p:cNvSpPr>
                <p:nvPr/>
              </p:nvSpPr>
              <p:spPr bwMode="auto">
                <a:xfrm>
                  <a:off x="3626" y="1187"/>
                  <a:ext cx="289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39" name="Rectangle 22"/>
                <p:cNvSpPr>
                  <a:spLocks noChangeArrowheads="1"/>
                </p:cNvSpPr>
                <p:nvPr/>
              </p:nvSpPr>
              <p:spPr bwMode="auto">
                <a:xfrm>
                  <a:off x="3628" y="1187"/>
                  <a:ext cx="1703" cy="28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0" name="Rectangle 23"/>
                <p:cNvSpPr>
                  <a:spLocks noChangeArrowheads="1"/>
                </p:cNvSpPr>
                <p:nvPr/>
              </p:nvSpPr>
              <p:spPr bwMode="auto">
                <a:xfrm>
                  <a:off x="5037" y="1187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1" name="Rectangle 24"/>
                <p:cNvSpPr>
                  <a:spLocks noChangeArrowheads="1"/>
                </p:cNvSpPr>
                <p:nvPr/>
              </p:nvSpPr>
              <p:spPr bwMode="auto">
                <a:xfrm>
                  <a:off x="240" y="1332"/>
                  <a:ext cx="571" cy="1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2" name="Rectangle 25"/>
                <p:cNvSpPr>
                  <a:spLocks noChangeArrowheads="1"/>
                </p:cNvSpPr>
                <p:nvPr/>
              </p:nvSpPr>
              <p:spPr bwMode="auto">
                <a:xfrm>
                  <a:off x="240" y="1469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3" name="Rectangle 26"/>
                <p:cNvSpPr>
                  <a:spLocks noChangeArrowheads="1"/>
                </p:cNvSpPr>
                <p:nvPr/>
              </p:nvSpPr>
              <p:spPr bwMode="auto">
                <a:xfrm>
                  <a:off x="3626" y="1462"/>
                  <a:ext cx="1418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4" name="Rectangle 27"/>
                <p:cNvSpPr>
                  <a:spLocks noChangeArrowheads="1"/>
                </p:cNvSpPr>
                <p:nvPr/>
              </p:nvSpPr>
              <p:spPr bwMode="auto">
                <a:xfrm>
                  <a:off x="5037" y="1462"/>
                  <a:ext cx="289" cy="14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5" name="Rectangle 28"/>
                <p:cNvSpPr>
                  <a:spLocks noChangeArrowheads="1"/>
                </p:cNvSpPr>
                <p:nvPr/>
              </p:nvSpPr>
              <p:spPr bwMode="auto">
                <a:xfrm>
                  <a:off x="240" y="1607"/>
                  <a:ext cx="571" cy="13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6" name="Rectangle 29"/>
                <p:cNvSpPr>
                  <a:spLocks noChangeArrowheads="1"/>
                </p:cNvSpPr>
                <p:nvPr/>
              </p:nvSpPr>
              <p:spPr bwMode="auto">
                <a:xfrm>
                  <a:off x="3626" y="1600"/>
                  <a:ext cx="1700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7" name="Rectangle 30"/>
                <p:cNvSpPr>
                  <a:spLocks noChangeArrowheads="1"/>
                </p:cNvSpPr>
                <p:nvPr/>
              </p:nvSpPr>
              <p:spPr bwMode="auto">
                <a:xfrm>
                  <a:off x="240" y="1738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8" name="Rectangle 31"/>
                <p:cNvSpPr>
                  <a:spLocks noChangeArrowheads="1"/>
                </p:cNvSpPr>
                <p:nvPr/>
              </p:nvSpPr>
              <p:spPr bwMode="auto">
                <a:xfrm>
                  <a:off x="5037" y="1738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49" name="Rectangle 32"/>
                <p:cNvSpPr>
                  <a:spLocks noChangeArrowheads="1"/>
                </p:cNvSpPr>
                <p:nvPr/>
              </p:nvSpPr>
              <p:spPr bwMode="auto">
                <a:xfrm>
                  <a:off x="240" y="1875"/>
                  <a:ext cx="5086" cy="1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0" name="Rectangle 33"/>
                <p:cNvSpPr>
                  <a:spLocks noChangeArrowheads="1"/>
                </p:cNvSpPr>
                <p:nvPr/>
              </p:nvSpPr>
              <p:spPr bwMode="auto">
                <a:xfrm>
                  <a:off x="240" y="2013"/>
                  <a:ext cx="4804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1" name="Rectangle 34"/>
                <p:cNvSpPr>
                  <a:spLocks noChangeArrowheads="1"/>
                </p:cNvSpPr>
                <p:nvPr/>
              </p:nvSpPr>
              <p:spPr bwMode="auto">
                <a:xfrm>
                  <a:off x="5037" y="2013"/>
                  <a:ext cx="289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2" name="Rectangle 35"/>
                <p:cNvSpPr>
                  <a:spLocks noChangeArrowheads="1"/>
                </p:cNvSpPr>
                <p:nvPr/>
              </p:nvSpPr>
              <p:spPr bwMode="auto">
                <a:xfrm>
                  <a:off x="240" y="2151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3" name="Rectangle 36"/>
                <p:cNvSpPr>
                  <a:spLocks noChangeArrowheads="1"/>
                </p:cNvSpPr>
                <p:nvPr/>
              </p:nvSpPr>
              <p:spPr bwMode="auto">
                <a:xfrm>
                  <a:off x="240" y="2288"/>
                  <a:ext cx="4804" cy="15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4" name="Rectangle 37"/>
                <p:cNvSpPr>
                  <a:spLocks noChangeArrowheads="1"/>
                </p:cNvSpPr>
                <p:nvPr/>
              </p:nvSpPr>
              <p:spPr bwMode="auto">
                <a:xfrm>
                  <a:off x="5037" y="2288"/>
                  <a:ext cx="289" cy="1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5" name="Rectangle 38"/>
                <p:cNvSpPr>
                  <a:spLocks noChangeArrowheads="1"/>
                </p:cNvSpPr>
                <p:nvPr/>
              </p:nvSpPr>
              <p:spPr bwMode="auto">
                <a:xfrm>
                  <a:off x="240" y="2440"/>
                  <a:ext cx="5086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6" name="Rectangle 39"/>
                <p:cNvSpPr>
                  <a:spLocks noChangeArrowheads="1"/>
                </p:cNvSpPr>
                <p:nvPr/>
              </p:nvSpPr>
              <p:spPr bwMode="auto">
                <a:xfrm>
                  <a:off x="240" y="2577"/>
                  <a:ext cx="3393" cy="2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2813" eaLnBrk="1" hangingPunct="1"/>
                  <a:endParaRPr lang="it-IT" sz="1400"/>
                </a:p>
              </p:txBody>
            </p:sp>
            <p:sp>
              <p:nvSpPr>
                <p:cNvPr id="15457" name="Rectangle 44"/>
                <p:cNvSpPr>
                  <a:spLocks noChangeArrowheads="1"/>
                </p:cNvSpPr>
                <p:nvPr/>
              </p:nvSpPr>
              <p:spPr bwMode="auto">
                <a:xfrm>
                  <a:off x="460" y="940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1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58" name="Rectangle 45"/>
                <p:cNvSpPr>
                  <a:spLocks noChangeArrowheads="1"/>
                </p:cNvSpPr>
                <p:nvPr/>
              </p:nvSpPr>
              <p:spPr bwMode="auto">
                <a:xfrm>
                  <a:off x="5257" y="940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2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59" name="Rectangle 46"/>
                <p:cNvSpPr>
                  <a:spLocks noChangeArrowheads="1"/>
                </p:cNvSpPr>
                <p:nvPr/>
              </p:nvSpPr>
              <p:spPr bwMode="auto">
                <a:xfrm>
                  <a:off x="268" y="1050"/>
                  <a:ext cx="8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H</a:t>
                  </a:r>
                  <a:endParaRPr lang="it-IT" sz="1400"/>
                </a:p>
              </p:txBody>
            </p:sp>
            <p:sp>
              <p:nvSpPr>
                <p:cNvPr id="15460" name="Rectangle 47"/>
                <p:cNvSpPr>
                  <a:spLocks noChangeArrowheads="1"/>
                </p:cNvSpPr>
                <p:nvPr/>
              </p:nvSpPr>
              <p:spPr bwMode="auto">
                <a:xfrm>
                  <a:off x="5064" y="105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He</a:t>
                  </a:r>
                  <a:endParaRPr lang="it-IT" sz="1400"/>
                </a:p>
              </p:txBody>
            </p:sp>
            <p:sp>
              <p:nvSpPr>
                <p:cNvPr id="15461" name="Rectangle 48"/>
                <p:cNvSpPr>
                  <a:spLocks noChangeArrowheads="1"/>
                </p:cNvSpPr>
                <p:nvPr/>
              </p:nvSpPr>
              <p:spPr bwMode="auto">
                <a:xfrm>
                  <a:off x="460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3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62" name="Rectangle 49"/>
                <p:cNvSpPr>
                  <a:spLocks noChangeArrowheads="1"/>
                </p:cNvSpPr>
                <p:nvPr/>
              </p:nvSpPr>
              <p:spPr bwMode="auto">
                <a:xfrm>
                  <a:off x="742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4</a:t>
                  </a:r>
                  <a:endParaRPr lang="it-IT" sz="1400"/>
                </a:p>
              </p:txBody>
            </p:sp>
            <p:sp>
              <p:nvSpPr>
                <p:cNvPr id="15463" name="Rectangle 50"/>
                <p:cNvSpPr>
                  <a:spLocks noChangeArrowheads="1"/>
                </p:cNvSpPr>
                <p:nvPr/>
              </p:nvSpPr>
              <p:spPr bwMode="auto">
                <a:xfrm>
                  <a:off x="3846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5</a:t>
                  </a:r>
                  <a:endParaRPr lang="it-IT" sz="1400"/>
                </a:p>
              </p:txBody>
            </p:sp>
            <p:sp>
              <p:nvSpPr>
                <p:cNvPr id="15464" name="Rectangle 51"/>
                <p:cNvSpPr>
                  <a:spLocks noChangeArrowheads="1"/>
                </p:cNvSpPr>
                <p:nvPr/>
              </p:nvSpPr>
              <p:spPr bwMode="auto">
                <a:xfrm>
                  <a:off x="4128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6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65" name="Rectangle 52"/>
                <p:cNvSpPr>
                  <a:spLocks noChangeArrowheads="1"/>
                </p:cNvSpPr>
                <p:nvPr/>
              </p:nvSpPr>
              <p:spPr bwMode="auto">
                <a:xfrm>
                  <a:off x="4411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7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66" name="Rectangle 54"/>
                <p:cNvSpPr>
                  <a:spLocks noChangeArrowheads="1"/>
                </p:cNvSpPr>
                <p:nvPr/>
              </p:nvSpPr>
              <p:spPr bwMode="auto">
                <a:xfrm>
                  <a:off x="4975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9</a:t>
                  </a:r>
                  <a:endParaRPr lang="it-IT" sz="1400"/>
                </a:p>
              </p:txBody>
            </p:sp>
            <p:sp>
              <p:nvSpPr>
                <p:cNvPr id="15467" name="Rectangle 55"/>
                <p:cNvSpPr>
                  <a:spLocks noChangeArrowheads="1"/>
                </p:cNvSpPr>
                <p:nvPr/>
              </p:nvSpPr>
              <p:spPr bwMode="auto">
                <a:xfrm>
                  <a:off x="5209" y="121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10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68" name="Rectangle 56"/>
                <p:cNvSpPr>
                  <a:spLocks noChangeArrowheads="1"/>
                </p:cNvSpPr>
                <p:nvPr/>
              </p:nvSpPr>
              <p:spPr bwMode="auto">
                <a:xfrm>
                  <a:off x="268" y="1325"/>
                  <a:ext cx="9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Li</a:t>
                  </a:r>
                  <a:endParaRPr lang="it-IT" sz="1400"/>
                </a:p>
              </p:txBody>
            </p:sp>
            <p:sp>
              <p:nvSpPr>
                <p:cNvPr id="15469" name="Rectangle 57"/>
                <p:cNvSpPr>
                  <a:spLocks noChangeArrowheads="1"/>
                </p:cNvSpPr>
                <p:nvPr/>
              </p:nvSpPr>
              <p:spPr bwMode="auto">
                <a:xfrm>
                  <a:off x="550" y="132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Be</a:t>
                  </a:r>
                  <a:endParaRPr lang="it-IT" sz="1400"/>
                </a:p>
              </p:txBody>
            </p:sp>
            <p:sp>
              <p:nvSpPr>
                <p:cNvPr id="15470" name="Rectangle 58"/>
                <p:cNvSpPr>
                  <a:spLocks noChangeArrowheads="1"/>
                </p:cNvSpPr>
                <p:nvPr/>
              </p:nvSpPr>
              <p:spPr bwMode="auto">
                <a:xfrm>
                  <a:off x="3654" y="1325"/>
                  <a:ext cx="8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B</a:t>
                  </a:r>
                  <a:endParaRPr lang="it-IT" sz="1400"/>
                </a:p>
              </p:txBody>
            </p:sp>
            <p:sp>
              <p:nvSpPr>
                <p:cNvPr id="15471" name="Rectangle 59"/>
                <p:cNvSpPr>
                  <a:spLocks noChangeArrowheads="1"/>
                </p:cNvSpPr>
                <p:nvPr/>
              </p:nvSpPr>
              <p:spPr bwMode="auto">
                <a:xfrm>
                  <a:off x="3936" y="1325"/>
                  <a:ext cx="8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C</a:t>
                  </a:r>
                  <a:endParaRPr lang="it-IT" sz="1400"/>
                </a:p>
              </p:txBody>
            </p:sp>
            <p:sp>
              <p:nvSpPr>
                <p:cNvPr id="15472" name="Rectangle 60"/>
                <p:cNvSpPr>
                  <a:spLocks noChangeArrowheads="1"/>
                </p:cNvSpPr>
                <p:nvPr/>
              </p:nvSpPr>
              <p:spPr bwMode="auto">
                <a:xfrm>
                  <a:off x="4218" y="1325"/>
                  <a:ext cx="8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N</a:t>
                  </a:r>
                  <a:endParaRPr lang="it-IT" sz="1400"/>
                </a:p>
              </p:txBody>
            </p:sp>
            <p:sp>
              <p:nvSpPr>
                <p:cNvPr id="15473" name="Rectangle 61"/>
                <p:cNvSpPr>
                  <a:spLocks noChangeArrowheads="1"/>
                </p:cNvSpPr>
                <p:nvPr/>
              </p:nvSpPr>
              <p:spPr bwMode="auto">
                <a:xfrm>
                  <a:off x="4500" y="1325"/>
                  <a:ext cx="8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O</a:t>
                  </a:r>
                  <a:endParaRPr lang="it-IT" sz="1400"/>
                </a:p>
              </p:txBody>
            </p:sp>
            <p:sp>
              <p:nvSpPr>
                <p:cNvPr id="15474" name="Rectangle 62"/>
                <p:cNvSpPr>
                  <a:spLocks noChangeArrowheads="1"/>
                </p:cNvSpPr>
                <p:nvPr/>
              </p:nvSpPr>
              <p:spPr bwMode="auto">
                <a:xfrm>
                  <a:off x="4782" y="1325"/>
                  <a:ext cx="68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F</a:t>
                  </a:r>
                  <a:endParaRPr lang="it-IT" sz="1400"/>
                </a:p>
              </p:txBody>
            </p:sp>
            <p:sp>
              <p:nvSpPr>
                <p:cNvPr id="15475" name="Rectangle 63"/>
                <p:cNvSpPr>
                  <a:spLocks noChangeArrowheads="1"/>
                </p:cNvSpPr>
                <p:nvPr/>
              </p:nvSpPr>
              <p:spPr bwMode="auto">
                <a:xfrm>
                  <a:off x="5064" y="132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Ne</a:t>
                  </a:r>
                  <a:endParaRPr lang="it-IT" sz="1400"/>
                </a:p>
              </p:txBody>
            </p:sp>
            <p:sp>
              <p:nvSpPr>
                <p:cNvPr id="15476" name="Rectangle 64"/>
                <p:cNvSpPr>
                  <a:spLocks noChangeArrowheads="1"/>
                </p:cNvSpPr>
                <p:nvPr/>
              </p:nvSpPr>
              <p:spPr bwMode="auto">
                <a:xfrm>
                  <a:off x="412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11</a:t>
                  </a:r>
                  <a:endParaRPr lang="it-IT" sz="1400"/>
                </a:p>
              </p:txBody>
            </p:sp>
            <p:sp>
              <p:nvSpPr>
                <p:cNvPr id="15477" name="Rectangle 65"/>
                <p:cNvSpPr>
                  <a:spLocks noChangeArrowheads="1"/>
                </p:cNvSpPr>
                <p:nvPr/>
              </p:nvSpPr>
              <p:spPr bwMode="auto">
                <a:xfrm>
                  <a:off x="694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12</a:t>
                  </a:r>
                  <a:endParaRPr lang="it-IT" sz="1400"/>
                </a:p>
              </p:txBody>
            </p:sp>
            <p:sp>
              <p:nvSpPr>
                <p:cNvPr id="15478" name="Rectangle 66"/>
                <p:cNvSpPr>
                  <a:spLocks noChangeArrowheads="1"/>
                </p:cNvSpPr>
                <p:nvPr/>
              </p:nvSpPr>
              <p:spPr bwMode="auto">
                <a:xfrm>
                  <a:off x="3798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13</a:t>
                  </a:r>
                  <a:endParaRPr lang="it-IT" sz="1400"/>
                </a:p>
              </p:txBody>
            </p:sp>
            <p:sp>
              <p:nvSpPr>
                <p:cNvPr id="15479" name="Rectangle 67"/>
                <p:cNvSpPr>
                  <a:spLocks noChangeArrowheads="1"/>
                </p:cNvSpPr>
                <p:nvPr/>
              </p:nvSpPr>
              <p:spPr bwMode="auto">
                <a:xfrm>
                  <a:off x="4080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14</a:t>
                  </a:r>
                  <a:endParaRPr lang="it-IT" sz="1400"/>
                </a:p>
              </p:txBody>
            </p:sp>
            <p:sp>
              <p:nvSpPr>
                <p:cNvPr id="15480" name="Rectangle 68"/>
                <p:cNvSpPr>
                  <a:spLocks noChangeArrowheads="1"/>
                </p:cNvSpPr>
                <p:nvPr/>
              </p:nvSpPr>
              <p:spPr bwMode="auto">
                <a:xfrm>
                  <a:off x="4362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15</a:t>
                  </a:r>
                  <a:endParaRPr lang="it-IT" sz="1400"/>
                </a:p>
              </p:txBody>
            </p:sp>
            <p:sp>
              <p:nvSpPr>
                <p:cNvPr id="15481" name="Rectangle 69"/>
                <p:cNvSpPr>
                  <a:spLocks noChangeArrowheads="1"/>
                </p:cNvSpPr>
                <p:nvPr/>
              </p:nvSpPr>
              <p:spPr bwMode="auto">
                <a:xfrm>
                  <a:off x="4645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16</a:t>
                  </a:r>
                  <a:endParaRPr lang="it-IT" sz="1400"/>
                </a:p>
              </p:txBody>
            </p:sp>
            <p:sp>
              <p:nvSpPr>
                <p:cNvPr id="15482" name="Rectangle 70"/>
                <p:cNvSpPr>
                  <a:spLocks noChangeArrowheads="1"/>
                </p:cNvSpPr>
                <p:nvPr/>
              </p:nvSpPr>
              <p:spPr bwMode="auto">
                <a:xfrm>
                  <a:off x="4927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17</a:t>
                  </a:r>
                  <a:endParaRPr lang="it-IT" sz="1400"/>
                </a:p>
              </p:txBody>
            </p:sp>
            <p:sp>
              <p:nvSpPr>
                <p:cNvPr id="15483" name="Rectangle 71"/>
                <p:cNvSpPr>
                  <a:spLocks noChangeArrowheads="1"/>
                </p:cNvSpPr>
                <p:nvPr/>
              </p:nvSpPr>
              <p:spPr bwMode="auto">
                <a:xfrm>
                  <a:off x="5209" y="149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18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484" name="Rectangle 72"/>
                <p:cNvSpPr>
                  <a:spLocks noChangeArrowheads="1"/>
                </p:cNvSpPr>
                <p:nvPr/>
              </p:nvSpPr>
              <p:spPr bwMode="auto">
                <a:xfrm>
                  <a:off x="268" y="160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Na</a:t>
                  </a:r>
                  <a:endParaRPr lang="it-IT" sz="1400"/>
                </a:p>
              </p:txBody>
            </p:sp>
            <p:sp>
              <p:nvSpPr>
                <p:cNvPr id="15485" name="Rectangle 73"/>
                <p:cNvSpPr>
                  <a:spLocks noChangeArrowheads="1"/>
                </p:cNvSpPr>
                <p:nvPr/>
              </p:nvSpPr>
              <p:spPr bwMode="auto">
                <a:xfrm>
                  <a:off x="550" y="1600"/>
                  <a:ext cx="16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Mg</a:t>
                  </a:r>
                  <a:endParaRPr lang="it-IT" sz="1400"/>
                </a:p>
              </p:txBody>
            </p:sp>
            <p:sp>
              <p:nvSpPr>
                <p:cNvPr id="15486" name="Rectangle 74"/>
                <p:cNvSpPr>
                  <a:spLocks noChangeArrowheads="1"/>
                </p:cNvSpPr>
                <p:nvPr/>
              </p:nvSpPr>
              <p:spPr bwMode="auto">
                <a:xfrm>
                  <a:off x="3654" y="1600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Al</a:t>
                  </a:r>
                  <a:endParaRPr lang="it-IT" sz="1400"/>
                </a:p>
              </p:txBody>
            </p:sp>
            <p:sp>
              <p:nvSpPr>
                <p:cNvPr id="15487" name="Rectangle 75"/>
                <p:cNvSpPr>
                  <a:spLocks noChangeArrowheads="1"/>
                </p:cNvSpPr>
                <p:nvPr/>
              </p:nvSpPr>
              <p:spPr bwMode="auto">
                <a:xfrm>
                  <a:off x="3936" y="1600"/>
                  <a:ext cx="106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Si</a:t>
                  </a:r>
                  <a:endParaRPr lang="it-IT" sz="1400"/>
                </a:p>
              </p:txBody>
            </p:sp>
            <p:sp>
              <p:nvSpPr>
                <p:cNvPr id="15488" name="Rectangle 76"/>
                <p:cNvSpPr>
                  <a:spLocks noChangeArrowheads="1"/>
                </p:cNvSpPr>
                <p:nvPr/>
              </p:nvSpPr>
              <p:spPr bwMode="auto">
                <a:xfrm>
                  <a:off x="4218" y="1600"/>
                  <a:ext cx="7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P</a:t>
                  </a:r>
                  <a:endParaRPr lang="it-IT" sz="1400"/>
                </a:p>
              </p:txBody>
            </p:sp>
            <p:sp>
              <p:nvSpPr>
                <p:cNvPr id="15489" name="Rectangle 77"/>
                <p:cNvSpPr>
                  <a:spLocks noChangeArrowheads="1"/>
                </p:cNvSpPr>
                <p:nvPr/>
              </p:nvSpPr>
              <p:spPr bwMode="auto">
                <a:xfrm>
                  <a:off x="4500" y="1600"/>
                  <a:ext cx="7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S</a:t>
                  </a:r>
                  <a:endParaRPr lang="it-IT" sz="1400"/>
                </a:p>
              </p:txBody>
            </p:sp>
            <p:sp>
              <p:nvSpPr>
                <p:cNvPr id="15490" name="Rectangle 78"/>
                <p:cNvSpPr>
                  <a:spLocks noChangeArrowheads="1"/>
                </p:cNvSpPr>
                <p:nvPr/>
              </p:nvSpPr>
              <p:spPr bwMode="auto">
                <a:xfrm>
                  <a:off x="4782" y="1600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Cl</a:t>
                  </a:r>
                  <a:endParaRPr lang="it-IT" sz="1400"/>
                </a:p>
              </p:txBody>
            </p:sp>
            <p:sp>
              <p:nvSpPr>
                <p:cNvPr id="15491" name="Rectangle 79"/>
                <p:cNvSpPr>
                  <a:spLocks noChangeArrowheads="1"/>
                </p:cNvSpPr>
                <p:nvPr/>
              </p:nvSpPr>
              <p:spPr bwMode="auto">
                <a:xfrm>
                  <a:off x="5064" y="1600"/>
                  <a:ext cx="12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Ar</a:t>
                  </a:r>
                  <a:endParaRPr lang="it-IT" sz="1400"/>
                </a:p>
              </p:txBody>
            </p:sp>
            <p:sp>
              <p:nvSpPr>
                <p:cNvPr id="15492" name="Rectangle 80"/>
                <p:cNvSpPr>
                  <a:spLocks noChangeArrowheads="1"/>
                </p:cNvSpPr>
                <p:nvPr/>
              </p:nvSpPr>
              <p:spPr bwMode="auto">
                <a:xfrm>
                  <a:off x="412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19</a:t>
                  </a:r>
                  <a:endParaRPr lang="it-IT" sz="1400"/>
                </a:p>
              </p:txBody>
            </p:sp>
            <p:sp>
              <p:nvSpPr>
                <p:cNvPr id="15493" name="Rectangle 81"/>
                <p:cNvSpPr>
                  <a:spLocks noChangeArrowheads="1"/>
                </p:cNvSpPr>
                <p:nvPr/>
              </p:nvSpPr>
              <p:spPr bwMode="auto">
                <a:xfrm>
                  <a:off x="694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20</a:t>
                  </a:r>
                  <a:endParaRPr lang="it-IT" sz="1400"/>
                </a:p>
              </p:txBody>
            </p:sp>
            <p:sp>
              <p:nvSpPr>
                <p:cNvPr id="15494" name="Rectangle 82"/>
                <p:cNvSpPr>
                  <a:spLocks noChangeArrowheads="1"/>
                </p:cNvSpPr>
                <p:nvPr/>
              </p:nvSpPr>
              <p:spPr bwMode="auto">
                <a:xfrm>
                  <a:off x="976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21</a:t>
                  </a:r>
                  <a:endParaRPr lang="it-IT" sz="1400"/>
                </a:p>
              </p:txBody>
            </p:sp>
            <p:sp>
              <p:nvSpPr>
                <p:cNvPr id="15495" name="Rectangle 83"/>
                <p:cNvSpPr>
                  <a:spLocks noChangeArrowheads="1"/>
                </p:cNvSpPr>
                <p:nvPr/>
              </p:nvSpPr>
              <p:spPr bwMode="auto">
                <a:xfrm>
                  <a:off x="1259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22</a:t>
                  </a:r>
                  <a:endParaRPr lang="it-IT" sz="1400"/>
                </a:p>
              </p:txBody>
            </p:sp>
            <p:sp>
              <p:nvSpPr>
                <p:cNvPr id="15496" name="Rectangle 84"/>
                <p:cNvSpPr>
                  <a:spLocks noChangeArrowheads="1"/>
                </p:cNvSpPr>
                <p:nvPr/>
              </p:nvSpPr>
              <p:spPr bwMode="auto">
                <a:xfrm>
                  <a:off x="1541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23</a:t>
                  </a:r>
                  <a:endParaRPr lang="it-IT" sz="1400"/>
                </a:p>
              </p:txBody>
            </p:sp>
            <p:sp>
              <p:nvSpPr>
                <p:cNvPr id="15497" name="Rectangle 85"/>
                <p:cNvSpPr>
                  <a:spLocks noChangeArrowheads="1"/>
                </p:cNvSpPr>
                <p:nvPr/>
              </p:nvSpPr>
              <p:spPr bwMode="auto">
                <a:xfrm>
                  <a:off x="1823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24</a:t>
                  </a:r>
                  <a:endParaRPr lang="it-IT" sz="1400"/>
                </a:p>
              </p:txBody>
            </p:sp>
            <p:sp>
              <p:nvSpPr>
                <p:cNvPr id="15498" name="Rectangle 86"/>
                <p:cNvSpPr>
                  <a:spLocks noChangeArrowheads="1"/>
                </p:cNvSpPr>
                <p:nvPr/>
              </p:nvSpPr>
              <p:spPr bwMode="auto">
                <a:xfrm>
                  <a:off x="2105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25</a:t>
                  </a:r>
                  <a:endParaRPr lang="it-IT" sz="1400"/>
                </a:p>
              </p:txBody>
            </p:sp>
            <p:sp>
              <p:nvSpPr>
                <p:cNvPr id="15499" name="Rectangle 87"/>
                <p:cNvSpPr>
                  <a:spLocks noChangeArrowheads="1"/>
                </p:cNvSpPr>
                <p:nvPr/>
              </p:nvSpPr>
              <p:spPr bwMode="auto">
                <a:xfrm>
                  <a:off x="2387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26</a:t>
                  </a:r>
                  <a:endParaRPr lang="it-IT" sz="1400"/>
                </a:p>
              </p:txBody>
            </p:sp>
            <p:sp>
              <p:nvSpPr>
                <p:cNvPr id="15500" name="Rectangle 88"/>
                <p:cNvSpPr>
                  <a:spLocks noChangeArrowheads="1"/>
                </p:cNvSpPr>
                <p:nvPr/>
              </p:nvSpPr>
              <p:spPr bwMode="auto">
                <a:xfrm>
                  <a:off x="2669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27</a:t>
                  </a:r>
                  <a:endParaRPr lang="it-IT" sz="1400"/>
                </a:p>
              </p:txBody>
            </p:sp>
            <p:sp>
              <p:nvSpPr>
                <p:cNvPr id="15501" name="Rectangle 89"/>
                <p:cNvSpPr>
                  <a:spLocks noChangeArrowheads="1"/>
                </p:cNvSpPr>
                <p:nvPr/>
              </p:nvSpPr>
              <p:spPr bwMode="auto">
                <a:xfrm>
                  <a:off x="2952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28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2" name="Rectangle 90"/>
                <p:cNvSpPr>
                  <a:spLocks noChangeArrowheads="1"/>
                </p:cNvSpPr>
                <p:nvPr/>
              </p:nvSpPr>
              <p:spPr bwMode="auto">
                <a:xfrm>
                  <a:off x="3234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29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3" name="Rectangle 91"/>
                <p:cNvSpPr>
                  <a:spLocks noChangeArrowheads="1"/>
                </p:cNvSpPr>
                <p:nvPr/>
              </p:nvSpPr>
              <p:spPr bwMode="auto">
                <a:xfrm>
                  <a:off x="3516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30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4" name="Rectangle 92"/>
                <p:cNvSpPr>
                  <a:spLocks noChangeArrowheads="1"/>
                </p:cNvSpPr>
                <p:nvPr/>
              </p:nvSpPr>
              <p:spPr bwMode="auto">
                <a:xfrm>
                  <a:off x="3798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31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5" name="Rectangle 93"/>
                <p:cNvSpPr>
                  <a:spLocks noChangeArrowheads="1"/>
                </p:cNvSpPr>
                <p:nvPr/>
              </p:nvSpPr>
              <p:spPr bwMode="auto">
                <a:xfrm>
                  <a:off x="4080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32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6" name="Rectangle 94"/>
                <p:cNvSpPr>
                  <a:spLocks noChangeArrowheads="1"/>
                </p:cNvSpPr>
                <p:nvPr/>
              </p:nvSpPr>
              <p:spPr bwMode="auto">
                <a:xfrm>
                  <a:off x="4362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33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7" name="Rectangle 95"/>
                <p:cNvSpPr>
                  <a:spLocks noChangeArrowheads="1"/>
                </p:cNvSpPr>
                <p:nvPr/>
              </p:nvSpPr>
              <p:spPr bwMode="auto">
                <a:xfrm>
                  <a:off x="4645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34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8" name="Rectangle 96"/>
                <p:cNvSpPr>
                  <a:spLocks noChangeArrowheads="1"/>
                </p:cNvSpPr>
                <p:nvPr/>
              </p:nvSpPr>
              <p:spPr bwMode="auto">
                <a:xfrm>
                  <a:off x="4927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35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09" name="Rectangle 97"/>
                <p:cNvSpPr>
                  <a:spLocks noChangeArrowheads="1"/>
                </p:cNvSpPr>
                <p:nvPr/>
              </p:nvSpPr>
              <p:spPr bwMode="auto">
                <a:xfrm>
                  <a:off x="5209" y="176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36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10" name="Rectangle 98"/>
                <p:cNvSpPr>
                  <a:spLocks noChangeArrowheads="1"/>
                </p:cNvSpPr>
                <p:nvPr/>
              </p:nvSpPr>
              <p:spPr bwMode="auto">
                <a:xfrm>
                  <a:off x="268" y="1875"/>
                  <a:ext cx="8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K</a:t>
                  </a:r>
                  <a:endParaRPr lang="it-IT" sz="1400"/>
                </a:p>
              </p:txBody>
            </p:sp>
            <p:sp>
              <p:nvSpPr>
                <p:cNvPr id="15511" name="Rectangle 99"/>
                <p:cNvSpPr>
                  <a:spLocks noChangeArrowheads="1"/>
                </p:cNvSpPr>
                <p:nvPr/>
              </p:nvSpPr>
              <p:spPr bwMode="auto">
                <a:xfrm>
                  <a:off x="550" y="187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Ca</a:t>
                  </a:r>
                  <a:endParaRPr lang="it-IT" sz="1400"/>
                </a:p>
              </p:txBody>
            </p:sp>
            <p:sp>
              <p:nvSpPr>
                <p:cNvPr id="15512" name="Rectangle 100"/>
                <p:cNvSpPr>
                  <a:spLocks noChangeArrowheads="1"/>
                </p:cNvSpPr>
                <p:nvPr/>
              </p:nvSpPr>
              <p:spPr bwMode="auto">
                <a:xfrm>
                  <a:off x="832" y="1875"/>
                  <a:ext cx="13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Sc</a:t>
                  </a:r>
                  <a:endParaRPr lang="it-IT" sz="1400"/>
                </a:p>
              </p:txBody>
            </p:sp>
            <p:sp>
              <p:nvSpPr>
                <p:cNvPr id="15513" name="Rectangle 101"/>
                <p:cNvSpPr>
                  <a:spLocks noChangeArrowheads="1"/>
                </p:cNvSpPr>
                <p:nvPr/>
              </p:nvSpPr>
              <p:spPr bwMode="auto">
                <a:xfrm>
                  <a:off x="1114" y="1875"/>
                  <a:ext cx="9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Ti</a:t>
                  </a:r>
                  <a:endParaRPr lang="it-IT" sz="1400"/>
                </a:p>
              </p:txBody>
            </p:sp>
            <p:sp>
              <p:nvSpPr>
                <p:cNvPr id="15514" name="Rectangle 102"/>
                <p:cNvSpPr>
                  <a:spLocks noChangeArrowheads="1"/>
                </p:cNvSpPr>
                <p:nvPr/>
              </p:nvSpPr>
              <p:spPr bwMode="auto">
                <a:xfrm>
                  <a:off x="1396" y="1875"/>
                  <a:ext cx="7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V</a:t>
                  </a:r>
                  <a:endParaRPr lang="it-IT" sz="1400"/>
                </a:p>
              </p:txBody>
            </p:sp>
            <p:sp>
              <p:nvSpPr>
                <p:cNvPr id="15515" name="Rectangle 103"/>
                <p:cNvSpPr>
                  <a:spLocks noChangeArrowheads="1"/>
                </p:cNvSpPr>
                <p:nvPr/>
              </p:nvSpPr>
              <p:spPr bwMode="auto">
                <a:xfrm>
                  <a:off x="1678" y="1875"/>
                  <a:ext cx="12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Cr</a:t>
                  </a:r>
                  <a:endParaRPr lang="it-IT" sz="1400"/>
                </a:p>
              </p:txBody>
            </p:sp>
            <p:sp>
              <p:nvSpPr>
                <p:cNvPr id="1551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961" y="1875"/>
                  <a:ext cx="16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Mn</a:t>
                  </a:r>
                  <a:endParaRPr lang="it-IT" sz="1400"/>
                </a:p>
              </p:txBody>
            </p:sp>
            <p:sp>
              <p:nvSpPr>
                <p:cNvPr id="15517" name="Rectangle 105"/>
                <p:cNvSpPr>
                  <a:spLocks noChangeArrowheads="1"/>
                </p:cNvSpPr>
                <p:nvPr/>
              </p:nvSpPr>
              <p:spPr bwMode="auto">
                <a:xfrm>
                  <a:off x="2243" y="1875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Fe</a:t>
                  </a:r>
                  <a:endParaRPr lang="it-IT" sz="1400"/>
                </a:p>
              </p:txBody>
            </p:sp>
            <p:sp>
              <p:nvSpPr>
                <p:cNvPr id="15518" name="Rectangle 106"/>
                <p:cNvSpPr>
                  <a:spLocks noChangeArrowheads="1"/>
                </p:cNvSpPr>
                <p:nvPr/>
              </p:nvSpPr>
              <p:spPr bwMode="auto">
                <a:xfrm>
                  <a:off x="2525" y="187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Co</a:t>
                  </a:r>
                  <a:endParaRPr lang="it-IT" sz="1400"/>
                </a:p>
              </p:txBody>
            </p:sp>
            <p:sp>
              <p:nvSpPr>
                <p:cNvPr id="15519" name="Rectangle 107"/>
                <p:cNvSpPr>
                  <a:spLocks noChangeArrowheads="1"/>
                </p:cNvSpPr>
                <p:nvPr/>
              </p:nvSpPr>
              <p:spPr bwMode="auto">
                <a:xfrm>
                  <a:off x="2807" y="1875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Ni</a:t>
                  </a:r>
                </a:p>
              </p:txBody>
            </p:sp>
            <p:sp>
              <p:nvSpPr>
                <p:cNvPr id="15520" name="Rectangle 108"/>
                <p:cNvSpPr>
                  <a:spLocks noChangeArrowheads="1"/>
                </p:cNvSpPr>
                <p:nvPr/>
              </p:nvSpPr>
              <p:spPr bwMode="auto">
                <a:xfrm>
                  <a:off x="3089" y="187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Cu</a:t>
                  </a:r>
                </a:p>
              </p:txBody>
            </p:sp>
            <p:sp>
              <p:nvSpPr>
                <p:cNvPr id="15521" name="Rectangle 109"/>
                <p:cNvSpPr>
                  <a:spLocks noChangeArrowheads="1"/>
                </p:cNvSpPr>
                <p:nvPr/>
              </p:nvSpPr>
              <p:spPr bwMode="auto">
                <a:xfrm>
                  <a:off x="3371" y="1875"/>
                  <a:ext cx="136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Zn</a:t>
                  </a:r>
                </a:p>
              </p:txBody>
            </p:sp>
            <p:sp>
              <p:nvSpPr>
                <p:cNvPr id="15522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54" y="187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Ga</a:t>
                  </a:r>
                </a:p>
              </p:txBody>
            </p:sp>
            <p:sp>
              <p:nvSpPr>
                <p:cNvPr id="15523" name="Rectangle 111"/>
                <p:cNvSpPr>
                  <a:spLocks noChangeArrowheads="1"/>
                </p:cNvSpPr>
                <p:nvPr/>
              </p:nvSpPr>
              <p:spPr bwMode="auto">
                <a:xfrm>
                  <a:off x="3936" y="187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Ge</a:t>
                  </a:r>
                </a:p>
              </p:txBody>
            </p:sp>
            <p:sp>
              <p:nvSpPr>
                <p:cNvPr id="15524" name="Rectangle 112"/>
                <p:cNvSpPr>
                  <a:spLocks noChangeArrowheads="1"/>
                </p:cNvSpPr>
                <p:nvPr/>
              </p:nvSpPr>
              <p:spPr bwMode="auto">
                <a:xfrm>
                  <a:off x="4218" y="187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As</a:t>
                  </a:r>
                </a:p>
              </p:txBody>
            </p:sp>
            <p:sp>
              <p:nvSpPr>
                <p:cNvPr id="15525" name="Rectangle 113"/>
                <p:cNvSpPr>
                  <a:spLocks noChangeArrowheads="1"/>
                </p:cNvSpPr>
                <p:nvPr/>
              </p:nvSpPr>
              <p:spPr bwMode="auto">
                <a:xfrm>
                  <a:off x="4500" y="1875"/>
                  <a:ext cx="13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Se</a:t>
                  </a:r>
                </a:p>
              </p:txBody>
            </p:sp>
            <p:sp>
              <p:nvSpPr>
                <p:cNvPr id="15526" name="Rectangle 114"/>
                <p:cNvSpPr>
                  <a:spLocks noChangeArrowheads="1"/>
                </p:cNvSpPr>
                <p:nvPr/>
              </p:nvSpPr>
              <p:spPr bwMode="auto">
                <a:xfrm>
                  <a:off x="4782" y="1875"/>
                  <a:ext cx="12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Br</a:t>
                  </a:r>
                </a:p>
              </p:txBody>
            </p:sp>
            <p:sp>
              <p:nvSpPr>
                <p:cNvPr id="15527" name="Rectangle 115"/>
                <p:cNvSpPr>
                  <a:spLocks noChangeArrowheads="1"/>
                </p:cNvSpPr>
                <p:nvPr/>
              </p:nvSpPr>
              <p:spPr bwMode="auto">
                <a:xfrm>
                  <a:off x="5064" y="1875"/>
                  <a:ext cx="12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Kr</a:t>
                  </a:r>
                </a:p>
              </p:txBody>
            </p:sp>
            <p:sp>
              <p:nvSpPr>
                <p:cNvPr id="15528" name="Rectangle 116"/>
                <p:cNvSpPr>
                  <a:spLocks noChangeArrowheads="1"/>
                </p:cNvSpPr>
                <p:nvPr/>
              </p:nvSpPr>
              <p:spPr bwMode="auto">
                <a:xfrm>
                  <a:off x="412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37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29" name="Rectangle 117"/>
                <p:cNvSpPr>
                  <a:spLocks noChangeArrowheads="1"/>
                </p:cNvSpPr>
                <p:nvPr/>
              </p:nvSpPr>
              <p:spPr bwMode="auto">
                <a:xfrm>
                  <a:off x="694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38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0" name="Rectangle 118"/>
                <p:cNvSpPr>
                  <a:spLocks noChangeArrowheads="1"/>
                </p:cNvSpPr>
                <p:nvPr/>
              </p:nvSpPr>
              <p:spPr bwMode="auto">
                <a:xfrm>
                  <a:off x="976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39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1" name="Rectangle 119"/>
                <p:cNvSpPr>
                  <a:spLocks noChangeArrowheads="1"/>
                </p:cNvSpPr>
                <p:nvPr/>
              </p:nvSpPr>
              <p:spPr bwMode="auto">
                <a:xfrm>
                  <a:off x="1259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40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2" name="Rectangle 120"/>
                <p:cNvSpPr>
                  <a:spLocks noChangeArrowheads="1"/>
                </p:cNvSpPr>
                <p:nvPr/>
              </p:nvSpPr>
              <p:spPr bwMode="auto">
                <a:xfrm>
                  <a:off x="1541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41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3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23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42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4" name="Rectangle 122"/>
                <p:cNvSpPr>
                  <a:spLocks noChangeArrowheads="1"/>
                </p:cNvSpPr>
                <p:nvPr/>
              </p:nvSpPr>
              <p:spPr bwMode="auto">
                <a:xfrm>
                  <a:off x="2105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43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5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87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44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6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69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45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7" name="Rectangle 125"/>
                <p:cNvSpPr>
                  <a:spLocks noChangeArrowheads="1"/>
                </p:cNvSpPr>
                <p:nvPr/>
              </p:nvSpPr>
              <p:spPr bwMode="auto">
                <a:xfrm>
                  <a:off x="2952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46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8" name="Rectangle 126"/>
                <p:cNvSpPr>
                  <a:spLocks noChangeArrowheads="1"/>
                </p:cNvSpPr>
                <p:nvPr/>
              </p:nvSpPr>
              <p:spPr bwMode="auto">
                <a:xfrm>
                  <a:off x="3234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47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39" name="Rectangle 127"/>
                <p:cNvSpPr>
                  <a:spLocks noChangeArrowheads="1"/>
                </p:cNvSpPr>
                <p:nvPr/>
              </p:nvSpPr>
              <p:spPr bwMode="auto">
                <a:xfrm>
                  <a:off x="3516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48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0" name="Rectangle 128"/>
                <p:cNvSpPr>
                  <a:spLocks noChangeArrowheads="1"/>
                </p:cNvSpPr>
                <p:nvPr/>
              </p:nvSpPr>
              <p:spPr bwMode="auto">
                <a:xfrm>
                  <a:off x="3798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49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1" name="Rectangle 129"/>
                <p:cNvSpPr>
                  <a:spLocks noChangeArrowheads="1"/>
                </p:cNvSpPr>
                <p:nvPr/>
              </p:nvSpPr>
              <p:spPr bwMode="auto">
                <a:xfrm>
                  <a:off x="4080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50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2" name="Rectangle 130"/>
                <p:cNvSpPr>
                  <a:spLocks noChangeArrowheads="1"/>
                </p:cNvSpPr>
                <p:nvPr/>
              </p:nvSpPr>
              <p:spPr bwMode="auto">
                <a:xfrm>
                  <a:off x="4362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51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3" name="Rectangle 131"/>
                <p:cNvSpPr>
                  <a:spLocks noChangeArrowheads="1"/>
                </p:cNvSpPr>
                <p:nvPr/>
              </p:nvSpPr>
              <p:spPr bwMode="auto">
                <a:xfrm>
                  <a:off x="4645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52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4" name="Rectangle 132"/>
                <p:cNvSpPr>
                  <a:spLocks noChangeArrowheads="1"/>
                </p:cNvSpPr>
                <p:nvPr/>
              </p:nvSpPr>
              <p:spPr bwMode="auto">
                <a:xfrm>
                  <a:off x="4927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53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5" name="Rectangle 133"/>
                <p:cNvSpPr>
                  <a:spLocks noChangeArrowheads="1"/>
                </p:cNvSpPr>
                <p:nvPr/>
              </p:nvSpPr>
              <p:spPr bwMode="auto">
                <a:xfrm>
                  <a:off x="5209" y="2040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54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46" name="Rectangle 134"/>
                <p:cNvSpPr>
                  <a:spLocks noChangeArrowheads="1"/>
                </p:cNvSpPr>
                <p:nvPr/>
              </p:nvSpPr>
              <p:spPr bwMode="auto">
                <a:xfrm>
                  <a:off x="268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Rb</a:t>
                  </a:r>
                </a:p>
              </p:txBody>
            </p:sp>
            <p:sp>
              <p:nvSpPr>
                <p:cNvPr id="15547" name="Rectangle 135"/>
                <p:cNvSpPr>
                  <a:spLocks noChangeArrowheads="1"/>
                </p:cNvSpPr>
                <p:nvPr/>
              </p:nvSpPr>
              <p:spPr bwMode="auto">
                <a:xfrm>
                  <a:off x="550" y="2151"/>
                  <a:ext cx="11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Sr</a:t>
                  </a:r>
                </a:p>
              </p:txBody>
            </p:sp>
            <p:sp>
              <p:nvSpPr>
                <p:cNvPr id="15548" name="Rectangle 136"/>
                <p:cNvSpPr>
                  <a:spLocks noChangeArrowheads="1"/>
                </p:cNvSpPr>
                <p:nvPr/>
              </p:nvSpPr>
              <p:spPr bwMode="auto">
                <a:xfrm>
                  <a:off x="832" y="2151"/>
                  <a:ext cx="7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Y</a:t>
                  </a:r>
                </a:p>
              </p:txBody>
            </p:sp>
            <p:sp>
              <p:nvSpPr>
                <p:cNvPr id="15549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14" y="2151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Zr</a:t>
                  </a:r>
                </a:p>
              </p:txBody>
            </p:sp>
            <p:sp>
              <p:nvSpPr>
                <p:cNvPr id="15550" name="Rectangle 138"/>
                <p:cNvSpPr>
                  <a:spLocks noChangeArrowheads="1"/>
                </p:cNvSpPr>
                <p:nvPr/>
              </p:nvSpPr>
              <p:spPr bwMode="auto">
                <a:xfrm>
                  <a:off x="1396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Nb</a:t>
                  </a:r>
                </a:p>
              </p:txBody>
            </p:sp>
            <p:sp>
              <p:nvSpPr>
                <p:cNvPr id="15551" name="Rectangle 139"/>
                <p:cNvSpPr>
                  <a:spLocks noChangeArrowheads="1"/>
                </p:cNvSpPr>
                <p:nvPr/>
              </p:nvSpPr>
              <p:spPr bwMode="auto">
                <a:xfrm>
                  <a:off x="1678" y="2151"/>
                  <a:ext cx="16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Mo</a:t>
                  </a:r>
                </a:p>
              </p:txBody>
            </p:sp>
            <p:sp>
              <p:nvSpPr>
                <p:cNvPr id="15552" name="Rectangle 140"/>
                <p:cNvSpPr>
                  <a:spLocks noChangeArrowheads="1"/>
                </p:cNvSpPr>
                <p:nvPr/>
              </p:nvSpPr>
              <p:spPr bwMode="auto">
                <a:xfrm>
                  <a:off x="1961" y="2151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Tc</a:t>
                  </a:r>
                </a:p>
              </p:txBody>
            </p:sp>
            <p:sp>
              <p:nvSpPr>
                <p:cNvPr id="15553" name="Rectangle 141"/>
                <p:cNvSpPr>
                  <a:spLocks noChangeArrowheads="1"/>
                </p:cNvSpPr>
                <p:nvPr/>
              </p:nvSpPr>
              <p:spPr bwMode="auto">
                <a:xfrm>
                  <a:off x="2243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Ru</a:t>
                  </a:r>
                </a:p>
              </p:txBody>
            </p:sp>
            <p:sp>
              <p:nvSpPr>
                <p:cNvPr id="15554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25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Rh</a:t>
                  </a:r>
                </a:p>
              </p:txBody>
            </p:sp>
            <p:sp>
              <p:nvSpPr>
                <p:cNvPr id="15555" name="Rectangle 143"/>
                <p:cNvSpPr>
                  <a:spLocks noChangeArrowheads="1"/>
                </p:cNvSpPr>
                <p:nvPr/>
              </p:nvSpPr>
              <p:spPr bwMode="auto">
                <a:xfrm>
                  <a:off x="2807" y="2151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Pd</a:t>
                  </a:r>
                </a:p>
              </p:txBody>
            </p:sp>
            <p:sp>
              <p:nvSpPr>
                <p:cNvPr id="15556" name="Rectangle 144"/>
                <p:cNvSpPr>
                  <a:spLocks noChangeArrowheads="1"/>
                </p:cNvSpPr>
                <p:nvPr/>
              </p:nvSpPr>
              <p:spPr bwMode="auto">
                <a:xfrm>
                  <a:off x="3089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Ag</a:t>
                  </a:r>
                </a:p>
              </p:txBody>
            </p:sp>
            <p:sp>
              <p:nvSpPr>
                <p:cNvPr id="15557" name="Rectangle 145"/>
                <p:cNvSpPr>
                  <a:spLocks noChangeArrowheads="1"/>
                </p:cNvSpPr>
                <p:nvPr/>
              </p:nvSpPr>
              <p:spPr bwMode="auto">
                <a:xfrm>
                  <a:off x="3371" y="2151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Cd</a:t>
                  </a:r>
                </a:p>
              </p:txBody>
            </p:sp>
            <p:sp>
              <p:nvSpPr>
                <p:cNvPr id="15558" name="Rectangle 146"/>
                <p:cNvSpPr>
                  <a:spLocks noChangeArrowheads="1"/>
                </p:cNvSpPr>
                <p:nvPr/>
              </p:nvSpPr>
              <p:spPr bwMode="auto">
                <a:xfrm>
                  <a:off x="3654" y="2151"/>
                  <a:ext cx="9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In</a:t>
                  </a:r>
                </a:p>
              </p:txBody>
            </p:sp>
            <p:sp>
              <p:nvSpPr>
                <p:cNvPr id="15559" name="Rectangle 147"/>
                <p:cNvSpPr>
                  <a:spLocks noChangeArrowheads="1"/>
                </p:cNvSpPr>
                <p:nvPr/>
              </p:nvSpPr>
              <p:spPr bwMode="auto">
                <a:xfrm>
                  <a:off x="3936" y="2151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Sn</a:t>
                  </a:r>
                </a:p>
              </p:txBody>
            </p:sp>
            <p:sp>
              <p:nvSpPr>
                <p:cNvPr id="15560" name="Rectangle 148"/>
                <p:cNvSpPr>
                  <a:spLocks noChangeArrowheads="1"/>
                </p:cNvSpPr>
                <p:nvPr/>
              </p:nvSpPr>
              <p:spPr bwMode="auto">
                <a:xfrm>
                  <a:off x="4218" y="2151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Sb</a:t>
                  </a:r>
                </a:p>
              </p:txBody>
            </p:sp>
            <p:sp>
              <p:nvSpPr>
                <p:cNvPr id="15561" name="Rectangle 149"/>
                <p:cNvSpPr>
                  <a:spLocks noChangeArrowheads="1"/>
                </p:cNvSpPr>
                <p:nvPr/>
              </p:nvSpPr>
              <p:spPr bwMode="auto">
                <a:xfrm>
                  <a:off x="4500" y="2151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Te</a:t>
                  </a:r>
                </a:p>
              </p:txBody>
            </p:sp>
            <p:sp>
              <p:nvSpPr>
                <p:cNvPr id="15562" name="Rectangle 150"/>
                <p:cNvSpPr>
                  <a:spLocks noChangeArrowheads="1"/>
                </p:cNvSpPr>
                <p:nvPr/>
              </p:nvSpPr>
              <p:spPr bwMode="auto">
                <a:xfrm>
                  <a:off x="4782" y="2151"/>
                  <a:ext cx="31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I</a:t>
                  </a:r>
                </a:p>
              </p:txBody>
            </p:sp>
            <p:sp>
              <p:nvSpPr>
                <p:cNvPr id="15563" name="Rectangle 151"/>
                <p:cNvSpPr>
                  <a:spLocks noChangeArrowheads="1"/>
                </p:cNvSpPr>
                <p:nvPr/>
              </p:nvSpPr>
              <p:spPr bwMode="auto">
                <a:xfrm>
                  <a:off x="5064" y="2151"/>
                  <a:ext cx="13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Xe</a:t>
                  </a:r>
                </a:p>
              </p:txBody>
            </p:sp>
            <p:sp>
              <p:nvSpPr>
                <p:cNvPr id="15564" name="Rectangle 152"/>
                <p:cNvSpPr>
                  <a:spLocks noChangeArrowheads="1"/>
                </p:cNvSpPr>
                <p:nvPr/>
              </p:nvSpPr>
              <p:spPr bwMode="auto">
                <a:xfrm>
                  <a:off x="412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55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65" name="Rectangle 153"/>
                <p:cNvSpPr>
                  <a:spLocks noChangeArrowheads="1"/>
                </p:cNvSpPr>
                <p:nvPr/>
              </p:nvSpPr>
              <p:spPr bwMode="auto">
                <a:xfrm>
                  <a:off x="694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56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66" name="Rectangle 154"/>
                <p:cNvSpPr>
                  <a:spLocks noChangeArrowheads="1"/>
                </p:cNvSpPr>
                <p:nvPr/>
              </p:nvSpPr>
              <p:spPr bwMode="auto">
                <a:xfrm>
                  <a:off x="976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FF3300"/>
                      </a:solidFill>
                    </a:rPr>
                    <a:t>57</a:t>
                  </a:r>
                  <a:endParaRPr lang="it-IT" sz="140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5567" name="Rectangle 155"/>
                <p:cNvSpPr>
                  <a:spLocks noChangeArrowheads="1"/>
                </p:cNvSpPr>
                <p:nvPr/>
              </p:nvSpPr>
              <p:spPr bwMode="auto">
                <a:xfrm>
                  <a:off x="1259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72</a:t>
                  </a:r>
                  <a:endParaRPr lang="it-IT" sz="1400"/>
                </a:p>
              </p:txBody>
            </p:sp>
            <p:sp>
              <p:nvSpPr>
                <p:cNvPr id="15568" name="Rectangle 156"/>
                <p:cNvSpPr>
                  <a:spLocks noChangeArrowheads="1"/>
                </p:cNvSpPr>
                <p:nvPr/>
              </p:nvSpPr>
              <p:spPr bwMode="auto">
                <a:xfrm>
                  <a:off x="1541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73</a:t>
                  </a:r>
                  <a:endParaRPr lang="it-IT" sz="1400"/>
                </a:p>
              </p:txBody>
            </p:sp>
            <p:sp>
              <p:nvSpPr>
                <p:cNvPr id="15569" name="Rectangle 157"/>
                <p:cNvSpPr>
                  <a:spLocks noChangeArrowheads="1"/>
                </p:cNvSpPr>
                <p:nvPr/>
              </p:nvSpPr>
              <p:spPr bwMode="auto">
                <a:xfrm>
                  <a:off x="1823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74</a:t>
                  </a:r>
                  <a:endParaRPr lang="it-IT" sz="1400"/>
                </a:p>
              </p:txBody>
            </p:sp>
            <p:sp>
              <p:nvSpPr>
                <p:cNvPr id="15570" name="Rectangle 158"/>
                <p:cNvSpPr>
                  <a:spLocks noChangeArrowheads="1"/>
                </p:cNvSpPr>
                <p:nvPr/>
              </p:nvSpPr>
              <p:spPr bwMode="auto">
                <a:xfrm>
                  <a:off x="2105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75</a:t>
                  </a:r>
                  <a:endParaRPr lang="it-IT" sz="1400"/>
                </a:p>
              </p:txBody>
            </p:sp>
            <p:sp>
              <p:nvSpPr>
                <p:cNvPr id="15571" name="Rectangle 159"/>
                <p:cNvSpPr>
                  <a:spLocks noChangeArrowheads="1"/>
                </p:cNvSpPr>
                <p:nvPr/>
              </p:nvSpPr>
              <p:spPr bwMode="auto">
                <a:xfrm>
                  <a:off x="2387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76</a:t>
                  </a:r>
                  <a:endParaRPr lang="it-IT" sz="1400"/>
                </a:p>
              </p:txBody>
            </p:sp>
            <p:sp>
              <p:nvSpPr>
                <p:cNvPr id="15572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69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77</a:t>
                  </a:r>
                  <a:endParaRPr lang="it-IT" sz="1400"/>
                </a:p>
              </p:txBody>
            </p:sp>
            <p:sp>
              <p:nvSpPr>
                <p:cNvPr id="15573" name="Rectangle 161"/>
                <p:cNvSpPr>
                  <a:spLocks noChangeArrowheads="1"/>
                </p:cNvSpPr>
                <p:nvPr/>
              </p:nvSpPr>
              <p:spPr bwMode="auto">
                <a:xfrm>
                  <a:off x="2952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78</a:t>
                  </a:r>
                  <a:endParaRPr lang="it-IT" sz="1400"/>
                </a:p>
              </p:txBody>
            </p:sp>
            <p:sp>
              <p:nvSpPr>
                <p:cNvPr id="15574" name="Rectangle 162"/>
                <p:cNvSpPr>
                  <a:spLocks noChangeArrowheads="1"/>
                </p:cNvSpPr>
                <p:nvPr/>
              </p:nvSpPr>
              <p:spPr bwMode="auto">
                <a:xfrm>
                  <a:off x="3234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79</a:t>
                  </a:r>
                  <a:endParaRPr lang="it-IT" sz="1400"/>
                </a:p>
              </p:txBody>
            </p:sp>
            <p:sp>
              <p:nvSpPr>
                <p:cNvPr id="15575" name="Rectangle 163"/>
                <p:cNvSpPr>
                  <a:spLocks noChangeArrowheads="1"/>
                </p:cNvSpPr>
                <p:nvPr/>
              </p:nvSpPr>
              <p:spPr bwMode="auto">
                <a:xfrm>
                  <a:off x="3516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80</a:t>
                  </a:r>
                  <a:endParaRPr lang="it-IT" sz="1400"/>
                </a:p>
              </p:txBody>
            </p:sp>
            <p:sp>
              <p:nvSpPr>
                <p:cNvPr id="15576" name="Rectangle 164"/>
                <p:cNvSpPr>
                  <a:spLocks noChangeArrowheads="1"/>
                </p:cNvSpPr>
                <p:nvPr/>
              </p:nvSpPr>
              <p:spPr bwMode="auto">
                <a:xfrm>
                  <a:off x="3798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81</a:t>
                  </a:r>
                  <a:endParaRPr lang="it-IT" sz="1400"/>
                </a:p>
              </p:txBody>
            </p:sp>
            <p:sp>
              <p:nvSpPr>
                <p:cNvPr id="15577" name="Rectangle 165"/>
                <p:cNvSpPr>
                  <a:spLocks noChangeArrowheads="1"/>
                </p:cNvSpPr>
                <p:nvPr/>
              </p:nvSpPr>
              <p:spPr bwMode="auto">
                <a:xfrm>
                  <a:off x="4080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82</a:t>
                  </a:r>
                  <a:endParaRPr lang="it-IT" sz="1400"/>
                </a:p>
              </p:txBody>
            </p:sp>
            <p:sp>
              <p:nvSpPr>
                <p:cNvPr id="15578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62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83</a:t>
                  </a:r>
                  <a:endParaRPr lang="it-IT" sz="1400"/>
                </a:p>
              </p:txBody>
            </p:sp>
            <p:sp>
              <p:nvSpPr>
                <p:cNvPr id="15579" name="Rectangle 167"/>
                <p:cNvSpPr>
                  <a:spLocks noChangeArrowheads="1"/>
                </p:cNvSpPr>
                <p:nvPr/>
              </p:nvSpPr>
              <p:spPr bwMode="auto">
                <a:xfrm>
                  <a:off x="4645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84</a:t>
                  </a:r>
                  <a:endParaRPr lang="it-IT" sz="1400"/>
                </a:p>
              </p:txBody>
            </p:sp>
            <p:sp>
              <p:nvSpPr>
                <p:cNvPr id="15580" name="Rectangle 168"/>
                <p:cNvSpPr>
                  <a:spLocks noChangeArrowheads="1"/>
                </p:cNvSpPr>
                <p:nvPr/>
              </p:nvSpPr>
              <p:spPr bwMode="auto">
                <a:xfrm>
                  <a:off x="4927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85</a:t>
                  </a:r>
                  <a:endParaRPr lang="it-IT" sz="1400"/>
                </a:p>
              </p:txBody>
            </p:sp>
            <p:sp>
              <p:nvSpPr>
                <p:cNvPr id="15581" name="Rectangle 169"/>
                <p:cNvSpPr>
                  <a:spLocks noChangeArrowheads="1"/>
                </p:cNvSpPr>
                <p:nvPr/>
              </p:nvSpPr>
              <p:spPr bwMode="auto">
                <a:xfrm>
                  <a:off x="5209" y="2329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86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5582" name="Rectangle 170"/>
                <p:cNvSpPr>
                  <a:spLocks noChangeArrowheads="1"/>
                </p:cNvSpPr>
                <p:nvPr/>
              </p:nvSpPr>
              <p:spPr bwMode="auto">
                <a:xfrm>
                  <a:off x="268" y="244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Cs</a:t>
                  </a:r>
                </a:p>
              </p:txBody>
            </p:sp>
            <p:sp>
              <p:nvSpPr>
                <p:cNvPr id="15583" name="Rectangle 171"/>
                <p:cNvSpPr>
                  <a:spLocks noChangeArrowheads="1"/>
                </p:cNvSpPr>
                <p:nvPr/>
              </p:nvSpPr>
              <p:spPr bwMode="auto">
                <a:xfrm>
                  <a:off x="550" y="244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Ba</a:t>
                  </a:r>
                </a:p>
              </p:txBody>
            </p:sp>
            <p:sp>
              <p:nvSpPr>
                <p:cNvPr id="15584" name="Rectangle 172"/>
                <p:cNvSpPr>
                  <a:spLocks noChangeArrowheads="1"/>
                </p:cNvSpPr>
                <p:nvPr/>
              </p:nvSpPr>
              <p:spPr bwMode="auto">
                <a:xfrm>
                  <a:off x="832" y="2440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FF3300"/>
                      </a:solidFill>
                    </a:rPr>
                    <a:t>La</a:t>
                  </a:r>
                </a:p>
              </p:txBody>
            </p:sp>
            <p:sp>
              <p:nvSpPr>
                <p:cNvPr id="15585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14" y="2440"/>
                  <a:ext cx="118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Hf</a:t>
                  </a:r>
                  <a:endParaRPr lang="it-IT" sz="1400"/>
                </a:p>
              </p:txBody>
            </p:sp>
            <p:sp>
              <p:nvSpPr>
                <p:cNvPr id="15586" name="Rectangle 174"/>
                <p:cNvSpPr>
                  <a:spLocks noChangeArrowheads="1"/>
                </p:cNvSpPr>
                <p:nvPr/>
              </p:nvSpPr>
              <p:spPr bwMode="auto">
                <a:xfrm>
                  <a:off x="1396" y="2440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Ta</a:t>
                  </a:r>
                  <a:endParaRPr lang="it-IT" sz="1400"/>
                </a:p>
              </p:txBody>
            </p:sp>
            <p:sp>
              <p:nvSpPr>
                <p:cNvPr id="15587" name="Rectangle 175"/>
                <p:cNvSpPr>
                  <a:spLocks noChangeArrowheads="1"/>
                </p:cNvSpPr>
                <p:nvPr/>
              </p:nvSpPr>
              <p:spPr bwMode="auto">
                <a:xfrm>
                  <a:off x="1678" y="2440"/>
                  <a:ext cx="106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W</a:t>
                  </a:r>
                  <a:endParaRPr lang="it-IT" sz="1400"/>
                </a:p>
              </p:txBody>
            </p:sp>
            <p:sp>
              <p:nvSpPr>
                <p:cNvPr id="15588" name="Rectangle 176"/>
                <p:cNvSpPr>
                  <a:spLocks noChangeArrowheads="1"/>
                </p:cNvSpPr>
                <p:nvPr/>
              </p:nvSpPr>
              <p:spPr bwMode="auto">
                <a:xfrm>
                  <a:off x="1961" y="244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Re</a:t>
                  </a:r>
                  <a:endParaRPr lang="it-IT" sz="1400"/>
                </a:p>
              </p:txBody>
            </p:sp>
            <p:sp>
              <p:nvSpPr>
                <p:cNvPr id="15589" name="Rectangle 177"/>
                <p:cNvSpPr>
                  <a:spLocks noChangeArrowheads="1"/>
                </p:cNvSpPr>
                <p:nvPr/>
              </p:nvSpPr>
              <p:spPr bwMode="auto">
                <a:xfrm>
                  <a:off x="2243" y="2440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Os</a:t>
                  </a:r>
                  <a:endParaRPr lang="it-IT" sz="1400"/>
                </a:p>
              </p:txBody>
            </p:sp>
            <p:sp>
              <p:nvSpPr>
                <p:cNvPr id="15590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25" y="2440"/>
                  <a:ext cx="75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Ir</a:t>
                  </a:r>
                  <a:endParaRPr lang="it-IT" sz="1400"/>
                </a:p>
              </p:txBody>
            </p:sp>
            <p:sp>
              <p:nvSpPr>
                <p:cNvPr id="15591" name="Rectangle 179"/>
                <p:cNvSpPr>
                  <a:spLocks noChangeArrowheads="1"/>
                </p:cNvSpPr>
                <p:nvPr/>
              </p:nvSpPr>
              <p:spPr bwMode="auto">
                <a:xfrm>
                  <a:off x="2807" y="2440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Pt</a:t>
                  </a:r>
                  <a:endParaRPr lang="it-IT" sz="1400"/>
                </a:p>
              </p:txBody>
            </p:sp>
            <p:sp>
              <p:nvSpPr>
                <p:cNvPr id="15592" name="Rectangle 180"/>
                <p:cNvSpPr>
                  <a:spLocks noChangeArrowheads="1"/>
                </p:cNvSpPr>
                <p:nvPr/>
              </p:nvSpPr>
              <p:spPr bwMode="auto">
                <a:xfrm>
                  <a:off x="3089" y="2440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Au</a:t>
                  </a:r>
                  <a:endParaRPr lang="it-IT" sz="1400"/>
                </a:p>
              </p:txBody>
            </p:sp>
            <p:sp>
              <p:nvSpPr>
                <p:cNvPr id="15593" name="Rectangle 181"/>
                <p:cNvSpPr>
                  <a:spLocks noChangeArrowheads="1"/>
                </p:cNvSpPr>
                <p:nvPr/>
              </p:nvSpPr>
              <p:spPr bwMode="auto">
                <a:xfrm>
                  <a:off x="3371" y="2440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Hg</a:t>
                  </a:r>
                  <a:endParaRPr lang="it-IT" sz="1400"/>
                </a:p>
              </p:txBody>
            </p:sp>
            <p:sp>
              <p:nvSpPr>
                <p:cNvPr id="15594" name="Rectangle 182"/>
                <p:cNvSpPr>
                  <a:spLocks noChangeArrowheads="1"/>
                </p:cNvSpPr>
                <p:nvPr/>
              </p:nvSpPr>
              <p:spPr bwMode="auto">
                <a:xfrm>
                  <a:off x="3654" y="2440"/>
                  <a:ext cx="9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Tl</a:t>
                  </a:r>
                  <a:endParaRPr lang="it-IT" sz="1400"/>
                </a:p>
              </p:txBody>
            </p:sp>
            <p:sp>
              <p:nvSpPr>
                <p:cNvPr id="15595" name="Rectangle 183"/>
                <p:cNvSpPr>
                  <a:spLocks noChangeArrowheads="1"/>
                </p:cNvSpPr>
                <p:nvPr/>
              </p:nvSpPr>
              <p:spPr bwMode="auto">
                <a:xfrm>
                  <a:off x="3936" y="244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Pb</a:t>
                  </a:r>
                  <a:endParaRPr lang="it-IT" sz="1400"/>
                </a:p>
              </p:txBody>
            </p:sp>
            <p:sp>
              <p:nvSpPr>
                <p:cNvPr id="15596" name="Rectangle 184"/>
                <p:cNvSpPr>
                  <a:spLocks noChangeArrowheads="1"/>
                </p:cNvSpPr>
                <p:nvPr/>
              </p:nvSpPr>
              <p:spPr bwMode="auto">
                <a:xfrm>
                  <a:off x="4218" y="2440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Bi</a:t>
                  </a:r>
                  <a:endParaRPr lang="it-IT" sz="1400"/>
                </a:p>
              </p:txBody>
            </p:sp>
            <p:sp>
              <p:nvSpPr>
                <p:cNvPr id="15597" name="Rectangle 185"/>
                <p:cNvSpPr>
                  <a:spLocks noChangeArrowheads="1"/>
                </p:cNvSpPr>
                <p:nvPr/>
              </p:nvSpPr>
              <p:spPr bwMode="auto">
                <a:xfrm>
                  <a:off x="4500" y="2440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Po</a:t>
                  </a:r>
                  <a:endParaRPr lang="it-IT" sz="1400"/>
                </a:p>
              </p:txBody>
            </p:sp>
            <p:sp>
              <p:nvSpPr>
                <p:cNvPr id="15598" name="Rectangle 186"/>
                <p:cNvSpPr>
                  <a:spLocks noChangeArrowheads="1"/>
                </p:cNvSpPr>
                <p:nvPr/>
              </p:nvSpPr>
              <p:spPr bwMode="auto">
                <a:xfrm>
                  <a:off x="4782" y="2440"/>
                  <a:ext cx="118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At</a:t>
                  </a:r>
                  <a:endParaRPr lang="it-IT" sz="1400"/>
                </a:p>
              </p:txBody>
            </p:sp>
            <p:sp>
              <p:nvSpPr>
                <p:cNvPr id="15599" name="Rectangle 187"/>
                <p:cNvSpPr>
                  <a:spLocks noChangeArrowheads="1"/>
                </p:cNvSpPr>
                <p:nvPr/>
              </p:nvSpPr>
              <p:spPr bwMode="auto">
                <a:xfrm>
                  <a:off x="5064" y="2440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Rn</a:t>
                  </a:r>
                  <a:endParaRPr lang="it-IT" sz="1400"/>
                </a:p>
              </p:txBody>
            </p:sp>
            <p:sp>
              <p:nvSpPr>
                <p:cNvPr id="15600" name="Rectangle 188"/>
                <p:cNvSpPr>
                  <a:spLocks noChangeArrowheads="1"/>
                </p:cNvSpPr>
                <p:nvPr/>
              </p:nvSpPr>
              <p:spPr bwMode="auto">
                <a:xfrm>
                  <a:off x="412" y="260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87</a:t>
                  </a:r>
                  <a:endParaRPr lang="it-IT" sz="1400"/>
                </a:p>
              </p:txBody>
            </p:sp>
            <p:sp>
              <p:nvSpPr>
                <p:cNvPr id="15601" name="Rectangle 189"/>
                <p:cNvSpPr>
                  <a:spLocks noChangeArrowheads="1"/>
                </p:cNvSpPr>
                <p:nvPr/>
              </p:nvSpPr>
              <p:spPr bwMode="auto">
                <a:xfrm>
                  <a:off x="694" y="260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88</a:t>
                  </a:r>
                  <a:endParaRPr lang="it-IT" sz="1400"/>
                </a:p>
              </p:txBody>
            </p:sp>
            <p:sp>
              <p:nvSpPr>
                <p:cNvPr id="15602" name="Rectangle 190"/>
                <p:cNvSpPr>
                  <a:spLocks noChangeArrowheads="1"/>
                </p:cNvSpPr>
                <p:nvPr/>
              </p:nvSpPr>
              <p:spPr bwMode="auto">
                <a:xfrm>
                  <a:off x="976" y="2605"/>
                  <a:ext cx="98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89</a:t>
                  </a:r>
                  <a:endParaRPr lang="it-IT" sz="1400"/>
                </a:p>
              </p:txBody>
            </p:sp>
            <p:sp>
              <p:nvSpPr>
                <p:cNvPr id="15603" name="Rectangle 191"/>
                <p:cNvSpPr>
                  <a:spLocks noChangeArrowheads="1"/>
                </p:cNvSpPr>
                <p:nvPr/>
              </p:nvSpPr>
              <p:spPr bwMode="auto">
                <a:xfrm>
                  <a:off x="1210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104</a:t>
                  </a:r>
                  <a:endParaRPr lang="it-IT" sz="1400"/>
                </a:p>
              </p:txBody>
            </p:sp>
            <p:sp>
              <p:nvSpPr>
                <p:cNvPr id="15604" name="Rectangle 192"/>
                <p:cNvSpPr>
                  <a:spLocks noChangeArrowheads="1"/>
                </p:cNvSpPr>
                <p:nvPr/>
              </p:nvSpPr>
              <p:spPr bwMode="auto">
                <a:xfrm>
                  <a:off x="1493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105</a:t>
                  </a:r>
                  <a:endParaRPr lang="it-IT" sz="1400"/>
                </a:p>
              </p:txBody>
            </p:sp>
            <p:sp>
              <p:nvSpPr>
                <p:cNvPr id="15605" name="Rectangle 193"/>
                <p:cNvSpPr>
                  <a:spLocks noChangeArrowheads="1"/>
                </p:cNvSpPr>
                <p:nvPr/>
              </p:nvSpPr>
              <p:spPr bwMode="auto">
                <a:xfrm>
                  <a:off x="1775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106</a:t>
                  </a:r>
                  <a:endParaRPr lang="it-IT" sz="1400"/>
                </a:p>
              </p:txBody>
            </p:sp>
            <p:sp>
              <p:nvSpPr>
                <p:cNvPr id="15606" name="Rectangle 194"/>
                <p:cNvSpPr>
                  <a:spLocks noChangeArrowheads="1"/>
                </p:cNvSpPr>
                <p:nvPr/>
              </p:nvSpPr>
              <p:spPr bwMode="auto">
                <a:xfrm>
                  <a:off x="2057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107</a:t>
                  </a:r>
                  <a:endParaRPr lang="it-IT" sz="1400"/>
                </a:p>
              </p:txBody>
            </p:sp>
            <p:sp>
              <p:nvSpPr>
                <p:cNvPr id="15607" name="Rectangle 195"/>
                <p:cNvSpPr>
                  <a:spLocks noChangeArrowheads="1"/>
                </p:cNvSpPr>
                <p:nvPr/>
              </p:nvSpPr>
              <p:spPr bwMode="auto">
                <a:xfrm>
                  <a:off x="2339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108</a:t>
                  </a:r>
                  <a:endParaRPr lang="it-IT" sz="1400"/>
                </a:p>
              </p:txBody>
            </p:sp>
            <p:sp>
              <p:nvSpPr>
                <p:cNvPr id="15608" name="Rectangle 196"/>
                <p:cNvSpPr>
                  <a:spLocks noChangeArrowheads="1"/>
                </p:cNvSpPr>
                <p:nvPr/>
              </p:nvSpPr>
              <p:spPr bwMode="auto">
                <a:xfrm>
                  <a:off x="2621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109</a:t>
                  </a:r>
                  <a:endParaRPr lang="it-IT" sz="1400"/>
                </a:p>
              </p:txBody>
            </p:sp>
            <p:sp>
              <p:nvSpPr>
                <p:cNvPr id="15609" name="Rectangle 197"/>
                <p:cNvSpPr>
                  <a:spLocks noChangeArrowheads="1"/>
                </p:cNvSpPr>
                <p:nvPr/>
              </p:nvSpPr>
              <p:spPr bwMode="auto">
                <a:xfrm>
                  <a:off x="2903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110</a:t>
                  </a:r>
                  <a:endParaRPr lang="it-IT" sz="1400"/>
                </a:p>
              </p:txBody>
            </p:sp>
            <p:sp>
              <p:nvSpPr>
                <p:cNvPr id="15610" name="Rectangle 198"/>
                <p:cNvSpPr>
                  <a:spLocks noChangeArrowheads="1"/>
                </p:cNvSpPr>
                <p:nvPr/>
              </p:nvSpPr>
              <p:spPr bwMode="auto">
                <a:xfrm>
                  <a:off x="3186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111</a:t>
                  </a:r>
                  <a:endParaRPr lang="it-IT" sz="1400"/>
                </a:p>
              </p:txBody>
            </p:sp>
            <p:sp>
              <p:nvSpPr>
                <p:cNvPr id="15611" name="Rectangle 199"/>
                <p:cNvSpPr>
                  <a:spLocks noChangeArrowheads="1"/>
                </p:cNvSpPr>
                <p:nvPr/>
              </p:nvSpPr>
              <p:spPr bwMode="auto">
                <a:xfrm>
                  <a:off x="3468" y="2605"/>
                  <a:ext cx="147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rgbClr val="3333CC"/>
                      </a:solidFill>
                    </a:rPr>
                    <a:t>112</a:t>
                  </a:r>
                  <a:endParaRPr lang="it-IT" sz="1400"/>
                </a:p>
              </p:txBody>
            </p:sp>
            <p:sp>
              <p:nvSpPr>
                <p:cNvPr id="1561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68" y="2715"/>
                  <a:ext cx="112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Fr</a:t>
                  </a:r>
                  <a:endParaRPr lang="it-IT" sz="1400"/>
                </a:p>
              </p:txBody>
            </p:sp>
            <p:sp>
              <p:nvSpPr>
                <p:cNvPr id="15613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0" y="271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Ra</a:t>
                  </a:r>
                  <a:endParaRPr lang="it-IT" sz="1400"/>
                </a:p>
              </p:txBody>
            </p:sp>
            <p:sp>
              <p:nvSpPr>
                <p:cNvPr id="15614" name="Rectangle 202"/>
                <p:cNvSpPr>
                  <a:spLocks noChangeArrowheads="1"/>
                </p:cNvSpPr>
                <p:nvPr/>
              </p:nvSpPr>
              <p:spPr bwMode="auto">
                <a:xfrm>
                  <a:off x="832" y="271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Ac</a:t>
                  </a:r>
                  <a:endParaRPr lang="it-IT" sz="1400"/>
                </a:p>
              </p:txBody>
            </p:sp>
            <p:sp>
              <p:nvSpPr>
                <p:cNvPr id="15615" name="Rectangle 203"/>
                <p:cNvSpPr>
                  <a:spLocks noChangeArrowheads="1"/>
                </p:cNvSpPr>
                <p:nvPr/>
              </p:nvSpPr>
              <p:spPr bwMode="auto">
                <a:xfrm>
                  <a:off x="1114" y="2715"/>
                  <a:ext cx="118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Rf</a:t>
                  </a:r>
                  <a:endParaRPr lang="it-IT" sz="1400"/>
                </a:p>
              </p:txBody>
            </p:sp>
            <p:sp>
              <p:nvSpPr>
                <p:cNvPr id="15616" name="Rectangle 204"/>
                <p:cNvSpPr>
                  <a:spLocks noChangeArrowheads="1"/>
                </p:cNvSpPr>
                <p:nvPr/>
              </p:nvSpPr>
              <p:spPr bwMode="auto">
                <a:xfrm>
                  <a:off x="1396" y="271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Db</a:t>
                  </a:r>
                  <a:endParaRPr lang="it-IT" sz="1400"/>
                </a:p>
              </p:txBody>
            </p:sp>
            <p:sp>
              <p:nvSpPr>
                <p:cNvPr id="15617" name="Rectangle 205"/>
                <p:cNvSpPr>
                  <a:spLocks noChangeArrowheads="1"/>
                </p:cNvSpPr>
                <p:nvPr/>
              </p:nvSpPr>
              <p:spPr bwMode="auto">
                <a:xfrm>
                  <a:off x="1678" y="271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Sg</a:t>
                  </a:r>
                  <a:endParaRPr lang="it-IT" sz="1400"/>
                </a:p>
              </p:txBody>
            </p:sp>
            <p:sp>
              <p:nvSpPr>
                <p:cNvPr id="15618" name="Rectangle 206"/>
                <p:cNvSpPr>
                  <a:spLocks noChangeArrowheads="1"/>
                </p:cNvSpPr>
                <p:nvPr/>
              </p:nvSpPr>
              <p:spPr bwMode="auto">
                <a:xfrm>
                  <a:off x="1961" y="2715"/>
                  <a:ext cx="149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Bh</a:t>
                  </a:r>
                  <a:endParaRPr lang="it-IT" sz="1400"/>
                </a:p>
              </p:txBody>
            </p:sp>
            <p:sp>
              <p:nvSpPr>
                <p:cNvPr id="15619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43" y="2715"/>
                  <a:ext cx="143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Hs</a:t>
                  </a:r>
                  <a:endParaRPr lang="it-IT" sz="1400"/>
                </a:p>
              </p:txBody>
            </p:sp>
            <p:sp>
              <p:nvSpPr>
                <p:cNvPr id="15620" name="Rectangle 208"/>
                <p:cNvSpPr>
                  <a:spLocks noChangeArrowheads="1"/>
                </p:cNvSpPr>
                <p:nvPr/>
              </p:nvSpPr>
              <p:spPr bwMode="auto">
                <a:xfrm>
                  <a:off x="2525" y="2715"/>
                  <a:ext cx="130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400">
                      <a:solidFill>
                        <a:srgbClr val="3333CC"/>
                      </a:solidFill>
                    </a:rPr>
                    <a:t>Mt</a:t>
                  </a:r>
                  <a:endParaRPr lang="it-IT" sz="1400"/>
                </a:p>
              </p:txBody>
            </p:sp>
            <p:sp>
              <p:nvSpPr>
                <p:cNvPr id="15621" name="Rectangle 53"/>
                <p:cNvSpPr>
                  <a:spLocks noChangeArrowheads="1"/>
                </p:cNvSpPr>
                <p:nvPr/>
              </p:nvSpPr>
              <p:spPr bwMode="auto">
                <a:xfrm>
                  <a:off x="4693" y="121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2813" eaLnBrk="1" hangingPunct="1"/>
                  <a:r>
                    <a:rPr lang="it-IT" sz="1100">
                      <a:solidFill>
                        <a:schemeClr val="accent1"/>
                      </a:solidFill>
                    </a:rPr>
                    <a:t>8</a:t>
                  </a:r>
                  <a:endParaRPr lang="it-IT" sz="14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15403" name="Rectangle 265"/>
              <p:cNvSpPr>
                <a:spLocks noChangeArrowheads="1"/>
              </p:cNvSpPr>
              <p:nvPr/>
            </p:nvSpPr>
            <p:spPr bwMode="auto">
              <a:xfrm>
                <a:off x="254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4" name="Rectangle 266"/>
              <p:cNvSpPr>
                <a:spLocks noChangeArrowheads="1"/>
              </p:cNvSpPr>
              <p:nvPr/>
            </p:nvSpPr>
            <p:spPr bwMode="auto">
              <a:xfrm>
                <a:off x="254" y="1180"/>
                <a:ext cx="564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5" name="Rectangle 267"/>
              <p:cNvSpPr>
                <a:spLocks noChangeArrowheads="1"/>
              </p:cNvSpPr>
              <p:nvPr/>
            </p:nvSpPr>
            <p:spPr bwMode="auto">
              <a:xfrm>
                <a:off x="254" y="1456"/>
                <a:ext cx="564" cy="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6" name="Rectangle 268"/>
              <p:cNvSpPr>
                <a:spLocks noChangeArrowheads="1"/>
              </p:cNvSpPr>
              <p:nvPr/>
            </p:nvSpPr>
            <p:spPr bwMode="auto">
              <a:xfrm>
                <a:off x="797" y="1201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7" name="Rectangle 269"/>
              <p:cNvSpPr>
                <a:spLocks noChangeArrowheads="1"/>
              </p:cNvSpPr>
              <p:nvPr/>
            </p:nvSpPr>
            <p:spPr bwMode="auto">
              <a:xfrm>
                <a:off x="1080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8" name="Rectangle 270"/>
              <p:cNvSpPr>
                <a:spLocks noChangeArrowheads="1"/>
              </p:cNvSpPr>
              <p:nvPr/>
            </p:nvSpPr>
            <p:spPr bwMode="auto">
              <a:xfrm>
                <a:off x="1362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09" name="Rectangle 271"/>
              <p:cNvSpPr>
                <a:spLocks noChangeArrowheads="1"/>
              </p:cNvSpPr>
              <p:nvPr/>
            </p:nvSpPr>
            <p:spPr bwMode="auto">
              <a:xfrm>
                <a:off x="1644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0" name="Rectangle 272"/>
              <p:cNvSpPr>
                <a:spLocks noChangeArrowheads="1"/>
              </p:cNvSpPr>
              <p:nvPr/>
            </p:nvSpPr>
            <p:spPr bwMode="auto">
              <a:xfrm>
                <a:off x="1926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1" name="Rectangle 273"/>
              <p:cNvSpPr>
                <a:spLocks noChangeArrowheads="1"/>
              </p:cNvSpPr>
              <p:nvPr/>
            </p:nvSpPr>
            <p:spPr bwMode="auto">
              <a:xfrm>
                <a:off x="2208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2" name="Rectangle 274"/>
              <p:cNvSpPr>
                <a:spLocks noChangeArrowheads="1"/>
              </p:cNvSpPr>
              <p:nvPr/>
            </p:nvSpPr>
            <p:spPr bwMode="auto">
              <a:xfrm>
                <a:off x="2490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3" name="Rectangle 275"/>
              <p:cNvSpPr>
                <a:spLocks noChangeArrowheads="1"/>
              </p:cNvSpPr>
              <p:nvPr/>
            </p:nvSpPr>
            <p:spPr bwMode="auto">
              <a:xfrm>
                <a:off x="2773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4" name="Rectangle 276"/>
              <p:cNvSpPr>
                <a:spLocks noChangeArrowheads="1"/>
              </p:cNvSpPr>
              <p:nvPr/>
            </p:nvSpPr>
            <p:spPr bwMode="auto">
              <a:xfrm>
                <a:off x="3055" y="1751"/>
                <a:ext cx="20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5" name="Rectangle 277"/>
              <p:cNvSpPr>
                <a:spLocks noChangeArrowheads="1"/>
              </p:cNvSpPr>
              <p:nvPr/>
            </p:nvSpPr>
            <p:spPr bwMode="auto">
              <a:xfrm>
                <a:off x="3337" y="1751"/>
                <a:ext cx="21" cy="11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6" name="Rectangle 278"/>
              <p:cNvSpPr>
                <a:spLocks noChangeArrowheads="1"/>
              </p:cNvSpPr>
              <p:nvPr/>
            </p:nvSpPr>
            <p:spPr bwMode="auto">
              <a:xfrm>
                <a:off x="3619" y="1180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7" name="Rectangle 279"/>
              <p:cNvSpPr>
                <a:spLocks noChangeArrowheads="1"/>
              </p:cNvSpPr>
              <p:nvPr/>
            </p:nvSpPr>
            <p:spPr bwMode="auto">
              <a:xfrm>
                <a:off x="3901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8" name="Rectangle 280"/>
              <p:cNvSpPr>
                <a:spLocks noChangeArrowheads="1"/>
              </p:cNvSpPr>
              <p:nvPr/>
            </p:nvSpPr>
            <p:spPr bwMode="auto">
              <a:xfrm>
                <a:off x="4183" y="1201"/>
                <a:ext cx="21" cy="139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19" name="Rectangle 281"/>
              <p:cNvSpPr>
                <a:spLocks noChangeArrowheads="1"/>
              </p:cNvSpPr>
              <p:nvPr/>
            </p:nvSpPr>
            <p:spPr bwMode="auto">
              <a:xfrm>
                <a:off x="4466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0" name="Rectangle 282"/>
              <p:cNvSpPr>
                <a:spLocks noChangeArrowheads="1"/>
              </p:cNvSpPr>
              <p:nvPr/>
            </p:nvSpPr>
            <p:spPr bwMode="auto">
              <a:xfrm>
                <a:off x="4748" y="1201"/>
                <a:ext cx="20" cy="139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1" name="Rectangle 283"/>
              <p:cNvSpPr>
                <a:spLocks noChangeArrowheads="1"/>
              </p:cNvSpPr>
              <p:nvPr/>
            </p:nvSpPr>
            <p:spPr bwMode="auto">
              <a:xfrm>
                <a:off x="233" y="905"/>
                <a:ext cx="21" cy="196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2" name="Rectangle 284"/>
              <p:cNvSpPr>
                <a:spLocks noChangeArrowheads="1"/>
              </p:cNvSpPr>
              <p:nvPr/>
            </p:nvSpPr>
            <p:spPr bwMode="auto">
              <a:xfrm>
                <a:off x="5030" y="905"/>
                <a:ext cx="21" cy="168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3" name="Rectangle 285"/>
              <p:cNvSpPr>
                <a:spLocks noChangeArrowheads="1"/>
              </p:cNvSpPr>
              <p:nvPr/>
            </p:nvSpPr>
            <p:spPr bwMode="auto">
              <a:xfrm>
                <a:off x="515" y="926"/>
                <a:ext cx="21" cy="194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4" name="Rectangle 286"/>
              <p:cNvSpPr>
                <a:spLocks noChangeArrowheads="1"/>
              </p:cNvSpPr>
              <p:nvPr/>
            </p:nvSpPr>
            <p:spPr bwMode="auto">
              <a:xfrm>
                <a:off x="5312" y="926"/>
                <a:ext cx="21" cy="166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5" name="Rectangle 302"/>
              <p:cNvSpPr>
                <a:spLocks noChangeArrowheads="1"/>
              </p:cNvSpPr>
              <p:nvPr/>
            </p:nvSpPr>
            <p:spPr bwMode="auto">
              <a:xfrm>
                <a:off x="5051" y="905"/>
                <a:ext cx="282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6" name="Rectangle 303"/>
              <p:cNvSpPr>
                <a:spLocks noChangeArrowheads="1"/>
              </p:cNvSpPr>
              <p:nvPr/>
            </p:nvSpPr>
            <p:spPr bwMode="auto">
              <a:xfrm>
                <a:off x="3640" y="1180"/>
                <a:ext cx="1693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7" name="Rectangle 304"/>
              <p:cNvSpPr>
                <a:spLocks noChangeArrowheads="1"/>
              </p:cNvSpPr>
              <p:nvPr/>
            </p:nvSpPr>
            <p:spPr bwMode="auto">
              <a:xfrm>
                <a:off x="3640" y="1456"/>
                <a:ext cx="1693" cy="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8" name="Rectangle 305"/>
              <p:cNvSpPr>
                <a:spLocks noChangeArrowheads="1"/>
              </p:cNvSpPr>
              <p:nvPr/>
            </p:nvSpPr>
            <p:spPr bwMode="auto">
              <a:xfrm>
                <a:off x="254" y="1731"/>
                <a:ext cx="5079" cy="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29" name="Rectangle 306"/>
              <p:cNvSpPr>
                <a:spLocks noChangeArrowheads="1"/>
              </p:cNvSpPr>
              <p:nvPr/>
            </p:nvSpPr>
            <p:spPr bwMode="auto">
              <a:xfrm>
                <a:off x="254" y="2006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30" name="Rectangle 307"/>
              <p:cNvSpPr>
                <a:spLocks noChangeArrowheads="1"/>
              </p:cNvSpPr>
              <p:nvPr/>
            </p:nvSpPr>
            <p:spPr bwMode="auto">
              <a:xfrm>
                <a:off x="254" y="2281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31" name="Rectangle 308"/>
              <p:cNvSpPr>
                <a:spLocks noChangeArrowheads="1"/>
              </p:cNvSpPr>
              <p:nvPr/>
            </p:nvSpPr>
            <p:spPr bwMode="auto">
              <a:xfrm>
                <a:off x="254" y="2570"/>
                <a:ext cx="5079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  <p:sp>
            <p:nvSpPr>
              <p:cNvPr id="15432" name="Rectangle 309"/>
              <p:cNvSpPr>
                <a:spLocks noChangeArrowheads="1"/>
              </p:cNvSpPr>
              <p:nvPr/>
            </p:nvSpPr>
            <p:spPr bwMode="auto">
              <a:xfrm>
                <a:off x="254" y="2846"/>
                <a:ext cx="3386" cy="2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2813" eaLnBrk="1" hangingPunct="1"/>
                <a:endParaRPr lang="it-IT" sz="1400"/>
              </a:p>
            </p:txBody>
          </p:sp>
        </p:grpSp>
        <p:sp>
          <p:nvSpPr>
            <p:cNvPr id="40986" name="Rettangolo 343"/>
            <p:cNvSpPr>
              <a:spLocks noChangeArrowheads="1"/>
            </p:cNvSpPr>
            <p:nvPr/>
          </p:nvSpPr>
          <p:spPr bwMode="auto">
            <a:xfrm>
              <a:off x="3563939" y="4221088"/>
              <a:ext cx="2211632" cy="426244"/>
            </a:xfrm>
            <a:prstGeom prst="rect">
              <a:avLst/>
            </a:prstGeom>
            <a:solidFill>
              <a:srgbClr val="3366FF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346" name="Text Box 55"/>
            <p:cNvSpPr txBox="1">
              <a:spLocks noChangeArrowheads="1"/>
            </p:cNvSpPr>
            <p:nvPr/>
          </p:nvSpPr>
          <p:spPr bwMode="auto">
            <a:xfrm>
              <a:off x="3642816" y="1770063"/>
              <a:ext cx="4673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2813" eaLnBrk="1" hangingPunct="1">
                <a:spcBef>
                  <a:spcPct val="50000"/>
                </a:spcBef>
              </a:pPr>
              <a:r>
                <a:rPr lang="en-US" sz="1400" dirty="0" smtClean="0"/>
                <a:t>Elements </a:t>
              </a:r>
              <a:r>
                <a:rPr lang="en-US" sz="1400" dirty="0"/>
                <a:t>with bad volatility (NOT EXTRACTED)</a:t>
              </a:r>
            </a:p>
          </p:txBody>
        </p:sp>
        <p:sp>
          <p:nvSpPr>
            <p:cNvPr id="40988" name="Rettangolo 349"/>
            <p:cNvSpPr>
              <a:spLocks noChangeArrowheads="1"/>
            </p:cNvSpPr>
            <p:nvPr/>
          </p:nvSpPr>
          <p:spPr bwMode="auto">
            <a:xfrm>
              <a:off x="3403600" y="2187575"/>
              <a:ext cx="474663" cy="43815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351" name="Text Box 55"/>
            <p:cNvSpPr txBox="1">
              <a:spLocks noChangeArrowheads="1"/>
            </p:cNvSpPr>
            <p:nvPr/>
          </p:nvSpPr>
          <p:spPr bwMode="auto">
            <a:xfrm>
              <a:off x="4133850" y="2260600"/>
              <a:ext cx="36065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 dirty="0"/>
                <a:t>  </a:t>
              </a: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Surface Ionization </a:t>
              </a:r>
              <a:r>
                <a:rPr lang="en-US" sz="1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Method</a:t>
              </a:r>
              <a:endParaRPr lang="en-US" sz="14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990" name="Rettangolo 351"/>
            <p:cNvSpPr>
              <a:spLocks noChangeArrowheads="1"/>
            </p:cNvSpPr>
            <p:nvPr/>
          </p:nvSpPr>
          <p:spPr bwMode="auto">
            <a:xfrm>
              <a:off x="2454275" y="4232275"/>
              <a:ext cx="389533" cy="876300"/>
            </a:xfrm>
            <a:prstGeom prst="rect">
              <a:avLst/>
            </a:prstGeom>
            <a:solidFill>
              <a:srgbClr val="FFC00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40991" name="Rettangolo 353"/>
            <p:cNvSpPr>
              <a:spLocks noChangeArrowheads="1"/>
            </p:cNvSpPr>
            <p:nvPr/>
          </p:nvSpPr>
          <p:spPr bwMode="auto">
            <a:xfrm>
              <a:off x="5740400" y="3794125"/>
              <a:ext cx="2215976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40992" name="Rettangolo 354"/>
            <p:cNvSpPr>
              <a:spLocks noChangeArrowheads="1"/>
            </p:cNvSpPr>
            <p:nvPr/>
          </p:nvSpPr>
          <p:spPr bwMode="auto">
            <a:xfrm>
              <a:off x="5757492" y="4232275"/>
              <a:ext cx="2538783" cy="401638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40976" name="Rectangle 17"/>
            <p:cNvSpPr>
              <a:spLocks noChangeArrowheads="1"/>
            </p:cNvSpPr>
            <p:nvPr/>
          </p:nvSpPr>
          <p:spPr bwMode="auto">
            <a:xfrm>
              <a:off x="8296275" y="3794125"/>
              <a:ext cx="693738" cy="839788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40978" name="Rettangolo 364"/>
            <p:cNvSpPr>
              <a:spLocks noChangeArrowheads="1"/>
            </p:cNvSpPr>
            <p:nvPr/>
          </p:nvSpPr>
          <p:spPr bwMode="auto">
            <a:xfrm>
              <a:off x="3403600" y="3209925"/>
              <a:ext cx="474663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40979" name="Rettangolo 365"/>
            <p:cNvSpPr>
              <a:spLocks noChangeArrowheads="1"/>
            </p:cNvSpPr>
            <p:nvPr/>
          </p:nvSpPr>
          <p:spPr bwMode="auto">
            <a:xfrm>
              <a:off x="3403600" y="2698750"/>
              <a:ext cx="474663" cy="438150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367" name="Text Box 55"/>
            <p:cNvSpPr txBox="1">
              <a:spLocks noChangeArrowheads="1"/>
            </p:cNvSpPr>
            <p:nvPr/>
          </p:nvSpPr>
          <p:spPr bwMode="auto">
            <a:xfrm>
              <a:off x="4133850" y="2771775"/>
              <a:ext cx="28479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 dirty="0"/>
                <a:t>  </a:t>
              </a: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Photo Ionization Method</a:t>
              </a:r>
            </a:p>
          </p:txBody>
        </p:sp>
        <p:sp>
          <p:nvSpPr>
            <p:cNvPr id="368" name="Text Box 55"/>
            <p:cNvSpPr txBox="1">
              <a:spLocks noChangeArrowheads="1"/>
            </p:cNvSpPr>
            <p:nvPr/>
          </p:nvSpPr>
          <p:spPr bwMode="auto">
            <a:xfrm>
              <a:off x="4243388" y="3246438"/>
              <a:ext cx="28479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400" dirty="0"/>
                <a:t>Plasma </a:t>
              </a: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Ionization Method</a:t>
              </a:r>
            </a:p>
          </p:txBody>
        </p:sp>
        <p:sp>
          <p:nvSpPr>
            <p:cNvPr id="40982" name="Rettangolo 369"/>
            <p:cNvSpPr>
              <a:spLocks noChangeArrowheads="1"/>
            </p:cNvSpPr>
            <p:nvPr/>
          </p:nvSpPr>
          <p:spPr bwMode="auto">
            <a:xfrm>
              <a:off x="2843808" y="4221163"/>
              <a:ext cx="742355" cy="887412"/>
            </a:xfrm>
            <a:prstGeom prst="rect">
              <a:avLst/>
            </a:prstGeom>
            <a:solidFill>
              <a:srgbClr val="92D050">
                <a:alpha val="38823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  <p:sp>
          <p:nvSpPr>
            <p:cNvPr id="275" name="Rectangle 17"/>
            <p:cNvSpPr>
              <a:spLocks noChangeArrowheads="1"/>
            </p:cNvSpPr>
            <p:nvPr/>
          </p:nvSpPr>
          <p:spPr bwMode="auto">
            <a:xfrm>
              <a:off x="7956375" y="3794125"/>
              <a:ext cx="339899" cy="438150"/>
            </a:xfrm>
            <a:prstGeom prst="rect">
              <a:avLst/>
            </a:prstGeom>
            <a:solidFill>
              <a:srgbClr val="FFCCFF">
                <a:alpha val="3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2813" eaLnBrk="1" hangingPunct="1"/>
              <a:endParaRPr lang="it-IT" sz="1400"/>
            </a:p>
          </p:txBody>
        </p:sp>
      </p:grpSp>
      <p:sp>
        <p:nvSpPr>
          <p:cNvPr id="270" name="Rettangolo 269"/>
          <p:cNvSpPr/>
          <p:nvPr/>
        </p:nvSpPr>
        <p:spPr>
          <a:xfrm>
            <a:off x="240135" y="908720"/>
            <a:ext cx="1883593" cy="369332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Selective method</a:t>
            </a:r>
            <a:endParaRPr lang="en-US" dirty="0"/>
          </a:p>
        </p:txBody>
      </p:sp>
      <p:sp>
        <p:nvSpPr>
          <p:cNvPr id="271" name="Rettangolo 270"/>
          <p:cNvSpPr/>
          <p:nvPr/>
        </p:nvSpPr>
        <p:spPr>
          <a:xfrm>
            <a:off x="107504" y="2780928"/>
            <a:ext cx="2270814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Very selective method</a:t>
            </a:r>
            <a:endParaRPr lang="en-US" dirty="0"/>
          </a:p>
        </p:txBody>
      </p:sp>
      <p:sp>
        <p:nvSpPr>
          <p:cNvPr id="272" name="Rettangolo 271"/>
          <p:cNvSpPr/>
          <p:nvPr/>
        </p:nvSpPr>
        <p:spPr>
          <a:xfrm>
            <a:off x="107504" y="4581128"/>
            <a:ext cx="212083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 selective method</a:t>
            </a:r>
            <a:endParaRPr lang="en-US" dirty="0"/>
          </a:p>
        </p:txBody>
      </p:sp>
      <p:sp>
        <p:nvSpPr>
          <p:cNvPr id="273" name="Titolo 1"/>
          <p:cNvSpPr>
            <a:spLocks/>
          </p:cNvSpPr>
          <p:nvPr/>
        </p:nvSpPr>
        <p:spPr bwMode="auto">
          <a:xfrm>
            <a:off x="1691680" y="116632"/>
            <a:ext cx="72151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dirty="0" smtClean="0">
                <a:solidFill>
                  <a:srgbClr val="0066FF"/>
                </a:solidFill>
                <a:cs typeface="Arial" charset="0"/>
              </a:rPr>
              <a:t>n-rich </a:t>
            </a:r>
            <a:r>
              <a:rPr lang="en-US" sz="3200" dirty="0">
                <a:solidFill>
                  <a:srgbClr val="0066FF"/>
                </a:solidFill>
                <a:cs typeface="Arial" charset="0"/>
              </a:rPr>
              <a:t>beams for </a:t>
            </a:r>
            <a:r>
              <a:rPr lang="en-US" sz="3200" dirty="0" smtClean="0">
                <a:solidFill>
                  <a:srgbClr val="0066FF"/>
                </a:solidFill>
                <a:cs typeface="Arial" charset="0"/>
              </a:rPr>
              <a:t>SPES-</a:t>
            </a:r>
            <a:r>
              <a:rPr lang="el-GR" sz="3200" dirty="0" smtClean="0">
                <a:solidFill>
                  <a:srgbClr val="0066FF"/>
                </a:solidFill>
                <a:cs typeface="Arial" charset="0"/>
              </a:rPr>
              <a:t>β</a:t>
            </a:r>
            <a:endParaRPr lang="en-US" sz="3200" dirty="0">
              <a:solidFill>
                <a:srgbClr val="0066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IMG_6650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827584" y="1484784"/>
            <a:ext cx="3889876" cy="2070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6656"/>
          <p:cNvPicPr>
            <a:picLocks noChangeAspect="1" noChangeArrowheads="1"/>
          </p:cNvPicPr>
          <p:nvPr/>
        </p:nvPicPr>
        <p:blipFill>
          <a:blip r:embed="rId3" cstate="print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000" r="7875" b="30000"/>
          <a:stretch>
            <a:fillRect/>
          </a:stretch>
        </p:blipFill>
        <p:spPr bwMode="auto">
          <a:xfrm>
            <a:off x="827584" y="3620244"/>
            <a:ext cx="3889877" cy="1586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" descr="SEM3.TIF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240360" cy="2070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0" y="446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n-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rich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production: UC</a:t>
            </a:r>
            <a:r>
              <a:rPr lang="it-IT" sz="3600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targets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836712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/>
              <a:t> </a:t>
            </a:r>
            <a:r>
              <a:rPr lang="it-IT" sz="2200" dirty="0" smtClean="0">
                <a:solidFill>
                  <a:srgbClr val="C00000"/>
                </a:solidFill>
              </a:rPr>
              <a:t>1) Standard UC</a:t>
            </a:r>
            <a:r>
              <a:rPr lang="it-IT" sz="2200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  <p:sp>
        <p:nvSpPr>
          <p:cNvPr id="20" name="Titolo 1"/>
          <p:cNvSpPr txBox="1">
            <a:spLocks/>
          </p:cNvSpPr>
          <p:nvPr/>
        </p:nvSpPr>
        <p:spPr>
          <a:xfrm>
            <a:off x="296630" y="5385990"/>
            <a:ext cx="8595849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smtClean="0"/>
              <a:t>Standard carbothermal </a:t>
            </a:r>
            <a:r>
              <a:rPr lang="it-IT" sz="1800" b="1" dirty="0" err="1" smtClean="0"/>
              <a:t>reduction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process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using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graphite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as</a:t>
            </a:r>
            <a:r>
              <a:rPr lang="it-IT" sz="1800" b="1" dirty="0" smtClean="0"/>
              <a:t> carbon source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err="1" smtClean="0"/>
              <a:t>Density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about</a:t>
            </a:r>
            <a:r>
              <a:rPr lang="it-IT" sz="1800" b="1" dirty="0" smtClean="0"/>
              <a:t> 4.3 g/cm³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u="sng" dirty="0" smtClean="0">
                <a:latin typeface="Symbol" pitchFamily="18" charset="2"/>
              </a:rPr>
              <a:t>f</a:t>
            </a:r>
            <a:r>
              <a:rPr lang="it-IT" sz="1800" b="1" u="sng" dirty="0" smtClean="0"/>
              <a:t>13 mm target </a:t>
            </a:r>
            <a:r>
              <a:rPr lang="it-IT" sz="1800" b="1" u="sng" dirty="0" err="1" smtClean="0"/>
              <a:t>prototype</a:t>
            </a:r>
            <a:r>
              <a:rPr lang="it-IT" sz="1800" b="1" u="sng" dirty="0" smtClean="0"/>
              <a:t> made of 7 disks </a:t>
            </a:r>
            <a:r>
              <a:rPr lang="it-IT" sz="1800" b="1" u="sng" dirty="0" err="1" smtClean="0"/>
              <a:t>produced</a:t>
            </a:r>
            <a:r>
              <a:rPr lang="it-IT" sz="1800" b="1" u="sng" dirty="0" smtClean="0"/>
              <a:t> and </a:t>
            </a:r>
            <a:r>
              <a:rPr lang="it-IT" sz="1800" b="1" u="sng" dirty="0" err="1" smtClean="0"/>
              <a:t>tested</a:t>
            </a:r>
            <a:r>
              <a:rPr lang="it-IT" sz="1800" b="1" u="sng" dirty="0" smtClean="0"/>
              <a:t> on-line </a:t>
            </a:r>
            <a:r>
              <a:rPr lang="it-IT" sz="1800" b="1" u="sng" dirty="0" err="1" smtClean="0"/>
              <a:t>at</a:t>
            </a:r>
            <a:r>
              <a:rPr lang="it-IT" sz="1800" b="1" u="sng" dirty="0" smtClean="0"/>
              <a:t> HRIBF</a:t>
            </a:r>
          </a:p>
        </p:txBody>
      </p:sp>
      <p:pic>
        <p:nvPicPr>
          <p:cNvPr id="8194" name="Picture 2" descr="UCx"/>
          <p:cNvPicPr>
            <a:picLocks noChangeAspect="1" noChangeArrowheads="1"/>
          </p:cNvPicPr>
          <p:nvPr/>
        </p:nvPicPr>
        <p:blipFill>
          <a:blip r:embed="rId5" cstate="print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10698" r="7555" b="6206"/>
          <a:stretch>
            <a:fillRect/>
          </a:stretch>
        </p:blipFill>
        <p:spPr bwMode="auto">
          <a:xfrm>
            <a:off x="4788024" y="3620243"/>
            <a:ext cx="1484517" cy="1586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0133" y="3607561"/>
            <a:ext cx="1668252" cy="158666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427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180528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n-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rich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production: UC</a:t>
            </a:r>
            <a:r>
              <a:rPr lang="it-IT" sz="3600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targets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Documents and Settings\Unipd\Desktop\Stefano Corradetti 2009-2012\Gamma 2011\Target assembly\DSC07257.JPG"/>
          <p:cNvPicPr>
            <a:picLocks noChangeAspect="1" noChangeArrowheads="1"/>
          </p:cNvPicPr>
          <p:nvPr/>
        </p:nvPicPr>
        <p:blipFill rotWithShape="1">
          <a:blip r:embed="rId2" cstate="print"/>
          <a:srcRect t="22494" b="9772"/>
          <a:stretch/>
        </p:blipFill>
        <p:spPr bwMode="auto">
          <a:xfrm>
            <a:off x="869187" y="1484784"/>
            <a:ext cx="3888000" cy="19751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7" name="Picture 2" descr="C:\Documents and Settings\Unipd\Desktop\Stefano Corradetti 2009-2012\Gamma 2011\Target assembly\assembled with targets.JPG"/>
          <p:cNvPicPr>
            <a:picLocks noChangeAspect="1" noChangeArrowheads="1"/>
          </p:cNvPicPr>
          <p:nvPr/>
        </p:nvPicPr>
        <p:blipFill rotWithShape="1">
          <a:blip r:embed="rId3" cstate="print"/>
          <a:srcRect t="25906" b="16523"/>
          <a:stretch/>
        </p:blipFill>
        <p:spPr bwMode="auto">
          <a:xfrm>
            <a:off x="862810" y="3531895"/>
            <a:ext cx="3888000" cy="167884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35" y="1484784"/>
            <a:ext cx="3252428" cy="19751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0" y="90872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rgbClr val="C00000"/>
                </a:solidFill>
              </a:rPr>
              <a:t>2</a:t>
            </a:r>
            <a:r>
              <a:rPr lang="it-IT" sz="2200" dirty="0" smtClean="0">
                <a:solidFill>
                  <a:srgbClr val="C00000"/>
                </a:solidFill>
              </a:rPr>
              <a:t>) </a:t>
            </a:r>
            <a:r>
              <a:rPr lang="it-IT" sz="2200" dirty="0" err="1" smtClean="0">
                <a:solidFill>
                  <a:srgbClr val="C00000"/>
                </a:solidFill>
              </a:rPr>
              <a:t>Low</a:t>
            </a:r>
            <a:r>
              <a:rPr lang="it-IT" sz="2200" dirty="0" smtClean="0">
                <a:solidFill>
                  <a:srgbClr val="C00000"/>
                </a:solidFill>
              </a:rPr>
              <a:t> </a:t>
            </a:r>
            <a:r>
              <a:rPr lang="it-IT" sz="2200" dirty="0" err="1" smtClean="0">
                <a:solidFill>
                  <a:srgbClr val="C00000"/>
                </a:solidFill>
              </a:rPr>
              <a:t>density</a:t>
            </a:r>
            <a:r>
              <a:rPr lang="it-IT" sz="2200" dirty="0" smtClean="0">
                <a:solidFill>
                  <a:srgbClr val="C00000"/>
                </a:solidFill>
              </a:rPr>
              <a:t> UC</a:t>
            </a:r>
            <a:r>
              <a:rPr lang="it-IT" sz="2200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r="25277"/>
          <a:stretch/>
        </p:blipFill>
        <p:spPr bwMode="auto">
          <a:xfrm>
            <a:off x="4901635" y="3531895"/>
            <a:ext cx="1496249" cy="1678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5811" y="3531895"/>
            <a:ext cx="1668252" cy="167884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179512" y="538599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/>
              <a:t>C</a:t>
            </a:r>
            <a:r>
              <a:rPr lang="it-IT" sz="1800" b="1" dirty="0" smtClean="0"/>
              <a:t>arbothermal </a:t>
            </a:r>
            <a:r>
              <a:rPr lang="it-IT" sz="1800" b="1" dirty="0" err="1" smtClean="0"/>
              <a:t>reduction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process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using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graphite</a:t>
            </a:r>
            <a:r>
              <a:rPr lang="it-IT" sz="1800" b="1" dirty="0" smtClean="0"/>
              <a:t> and carbon </a:t>
            </a:r>
            <a:r>
              <a:rPr lang="it-IT" sz="1800" b="1" dirty="0" err="1" smtClean="0"/>
              <a:t>nanotubes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as</a:t>
            </a:r>
            <a:r>
              <a:rPr lang="it-IT" sz="1800" b="1" dirty="0" smtClean="0"/>
              <a:t> carbon source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dirty="0" err="1" smtClean="0"/>
              <a:t>Density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about</a:t>
            </a:r>
            <a:r>
              <a:rPr lang="it-IT" sz="1800" b="1" dirty="0" smtClean="0"/>
              <a:t> 2.6 g/cm³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b="1" u="sng" dirty="0" smtClean="0">
                <a:latin typeface="Symbol" pitchFamily="18" charset="2"/>
              </a:rPr>
              <a:t>f</a:t>
            </a:r>
            <a:r>
              <a:rPr lang="it-IT" sz="1800" b="1" u="sng" dirty="0" smtClean="0"/>
              <a:t>13 mm target </a:t>
            </a:r>
            <a:r>
              <a:rPr lang="it-IT" sz="1800" b="1" u="sng" dirty="0" err="1" smtClean="0"/>
              <a:t>prototype</a:t>
            </a:r>
            <a:r>
              <a:rPr lang="it-IT" sz="1800" b="1" u="sng" dirty="0" smtClean="0"/>
              <a:t> made of 7 disks </a:t>
            </a:r>
            <a:r>
              <a:rPr lang="it-IT" sz="1800" b="1" u="sng" dirty="0" err="1" smtClean="0"/>
              <a:t>produced</a:t>
            </a:r>
            <a:r>
              <a:rPr lang="it-IT" sz="1800" b="1" u="sng" dirty="0" smtClean="0"/>
              <a:t> and </a:t>
            </a:r>
            <a:r>
              <a:rPr lang="it-IT" sz="1800" b="1" u="sng" dirty="0" err="1" smtClean="0"/>
              <a:t>tested</a:t>
            </a:r>
            <a:r>
              <a:rPr lang="it-IT" sz="1800" b="1" u="sng" dirty="0" smtClean="0"/>
              <a:t> on-line </a:t>
            </a:r>
            <a:r>
              <a:rPr lang="it-IT" sz="1800" b="1" u="sng" dirty="0" err="1" smtClean="0"/>
              <a:t>at</a:t>
            </a:r>
            <a:r>
              <a:rPr lang="it-IT" sz="1800" b="1" u="sng" dirty="0" smtClean="0"/>
              <a:t> HRIBF</a:t>
            </a:r>
          </a:p>
        </p:txBody>
      </p:sp>
    </p:spTree>
    <p:extLst>
      <p:ext uri="{BB962C8B-B14F-4D97-AF65-F5344CB8AC3E}">
        <p14:creationId xmlns:p14="http://schemas.microsoft.com/office/powerpoint/2010/main" val="15629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87338" y="736600"/>
          <a:ext cx="8640762" cy="569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9" name="AutoCAD Drawing" r:id="rId4" imgW="8515350" imgH="5610225" progId="AutoCAD.Drawing.16">
                  <p:embed/>
                </p:oleObj>
              </mc:Choice>
              <mc:Fallback>
                <p:oleObj name="AutoCAD Drawing" r:id="rId4" imgW="8515350" imgH="5610225" progId="AutoCAD.Drawing.1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736600"/>
                        <a:ext cx="8640762" cy="5694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6263" y="1196975"/>
            <a:ext cx="300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Beam from Tandem Accelerator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410200" y="3022600"/>
            <a:ext cx="172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Beam Diagnostics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635375" y="4400550"/>
            <a:ext cx="1423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Dipole Magnet</a:t>
            </a:r>
          </a:p>
          <a:p>
            <a:r>
              <a:rPr lang="en-US" sz="1600">
                <a:latin typeface="Times New Roman" pitchFamily="18" charset="0"/>
              </a:rPr>
              <a:t>M/</a:t>
            </a:r>
            <a:r>
              <a:rPr lang="en-US" sz="1600">
                <a:latin typeface="Symbol" pitchFamily="18" charset="2"/>
              </a:rPr>
              <a:t>D</a:t>
            </a:r>
            <a:r>
              <a:rPr lang="en-US" sz="1600">
                <a:latin typeface="Times New Roman" pitchFamily="18" charset="0"/>
              </a:rPr>
              <a:t>M = 2000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5795963" y="4652963"/>
            <a:ext cx="20145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Moving Tape System</a:t>
            </a:r>
          </a:p>
          <a:p>
            <a:r>
              <a:rPr lang="en-US" sz="1600">
                <a:latin typeface="Times New Roman" pitchFamily="18" charset="0"/>
              </a:rPr>
              <a:t>and </a:t>
            </a:r>
            <a:r>
              <a:rPr lang="en-US" sz="1600">
                <a:latin typeface="Symbol" pitchFamily="18" charset="2"/>
              </a:rPr>
              <a:t>g</a:t>
            </a:r>
            <a:r>
              <a:rPr lang="en-US" sz="1600">
                <a:latin typeface="Times New Roman" pitchFamily="18" charset="0"/>
              </a:rPr>
              <a:t>-ray Detector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3779838" y="1628775"/>
            <a:ext cx="18732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Target / Ion Source</a:t>
            </a: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808163"/>
            <a:ext cx="2090737" cy="2446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4" name="Titolo 1"/>
          <p:cNvSpPr>
            <a:spLocks/>
          </p:cNvSpPr>
          <p:nvPr/>
        </p:nvSpPr>
        <p:spPr bwMode="auto">
          <a:xfrm>
            <a:off x="468313" y="0"/>
            <a:ext cx="7250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000" dirty="0">
              <a:solidFill>
                <a:srgbClr val="0066FF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HRIBF: On-Line TIS Testing 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Facility</a:t>
            </a:r>
          </a:p>
          <a:p>
            <a:pPr>
              <a:defRPr/>
            </a:pPr>
            <a:endParaRPr lang="en-US" sz="2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70C0"/>
                </a:solidFill>
                <a:latin typeface="+mj-lt"/>
              </a:rPr>
              <a:t>low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intensity (&lt;50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nA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) tests of RIB production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targets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3" descr="C:\Documents and Settings\alberto\Documenti\SPES\target\ornl\UCX CNT\TIS under vacuu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196752"/>
            <a:ext cx="2448397" cy="1836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096345" cy="1656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uclidi yield 2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" y="3440185"/>
            <a:ext cx="4578627" cy="28803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3419872" y="908720"/>
            <a:ext cx="554461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smtClean="0"/>
              <a:t>Targets </a:t>
            </a:r>
            <a:r>
              <a:rPr lang="it-IT" sz="2000" dirty="0" err="1" smtClean="0"/>
              <a:t>tested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three</a:t>
            </a:r>
            <a:r>
              <a:rPr lang="it-IT" sz="2000" dirty="0" smtClean="0"/>
              <a:t>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temperatures</a:t>
            </a:r>
            <a:r>
              <a:rPr lang="it-IT" sz="2000" dirty="0" smtClean="0"/>
              <a:t>: 2000°C, 1800°C and 1600°C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err="1"/>
              <a:t>Irradiation</a:t>
            </a:r>
            <a:r>
              <a:rPr lang="it-IT" sz="2000" dirty="0"/>
              <a:t> by 40 </a:t>
            </a:r>
            <a:r>
              <a:rPr lang="it-IT" sz="2000" dirty="0" err="1"/>
              <a:t>MeV</a:t>
            </a:r>
            <a:r>
              <a:rPr lang="it-IT" sz="2000" dirty="0"/>
              <a:t>, 50 </a:t>
            </a:r>
            <a:r>
              <a:rPr lang="it-IT" sz="2000" dirty="0" err="1"/>
              <a:t>nA</a:t>
            </a:r>
            <a:r>
              <a:rPr lang="it-IT" sz="2000" dirty="0"/>
              <a:t> </a:t>
            </a:r>
            <a:r>
              <a:rPr lang="it-IT" sz="2000" dirty="0" err="1"/>
              <a:t>proton</a:t>
            </a:r>
            <a:r>
              <a:rPr lang="it-IT" sz="2000" dirty="0"/>
              <a:t> </a:t>
            </a:r>
            <a:r>
              <a:rPr lang="it-IT" sz="2000" dirty="0" err="1"/>
              <a:t>beam</a:t>
            </a:r>
            <a:r>
              <a:rPr lang="it-IT" sz="2000" dirty="0"/>
              <a:t>, </a:t>
            </a:r>
            <a:r>
              <a:rPr lang="it-IT" sz="2000" dirty="0" err="1"/>
              <a:t>ionization</a:t>
            </a:r>
            <a:r>
              <a:rPr lang="it-IT" sz="2000" dirty="0"/>
              <a:t> with plasma </a:t>
            </a:r>
            <a:r>
              <a:rPr lang="it-IT" sz="2000" dirty="0" err="1"/>
              <a:t>ion</a:t>
            </a:r>
            <a:r>
              <a:rPr lang="it-IT" sz="2000" dirty="0"/>
              <a:t> </a:t>
            </a:r>
            <a:r>
              <a:rPr lang="it-IT" sz="2000" dirty="0" smtClean="0"/>
              <a:t>source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smtClean="0"/>
              <a:t>21 </a:t>
            </a:r>
            <a:r>
              <a:rPr lang="it-IT" sz="2000" dirty="0" err="1" smtClean="0"/>
              <a:t>elements</a:t>
            </a:r>
            <a:r>
              <a:rPr lang="it-IT" sz="2000" dirty="0" smtClean="0"/>
              <a:t>, </a:t>
            </a:r>
            <a:r>
              <a:rPr lang="it-IT" sz="2000" dirty="0" err="1" smtClean="0"/>
              <a:t>about</a:t>
            </a:r>
            <a:r>
              <a:rPr lang="it-IT" sz="2000" dirty="0" smtClean="0"/>
              <a:t> 75 </a:t>
            </a:r>
            <a:r>
              <a:rPr lang="it-IT" sz="2000" dirty="0" err="1" smtClean="0"/>
              <a:t>isotopes</a:t>
            </a:r>
            <a:r>
              <a:rPr lang="it-IT" sz="2000" dirty="0" smtClean="0"/>
              <a:t> </a:t>
            </a:r>
            <a:r>
              <a:rPr lang="it-IT" sz="2000" dirty="0" err="1" smtClean="0"/>
              <a:t>collected</a:t>
            </a:r>
            <a:endParaRPr lang="it-IT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err="1" smtClean="0"/>
              <a:t>Yield</a:t>
            </a:r>
            <a:r>
              <a:rPr lang="it-IT" sz="2000" dirty="0" smtClean="0"/>
              <a:t> vs. </a:t>
            </a:r>
            <a:r>
              <a:rPr lang="it-IT" sz="2000" dirty="0" err="1" smtClean="0"/>
              <a:t>half-life</a:t>
            </a:r>
            <a:r>
              <a:rPr lang="it-IT" sz="2000" dirty="0" smtClean="0"/>
              <a:t> </a:t>
            </a:r>
            <a:r>
              <a:rPr lang="it-IT" sz="2000" dirty="0" err="1" smtClean="0"/>
              <a:t>characterization</a:t>
            </a:r>
            <a:endParaRPr lang="it-IT" sz="2000" dirty="0" smtClean="0"/>
          </a:p>
        </p:txBody>
      </p:sp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70191"/>
              </p:ext>
            </p:extLst>
          </p:nvPr>
        </p:nvGraphicFramePr>
        <p:xfrm>
          <a:off x="4860032" y="3432843"/>
          <a:ext cx="4104456" cy="288766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33405"/>
                <a:gridCol w="1202897"/>
                <a:gridCol w="1368154"/>
              </a:tblGrid>
              <a:tr h="589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Standard UC</a:t>
                      </a:r>
                      <a:r>
                        <a:rPr lang="en-US" sz="1600" baseline="-25000" dirty="0" smtClean="0">
                          <a:effectLst/>
                          <a:latin typeface="+mn-lt"/>
                        </a:rPr>
                        <a:t>X</a:t>
                      </a:r>
                      <a:endParaRPr lang="it-IT" sz="1600" baseline="-25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Low density UC</a:t>
                      </a:r>
                      <a:r>
                        <a:rPr lang="en-US" sz="1600" baseline="-25000" dirty="0" smtClean="0">
                          <a:effectLst/>
                          <a:latin typeface="+mn-lt"/>
                        </a:rPr>
                        <a:t>X</a:t>
                      </a:r>
                      <a:endParaRPr lang="it-IT" sz="1600" baseline="-25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Density </a:t>
                      </a:r>
                      <a:r>
                        <a:rPr lang="en-US" sz="1400" dirty="0">
                          <a:effectLst/>
                        </a:rPr>
                        <a:t>(g/cm³)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4.25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2.59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6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12.50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13.07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(g/cm²)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0.41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0.41 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6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58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75</a:t>
                      </a:r>
                      <a:endParaRPr lang="it-IT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itolo 1"/>
          <p:cNvSpPr txBox="1">
            <a:spLocks/>
          </p:cNvSpPr>
          <p:nvPr/>
        </p:nvSpPr>
        <p:spPr>
          <a:xfrm>
            <a:off x="-36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HRIBF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0" y="908720"/>
            <a:ext cx="318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</a:rPr>
              <a:t>1) Standard UC</a:t>
            </a:r>
            <a:r>
              <a:rPr lang="it-IT" sz="2200" b="1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146015"/>
              </p:ext>
            </p:extLst>
          </p:nvPr>
        </p:nvGraphicFramePr>
        <p:xfrm>
          <a:off x="251520" y="1411614"/>
          <a:ext cx="4320480" cy="389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Graph" r:id="rId3" imgW="3818534" imgH="3133344" progId="Origin50.Graph">
                  <p:embed/>
                </p:oleObj>
              </mc:Choice>
              <mc:Fallback>
                <p:oleObj name="Graph" r:id="rId3" imgW="3818534" imgH="3133344" progId="Origin50.Graph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06" t="5127" r="5371" b="6180"/>
                      <a:stretch>
                        <a:fillRect/>
                      </a:stretch>
                    </p:blipFill>
                    <p:spPr bwMode="auto">
                      <a:xfrm>
                        <a:off x="251520" y="1411614"/>
                        <a:ext cx="4320480" cy="3892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olo 1"/>
          <p:cNvSpPr txBox="1">
            <a:spLocks/>
          </p:cNvSpPr>
          <p:nvPr/>
        </p:nvSpPr>
        <p:spPr>
          <a:xfrm>
            <a:off x="1619672" y="5302369"/>
            <a:ext cx="169269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 err="1" smtClean="0">
                <a:solidFill>
                  <a:srgbClr val="FF0000"/>
                </a:solidFill>
                <a:latin typeface="+mn-lt"/>
              </a:rPr>
              <a:t>Yield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 vs. T</a:t>
            </a:r>
            <a:r>
              <a:rPr lang="it-IT" sz="2200" b="1" baseline="-25000" dirty="0" smtClean="0">
                <a:solidFill>
                  <a:srgbClr val="FF0000"/>
                </a:solidFill>
                <a:latin typeface="+mn-lt"/>
              </a:rPr>
              <a:t>1/2</a:t>
            </a:r>
            <a:endParaRPr lang="it-IT" sz="22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020808"/>
              </p:ext>
            </p:extLst>
          </p:nvPr>
        </p:nvGraphicFramePr>
        <p:xfrm>
          <a:off x="4724400" y="1411615"/>
          <a:ext cx="4248472" cy="389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Graph" r:id="rId5" imgW="3841699" imgH="3065069" progId="Origin50.Graph">
                  <p:embed/>
                </p:oleObj>
              </mc:Choice>
              <mc:Fallback>
                <p:oleObj name="Graph" r:id="rId5" imgW="3841699" imgH="3065069" progId="Origin50.Grap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455" t="6088" r="5455" b="6163"/>
                      <a:stretch>
                        <a:fillRect/>
                      </a:stretch>
                    </p:blipFill>
                    <p:spPr bwMode="auto">
                      <a:xfrm>
                        <a:off x="4724400" y="1411615"/>
                        <a:ext cx="4248472" cy="38907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olo 1"/>
          <p:cNvSpPr txBox="1">
            <a:spLocks/>
          </p:cNvSpPr>
          <p:nvPr/>
        </p:nvSpPr>
        <p:spPr>
          <a:xfrm>
            <a:off x="5687616" y="5304110"/>
            <a:ext cx="2628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 err="1" smtClean="0">
                <a:solidFill>
                  <a:srgbClr val="FF0000"/>
                </a:solidFill>
                <a:latin typeface="+mn-lt"/>
              </a:rPr>
              <a:t>Holdup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-time (</a:t>
            </a:r>
            <a:r>
              <a:rPr lang="it-IT" sz="2200" b="1" baseline="30000" dirty="0" smtClean="0">
                <a:solidFill>
                  <a:srgbClr val="FF0000"/>
                </a:solidFill>
                <a:latin typeface="+mn-lt"/>
              </a:rPr>
              <a:t>92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Sr)</a:t>
            </a:r>
            <a:endParaRPr lang="it-IT" sz="22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07504" y="5734997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D. Scarpa et al., </a:t>
            </a:r>
            <a:r>
              <a:rPr lang="it-IT" sz="1800" dirty="0" err="1" smtClean="0"/>
              <a:t>Eur</a:t>
            </a:r>
            <a:r>
              <a:rPr lang="it-IT" sz="1800" dirty="0" smtClean="0"/>
              <a:t>. </a:t>
            </a:r>
            <a:r>
              <a:rPr lang="it-IT" sz="1800" dirty="0" err="1" smtClean="0"/>
              <a:t>Phys</a:t>
            </a:r>
            <a:r>
              <a:rPr lang="it-IT" sz="1800" dirty="0" smtClean="0"/>
              <a:t>. J. A </a:t>
            </a:r>
            <a:r>
              <a:rPr lang="it-IT" sz="1800" b="1" dirty="0" smtClean="0"/>
              <a:t>47</a:t>
            </a:r>
            <a:r>
              <a:rPr lang="it-IT" sz="1800" dirty="0" smtClean="0"/>
              <a:t> (2011) 32.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1800" dirty="0" smtClean="0"/>
              <a:t>S. Corradetti et al., </a:t>
            </a:r>
            <a:r>
              <a:rPr lang="it-IT" sz="1800" dirty="0" err="1" smtClean="0"/>
              <a:t>Eur</a:t>
            </a:r>
            <a:r>
              <a:rPr lang="it-IT" sz="1800" dirty="0" smtClean="0"/>
              <a:t>. </a:t>
            </a:r>
            <a:r>
              <a:rPr lang="it-IT" sz="1800" dirty="0" err="1" smtClean="0"/>
              <a:t>Phys</a:t>
            </a:r>
            <a:r>
              <a:rPr lang="it-IT" sz="1800" dirty="0" smtClean="0"/>
              <a:t>. J. A </a:t>
            </a:r>
            <a:r>
              <a:rPr lang="it-IT" sz="1800" b="1" dirty="0" smtClean="0"/>
              <a:t>47</a:t>
            </a:r>
            <a:r>
              <a:rPr lang="it-IT" sz="1800" dirty="0" smtClean="0"/>
              <a:t> (2011) 119.</a:t>
            </a:r>
            <a:endParaRPr lang="it-IT" sz="1800" baseline="-25000" dirty="0"/>
          </a:p>
        </p:txBody>
      </p:sp>
      <p:sp>
        <p:nvSpPr>
          <p:cNvPr id="13" name="Rettangolo 12"/>
          <p:cNvSpPr/>
          <p:nvPr/>
        </p:nvSpPr>
        <p:spPr>
          <a:xfrm>
            <a:off x="0" y="836712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</a:rPr>
              <a:t>1) Standard UC</a:t>
            </a:r>
            <a:r>
              <a:rPr lang="it-IT" sz="2200" b="1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-36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HRIBF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2862544" cy="18093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Immagin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" y="3429000"/>
            <a:ext cx="4579200" cy="2880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0" y="764704"/>
            <a:ext cx="3184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</a:rPr>
              <a:t>2) </a:t>
            </a:r>
            <a:r>
              <a:rPr lang="it-IT" sz="2200" b="1" dirty="0" err="1" smtClean="0">
                <a:solidFill>
                  <a:srgbClr val="C00000"/>
                </a:solidFill>
              </a:rPr>
              <a:t>Low</a:t>
            </a:r>
            <a:r>
              <a:rPr lang="it-IT" sz="2200" b="1" dirty="0" smtClean="0">
                <a:solidFill>
                  <a:srgbClr val="C00000"/>
                </a:solidFill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</a:rPr>
              <a:t>density</a:t>
            </a:r>
            <a:r>
              <a:rPr lang="it-IT" sz="2200" b="1" dirty="0" smtClean="0">
                <a:solidFill>
                  <a:srgbClr val="C00000"/>
                </a:solidFill>
              </a:rPr>
              <a:t> UC</a:t>
            </a:r>
            <a:r>
              <a:rPr lang="it-IT" sz="2200" b="1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3419872" y="1008018"/>
            <a:ext cx="5544615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smtClean="0"/>
              <a:t>Targets </a:t>
            </a:r>
            <a:r>
              <a:rPr lang="it-IT" sz="2000" dirty="0" err="1" smtClean="0"/>
              <a:t>tested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three</a:t>
            </a:r>
            <a:r>
              <a:rPr lang="it-IT" sz="2000" dirty="0" smtClean="0"/>
              <a:t>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temperatures</a:t>
            </a:r>
            <a:r>
              <a:rPr lang="it-IT" sz="2000" dirty="0" smtClean="0"/>
              <a:t>: 2000°C, 1800°C and 1600°C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err="1"/>
              <a:t>Irradiation</a:t>
            </a:r>
            <a:r>
              <a:rPr lang="it-IT" sz="2000" dirty="0"/>
              <a:t> by 40 </a:t>
            </a:r>
            <a:r>
              <a:rPr lang="it-IT" sz="2000" dirty="0" err="1"/>
              <a:t>MeV</a:t>
            </a:r>
            <a:r>
              <a:rPr lang="it-IT" sz="2000" dirty="0"/>
              <a:t>, 50 </a:t>
            </a:r>
            <a:r>
              <a:rPr lang="it-IT" sz="2000" dirty="0" err="1"/>
              <a:t>nA</a:t>
            </a:r>
            <a:r>
              <a:rPr lang="it-IT" sz="2000" dirty="0"/>
              <a:t> </a:t>
            </a:r>
            <a:r>
              <a:rPr lang="it-IT" sz="2000" dirty="0" err="1"/>
              <a:t>proton</a:t>
            </a:r>
            <a:r>
              <a:rPr lang="it-IT" sz="2000" dirty="0"/>
              <a:t> </a:t>
            </a:r>
            <a:r>
              <a:rPr lang="it-IT" sz="2000" dirty="0" err="1"/>
              <a:t>beam</a:t>
            </a:r>
            <a:r>
              <a:rPr lang="it-IT" sz="2000" dirty="0"/>
              <a:t>, </a:t>
            </a:r>
            <a:r>
              <a:rPr lang="it-IT" sz="2000" dirty="0" err="1"/>
              <a:t>ionization</a:t>
            </a:r>
            <a:r>
              <a:rPr lang="it-IT" sz="2000" dirty="0"/>
              <a:t> with plasma </a:t>
            </a:r>
            <a:r>
              <a:rPr lang="it-IT" sz="2000" dirty="0" err="1"/>
              <a:t>ion</a:t>
            </a:r>
            <a:r>
              <a:rPr lang="it-IT" sz="2000" dirty="0"/>
              <a:t> </a:t>
            </a:r>
            <a:r>
              <a:rPr lang="it-IT" sz="2000" dirty="0" smtClean="0"/>
              <a:t>source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smtClean="0"/>
              <a:t>21 </a:t>
            </a:r>
            <a:r>
              <a:rPr lang="it-IT" sz="2000" dirty="0" err="1" smtClean="0"/>
              <a:t>elements</a:t>
            </a:r>
            <a:r>
              <a:rPr lang="it-IT" sz="2000" dirty="0" smtClean="0"/>
              <a:t>, </a:t>
            </a:r>
            <a:r>
              <a:rPr lang="it-IT" sz="2000" dirty="0" err="1" smtClean="0"/>
              <a:t>about</a:t>
            </a:r>
            <a:r>
              <a:rPr lang="it-IT" sz="2000" dirty="0" smtClean="0"/>
              <a:t> 80 </a:t>
            </a:r>
            <a:r>
              <a:rPr lang="it-IT" sz="2000" dirty="0" err="1" smtClean="0"/>
              <a:t>isotopes</a:t>
            </a:r>
            <a:r>
              <a:rPr lang="it-IT" sz="2000" dirty="0" smtClean="0"/>
              <a:t> </a:t>
            </a:r>
            <a:r>
              <a:rPr lang="it-IT" sz="2000" dirty="0" err="1" smtClean="0"/>
              <a:t>collected</a:t>
            </a:r>
            <a:endParaRPr lang="it-IT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000" dirty="0" err="1" smtClean="0"/>
              <a:t>Yield</a:t>
            </a:r>
            <a:r>
              <a:rPr lang="it-IT" sz="2000" dirty="0" smtClean="0"/>
              <a:t> vs. </a:t>
            </a:r>
            <a:r>
              <a:rPr lang="it-IT" sz="2000" dirty="0" err="1" smtClean="0"/>
              <a:t>half</a:t>
            </a:r>
            <a:r>
              <a:rPr lang="it-IT" sz="2000" dirty="0" smtClean="0"/>
              <a:t>-life </a:t>
            </a:r>
            <a:r>
              <a:rPr lang="it-IT" sz="2000" dirty="0" err="1" smtClean="0"/>
              <a:t>characterization</a:t>
            </a:r>
            <a:endParaRPr lang="it-IT" sz="2000" dirty="0" smtClean="0"/>
          </a:p>
          <a:p>
            <a:pPr marL="342900" indent="-342900" algn="l">
              <a:buFont typeface="Arial" pitchFamily="34" charset="0"/>
              <a:buChar char="•"/>
            </a:pPr>
            <a:endParaRPr lang="it-IT" sz="1800" baseline="-25000" dirty="0"/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08595"/>
              </p:ext>
            </p:extLst>
          </p:nvPr>
        </p:nvGraphicFramePr>
        <p:xfrm>
          <a:off x="4860032" y="3432843"/>
          <a:ext cx="4104456" cy="288766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33405"/>
                <a:gridCol w="1202897"/>
                <a:gridCol w="1368154"/>
              </a:tblGrid>
              <a:tr h="589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Standard UC</a:t>
                      </a:r>
                      <a:r>
                        <a:rPr lang="en-US" sz="1600" baseline="-25000" dirty="0" smtClean="0">
                          <a:effectLst/>
                          <a:latin typeface="+mn-lt"/>
                        </a:rPr>
                        <a:t>X</a:t>
                      </a:r>
                      <a:endParaRPr lang="it-IT" sz="1600" baseline="-25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Low density UC</a:t>
                      </a:r>
                      <a:r>
                        <a:rPr lang="en-US" sz="1600" baseline="-25000" dirty="0" smtClean="0">
                          <a:effectLst/>
                          <a:latin typeface="+mn-lt"/>
                        </a:rPr>
                        <a:t>X</a:t>
                      </a:r>
                      <a:endParaRPr lang="it-IT" sz="1600" baseline="-25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Density </a:t>
                      </a:r>
                      <a:r>
                        <a:rPr lang="en-US" sz="1400" dirty="0">
                          <a:effectLst/>
                        </a:rPr>
                        <a:t>(g/cm³)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n-lt"/>
                        </a:rPr>
                        <a:t>4.25</a:t>
                      </a:r>
                      <a:endParaRPr lang="it-IT" sz="16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2.59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6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n-lt"/>
                        </a:rPr>
                        <a:t>12.50</a:t>
                      </a:r>
                      <a:endParaRPr lang="it-IT" sz="16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13.07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(g/cm²)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n-lt"/>
                        </a:rPr>
                        <a:t>0.41</a:t>
                      </a:r>
                      <a:endParaRPr lang="it-IT" sz="16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0.41 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6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+mn-lt"/>
                        </a:rPr>
                        <a:t>58</a:t>
                      </a:r>
                      <a:endParaRPr lang="it-IT" sz="16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75</a:t>
                      </a:r>
                      <a:endParaRPr lang="it-IT" sz="16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itolo 1"/>
          <p:cNvSpPr txBox="1">
            <a:spLocks/>
          </p:cNvSpPr>
          <p:nvPr/>
        </p:nvSpPr>
        <p:spPr>
          <a:xfrm>
            <a:off x="-36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HRIBF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1619672" y="5302369"/>
            <a:ext cx="169269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 err="1" smtClean="0">
                <a:solidFill>
                  <a:srgbClr val="FF0000"/>
                </a:solidFill>
                <a:latin typeface="+mn-lt"/>
              </a:rPr>
              <a:t>Yield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 vs. T</a:t>
            </a:r>
            <a:r>
              <a:rPr lang="it-IT" sz="2200" b="1" baseline="-25000" dirty="0" smtClean="0">
                <a:solidFill>
                  <a:srgbClr val="FF0000"/>
                </a:solidFill>
                <a:latin typeface="+mn-lt"/>
              </a:rPr>
              <a:t>1/2</a:t>
            </a:r>
            <a:endParaRPr lang="it-IT" sz="22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07504" y="5734997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800" dirty="0" smtClean="0"/>
              <a:t>New </a:t>
            </a:r>
            <a:r>
              <a:rPr lang="it-IT" sz="1800" dirty="0" err="1" smtClean="0"/>
              <a:t>manuscript</a:t>
            </a:r>
            <a:r>
              <a:rPr lang="it-IT" sz="1800" dirty="0" smtClean="0"/>
              <a:t> by S. Corradetti, S. </a:t>
            </a:r>
            <a:r>
              <a:rPr lang="it-IT" sz="1800" dirty="0" err="1" smtClean="0"/>
              <a:t>Carturan</a:t>
            </a:r>
            <a:r>
              <a:rPr lang="it-IT" sz="1800" dirty="0" smtClean="0"/>
              <a:t>, M. Manzolaro, D. Scarpa, L. </a:t>
            </a:r>
            <a:r>
              <a:rPr lang="it-IT" sz="1800" dirty="0" err="1" smtClean="0"/>
              <a:t>Biasetto</a:t>
            </a:r>
            <a:r>
              <a:rPr lang="it-IT" sz="1800" dirty="0" smtClean="0"/>
              <a:t>, A. </a:t>
            </a:r>
            <a:r>
              <a:rPr lang="it-IT" sz="1800" dirty="0" err="1" smtClean="0"/>
              <a:t>Andrighetto</a:t>
            </a:r>
            <a:r>
              <a:rPr lang="it-IT" sz="1800" dirty="0" smtClean="0"/>
              <a:t>, P. </a:t>
            </a:r>
            <a:r>
              <a:rPr lang="it-IT" sz="1800" dirty="0" err="1" smtClean="0"/>
              <a:t>Zanonato</a:t>
            </a:r>
            <a:r>
              <a:rPr lang="it-IT" sz="1800" dirty="0" smtClean="0"/>
              <a:t>, P. Colombo, C. </a:t>
            </a:r>
            <a:r>
              <a:rPr lang="it-IT" sz="1800" dirty="0" err="1" smtClean="0"/>
              <a:t>Jost</a:t>
            </a:r>
            <a:r>
              <a:rPr lang="it-IT" sz="1800" dirty="0" smtClean="0"/>
              <a:t> and D. W. </a:t>
            </a:r>
            <a:r>
              <a:rPr lang="it-IT" sz="1800" dirty="0" err="1" smtClean="0"/>
              <a:t>Stracener</a:t>
            </a:r>
            <a:r>
              <a:rPr lang="it-IT" sz="1800" dirty="0" smtClean="0"/>
              <a:t> in progress</a:t>
            </a:r>
            <a:endParaRPr lang="it-IT" sz="1800" baseline="-25000" dirty="0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067198"/>
              </p:ext>
            </p:extLst>
          </p:nvPr>
        </p:nvGraphicFramePr>
        <p:xfrm>
          <a:off x="107504" y="1411614"/>
          <a:ext cx="4356484" cy="3956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Graph" r:id="rId3" imgW="3969715" imgH="3222346" progId="Origin50.Graph">
                  <p:embed/>
                </p:oleObj>
              </mc:Choice>
              <mc:Fallback>
                <p:oleObj name="Graph" r:id="rId3" imgW="3969715" imgH="3222346" progId="Origin50.Graph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22" t="7231" r="6334" b="3705"/>
                      <a:stretch>
                        <a:fillRect/>
                      </a:stretch>
                    </p:blipFill>
                    <p:spPr bwMode="auto">
                      <a:xfrm>
                        <a:off x="107504" y="1411614"/>
                        <a:ext cx="4356484" cy="39563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olo 1"/>
          <p:cNvSpPr txBox="1">
            <a:spLocks/>
          </p:cNvSpPr>
          <p:nvPr/>
        </p:nvSpPr>
        <p:spPr>
          <a:xfrm>
            <a:off x="5687616" y="5302369"/>
            <a:ext cx="262880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dirty="0" err="1" smtClean="0">
                <a:solidFill>
                  <a:srgbClr val="FF0000"/>
                </a:solidFill>
                <a:latin typeface="+mn-lt"/>
              </a:rPr>
              <a:t>Holdup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-time (</a:t>
            </a:r>
            <a:r>
              <a:rPr lang="it-IT" sz="2200" b="1" baseline="30000" dirty="0" smtClean="0">
                <a:solidFill>
                  <a:srgbClr val="FF0000"/>
                </a:solidFill>
                <a:latin typeface="+mn-lt"/>
              </a:rPr>
              <a:t>92</a:t>
            </a:r>
            <a:r>
              <a:rPr lang="it-IT" sz="2200" b="1" dirty="0" smtClean="0">
                <a:solidFill>
                  <a:srgbClr val="FF0000"/>
                </a:solidFill>
                <a:latin typeface="+mn-lt"/>
              </a:rPr>
              <a:t>Sr)</a:t>
            </a:r>
            <a:endParaRPr lang="it-IT" sz="2200" b="1" baseline="-25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268081"/>
              </p:ext>
            </p:extLst>
          </p:nvPr>
        </p:nvGraphicFramePr>
        <p:xfrm>
          <a:off x="4567320" y="1411034"/>
          <a:ext cx="4397168" cy="3962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Graph" r:id="rId5" imgW="3952800" imgH="3183840" progId="Origin50.Graph">
                  <p:embed/>
                </p:oleObj>
              </mc:Choice>
              <mc:Fallback>
                <p:oleObj name="Graph" r:id="rId5" imgW="3952800" imgH="3183840" progId="Origin50.Grap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320" y="1411034"/>
                        <a:ext cx="4397168" cy="39621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12"/>
          <p:cNvSpPr/>
          <p:nvPr/>
        </p:nvSpPr>
        <p:spPr>
          <a:xfrm>
            <a:off x="107504" y="836712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rgbClr val="C00000"/>
                </a:solidFill>
              </a:rPr>
              <a:t>2) </a:t>
            </a:r>
            <a:r>
              <a:rPr lang="it-IT" sz="2200" b="1" dirty="0" err="1" smtClean="0">
                <a:solidFill>
                  <a:srgbClr val="C00000"/>
                </a:solidFill>
              </a:rPr>
              <a:t>Low</a:t>
            </a:r>
            <a:r>
              <a:rPr lang="it-IT" sz="2200" b="1" dirty="0" smtClean="0">
                <a:solidFill>
                  <a:srgbClr val="C00000"/>
                </a:solidFill>
              </a:rPr>
              <a:t> </a:t>
            </a:r>
            <a:r>
              <a:rPr lang="it-IT" sz="2200" b="1" dirty="0" err="1" smtClean="0">
                <a:solidFill>
                  <a:srgbClr val="C00000"/>
                </a:solidFill>
              </a:rPr>
              <a:t>density</a:t>
            </a:r>
            <a:r>
              <a:rPr lang="it-IT" sz="2200" b="1" dirty="0" smtClean="0">
                <a:solidFill>
                  <a:srgbClr val="C00000"/>
                </a:solidFill>
              </a:rPr>
              <a:t> UC</a:t>
            </a:r>
            <a:r>
              <a:rPr lang="it-IT" sz="2200" b="1" baseline="-25000" dirty="0" smtClean="0">
                <a:solidFill>
                  <a:srgbClr val="C00000"/>
                </a:solidFill>
              </a:rPr>
              <a:t>X</a:t>
            </a:r>
            <a:endParaRPr lang="it-IT" sz="2200" baseline="-25000" dirty="0">
              <a:solidFill>
                <a:srgbClr val="C00000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-36512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tests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sz="36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HRIBF</a:t>
            </a:r>
            <a:endParaRPr lang="it-IT" sz="36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567" y="2795374"/>
            <a:ext cx="2600325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482142" y="2871574"/>
            <a:ext cx="887413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en-US" sz="6000">
                <a:solidFill>
                  <a:srgbClr val="FFFF00"/>
                </a:solidFill>
                <a:latin typeface="Symbol" pitchFamily="18" charset="2"/>
              </a:rPr>
              <a:t>a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650417" y="4063786"/>
            <a:ext cx="758825" cy="9144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rPr>
              <a:t>b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663242" y="4047911"/>
            <a:ext cx="760413" cy="10064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ymbol" pitchFamily="18" charset="2"/>
              </a:rPr>
              <a:t>d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610855" y="2903324"/>
            <a:ext cx="660400" cy="9144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Symbol" pitchFamily="18" charset="2"/>
              </a:rPr>
              <a:t>g </a:t>
            </a:r>
          </a:p>
        </p:txBody>
      </p:sp>
      <p:sp>
        <p:nvSpPr>
          <p:cNvPr id="21511" name="CasellaDiTesto 8"/>
          <p:cNvSpPr txBox="1">
            <a:spLocks noChangeArrowheads="1"/>
          </p:cNvSpPr>
          <p:nvPr/>
        </p:nvSpPr>
        <p:spPr bwMode="auto">
          <a:xfrm>
            <a:off x="3278483" y="2146072"/>
            <a:ext cx="2261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it-IT" sz="2400" dirty="0">
                <a:solidFill>
                  <a:schemeClr val="accent1"/>
                </a:solidFill>
                <a:latin typeface="Calibri" pitchFamily="34" charset="0"/>
              </a:rPr>
              <a:t>The SPES </a:t>
            </a:r>
            <a:r>
              <a:rPr lang="it-IT" sz="2400" dirty="0" err="1">
                <a:solidFill>
                  <a:schemeClr val="accent1"/>
                </a:solidFill>
                <a:latin typeface="Calibri" pitchFamily="34" charset="0"/>
              </a:rPr>
              <a:t>staging</a:t>
            </a:r>
            <a:endParaRPr lang="it-IT" sz="24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0" name="Ritaglia e arrotonda singolo angolo rettangolo 9"/>
          <p:cNvSpPr/>
          <p:nvPr/>
        </p:nvSpPr>
        <p:spPr>
          <a:xfrm>
            <a:off x="181544" y="1853986"/>
            <a:ext cx="2916403" cy="1828800"/>
          </a:xfrm>
          <a:prstGeom prst="snip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Building + </a:t>
            </a:r>
            <a:r>
              <a:rPr lang="it-IT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Cyclotron</a:t>
            </a:r>
            <a:endParaRPr lang="it-IT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&amp; ISOL target </a:t>
            </a:r>
          </a:p>
        </p:txBody>
      </p:sp>
      <p:sp>
        <p:nvSpPr>
          <p:cNvPr id="11" name="Ritaglia e arrotonda singolo angolo rettangolo 10"/>
          <p:cNvSpPr/>
          <p:nvPr/>
        </p:nvSpPr>
        <p:spPr>
          <a:xfrm>
            <a:off x="111206" y="4368586"/>
            <a:ext cx="2986741" cy="1905000"/>
          </a:xfrm>
          <a:prstGeom prst="snip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 rich RIBs production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&amp;  reacceleration </a:t>
            </a:r>
          </a:p>
        </p:txBody>
      </p:sp>
      <p:sp>
        <p:nvSpPr>
          <p:cNvPr id="12" name="Ritaglia e arrotonda singolo angolo rettangolo 11"/>
          <p:cNvSpPr/>
          <p:nvPr/>
        </p:nvSpPr>
        <p:spPr>
          <a:xfrm>
            <a:off x="5872935" y="1848305"/>
            <a:ext cx="3091553" cy="1826510"/>
          </a:xfrm>
          <a:prstGeom prst="snip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High </a:t>
            </a:r>
            <a:r>
              <a:rPr lang="it-IT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current</a:t>
            </a:r>
            <a:r>
              <a:rPr lang="it-IT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RFQ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&amp;  </a:t>
            </a:r>
            <a:r>
              <a:rPr lang="it-IT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neutrons</a:t>
            </a:r>
            <a:r>
              <a:rPr lang="it-IT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it-IT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for</a:t>
            </a:r>
            <a:r>
              <a:rPr lang="it-IT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BNCT </a:t>
            </a:r>
          </a:p>
        </p:txBody>
      </p:sp>
      <p:sp>
        <p:nvSpPr>
          <p:cNvPr id="13" name="Ritaglia e arrotonda singolo angolo rettangolo 12"/>
          <p:cNvSpPr/>
          <p:nvPr/>
        </p:nvSpPr>
        <p:spPr>
          <a:xfrm>
            <a:off x="5872935" y="4368586"/>
            <a:ext cx="3091553" cy="1898652"/>
          </a:xfrm>
          <a:prstGeom prst="snip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PCyclo</a:t>
            </a:r>
            <a:r>
              <a:rPr lang="it-I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&amp; </a:t>
            </a:r>
            <a:r>
              <a:rPr lang="it-IT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Ncyclo</a:t>
            </a:r>
            <a:endParaRPr lang="it-I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Protons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&amp; </a:t>
            </a:r>
            <a:r>
              <a:rPr lang="it-IT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neutrons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from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it-IT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cyclotron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 rot="18939147">
            <a:off x="530673" y="2564411"/>
            <a:ext cx="2262158" cy="523220"/>
          </a:xfrm>
          <a:prstGeom prst="rect">
            <a:avLst/>
          </a:prstGeom>
          <a:solidFill>
            <a:srgbClr val="FFFFFF">
              <a:alpha val="50195"/>
            </a:srgbClr>
          </a:solidFill>
          <a:ln w="28575">
            <a:solidFill>
              <a:srgbClr val="FF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en-US" sz="2800" dirty="0" smtClean="0">
                <a:solidFill>
                  <a:srgbClr val="000000"/>
                </a:solidFill>
              </a:rPr>
              <a:t>Fully Financed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 rot="18939147">
            <a:off x="172267" y="5113347"/>
            <a:ext cx="2756204" cy="523220"/>
          </a:xfrm>
          <a:prstGeom prst="rect">
            <a:avLst/>
          </a:prstGeom>
          <a:solidFill>
            <a:srgbClr val="FFFFFF">
              <a:alpha val="50195"/>
            </a:srgbClr>
          </a:solidFill>
          <a:ln w="28575">
            <a:solidFill>
              <a:srgbClr val="FF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en-US" sz="2800" dirty="0" smtClean="0">
                <a:solidFill>
                  <a:srgbClr val="000000"/>
                </a:solidFill>
              </a:rPr>
              <a:t>Partially Financed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 rot="18939147">
            <a:off x="5796121" y="2564411"/>
            <a:ext cx="2756204" cy="523220"/>
          </a:xfrm>
          <a:prstGeom prst="rect">
            <a:avLst/>
          </a:prstGeom>
          <a:solidFill>
            <a:srgbClr val="FFFFFF">
              <a:alpha val="50195"/>
            </a:srgbClr>
          </a:solidFill>
          <a:ln w="28575">
            <a:solidFill>
              <a:srgbClr val="FFCC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en-US" sz="2800" dirty="0" smtClean="0">
                <a:solidFill>
                  <a:srgbClr val="000000"/>
                </a:solidFill>
              </a:rPr>
              <a:t>Partially Financed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3755" y="78884"/>
            <a:ext cx="859062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SPES project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accent1"/>
                </a:solidFill>
                <a:latin typeface="Arial" charset="0"/>
              </a:rPr>
              <a:t>Goal: to expand in the future the nuclear physics tests at LNL </a:t>
            </a:r>
          </a:p>
          <a:p>
            <a:pPr>
              <a:defRPr/>
            </a:pPr>
            <a:endParaRPr lang="en-US" sz="20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-36512" y="1052736"/>
            <a:ext cx="9180512" cy="759633"/>
          </a:xfrm>
          <a:prstGeom prst="rect">
            <a:avLst/>
          </a:prstGeom>
          <a:solidFill>
            <a:srgbClr val="D0CFCE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0766" tIns="10383" rIns="20766" bIns="10383" anchor="ctr">
            <a:spAutoFit/>
          </a:bodyPr>
          <a:lstStyle/>
          <a:p>
            <a:pPr algn="r" eaLnBrk="1" hangingPunct="1"/>
            <a:r>
              <a:rPr lang="en-US" sz="2400" dirty="0" smtClean="0">
                <a:solidFill>
                  <a:srgbClr val="222268"/>
                </a:solidFill>
                <a:ea typeface="ＭＳ Ｐゴシック" pitchFamily="34" charset="-128"/>
                <a:cs typeface="Verdana-Bold"/>
              </a:rPr>
              <a:t>SPES is:  </a:t>
            </a:r>
            <a:r>
              <a:rPr lang="en-US" sz="2400" dirty="0">
                <a:solidFill>
                  <a:srgbClr val="222268"/>
                </a:solidFill>
                <a:ea typeface="ＭＳ Ｐゴシック" pitchFamily="34" charset="-128"/>
                <a:cs typeface="Verdana-Bold"/>
              </a:rPr>
              <a:t>1)  A second generation ISOL facility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(for neutron-rich ion beams</a:t>
            </a:r>
            <a:r>
              <a:rPr lang="en-US" sz="2400" dirty="0" smtClean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)</a:t>
            </a:r>
          </a:p>
          <a:p>
            <a:pPr algn="r" eaLnBrk="1" hangingPunct="1"/>
            <a:r>
              <a:rPr lang="en-US" sz="2400" dirty="0" smtClean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 </a:t>
            </a:r>
            <a:r>
              <a:rPr lang="en-US" sz="2400" dirty="0">
                <a:solidFill>
                  <a:srgbClr val="222268"/>
                </a:solidFill>
                <a:ea typeface="ＭＳ Ｐゴシック" pitchFamily="34" charset="-128"/>
                <a:cs typeface="Verdana-Bold"/>
              </a:rPr>
              <a:t>2)  An interdisciplinary research center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(for </a:t>
            </a:r>
            <a:r>
              <a:rPr lang="en-US" sz="2400" dirty="0" err="1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p,n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 applications</a:t>
            </a:r>
            <a:r>
              <a:rPr lang="en-US" sz="20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6" grpId="0"/>
      <p:bldP spid="7" grpId="0"/>
      <p:bldP spid="8" grpId="0"/>
      <p:bldP spid="21511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38150" y="-112713"/>
            <a:ext cx="727392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912813"/>
            <a:r>
              <a:rPr lang="it-IT" sz="3200" b="1" dirty="0">
                <a:solidFill>
                  <a:srgbClr val="4F8AFF"/>
                </a:solidFill>
              </a:rPr>
              <a:t>New </a:t>
            </a:r>
            <a:r>
              <a:rPr lang="it-IT" sz="3200" b="1" dirty="0" err="1" smtClean="0">
                <a:solidFill>
                  <a:srgbClr val="4F8AFF"/>
                </a:solidFill>
              </a:rPr>
              <a:t>UCx</a:t>
            </a:r>
            <a:r>
              <a:rPr lang="it-IT" sz="3200" b="1" dirty="0" smtClean="0">
                <a:solidFill>
                  <a:srgbClr val="4F8AFF"/>
                </a:solidFill>
              </a:rPr>
              <a:t> target</a:t>
            </a:r>
            <a:endParaRPr lang="it-IT" sz="3200" dirty="0">
              <a:solidFill>
                <a:srgbClr val="4F8AFF"/>
              </a:solidFill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80928"/>
            <a:ext cx="5328592" cy="3600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7" name="Rettangolo 8"/>
          <p:cNvSpPr>
            <a:spLocks noChangeArrowheads="1"/>
          </p:cNvSpPr>
          <p:nvPr/>
        </p:nvSpPr>
        <p:spPr bwMode="auto">
          <a:xfrm>
            <a:off x="827584" y="620688"/>
            <a:ext cx="68421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New  production 6 g/cm³ (MD) UC</a:t>
            </a:r>
            <a:r>
              <a:rPr lang="en-US" sz="2400" baseline="-25000" dirty="0">
                <a:solidFill>
                  <a:srgbClr val="C00000"/>
                </a:solidFill>
              </a:rPr>
              <a:t>X</a:t>
            </a:r>
            <a:r>
              <a:rPr lang="en-US" sz="2400" dirty="0">
                <a:solidFill>
                  <a:srgbClr val="C00000"/>
                </a:solidFill>
              </a:rPr>
              <a:t> targets</a:t>
            </a:r>
          </a:p>
          <a:p>
            <a:endParaRPr lang="en-US" dirty="0"/>
          </a:p>
          <a:p>
            <a:r>
              <a:rPr lang="en-US" dirty="0"/>
              <a:t>Production process:</a:t>
            </a:r>
          </a:p>
          <a:p>
            <a:endParaRPr lang="en-US" dirty="0"/>
          </a:p>
          <a:p>
            <a:r>
              <a:rPr lang="en-US" dirty="0"/>
              <a:t>1)“Standard” </a:t>
            </a:r>
            <a:r>
              <a:rPr lang="en-US" dirty="0" err="1"/>
              <a:t>carbothermal</a:t>
            </a:r>
            <a:r>
              <a:rPr lang="en-US" dirty="0"/>
              <a:t> reduction synthesis→~4 g/cm³</a:t>
            </a:r>
          </a:p>
          <a:p>
            <a:r>
              <a:rPr lang="en-US" dirty="0"/>
              <a:t>2) Grinding and re‐pressing of the powders→ to be done</a:t>
            </a:r>
          </a:p>
          <a:p>
            <a:r>
              <a:rPr lang="en-US" dirty="0"/>
              <a:t>3) Re-sintering of the pellets →to be done</a:t>
            </a:r>
          </a:p>
        </p:txBody>
      </p:sp>
      <p:sp>
        <p:nvSpPr>
          <p:cNvPr id="44038" name="Rettangolo 9"/>
          <p:cNvSpPr>
            <a:spLocks noChangeArrowheads="1"/>
          </p:cNvSpPr>
          <p:nvPr/>
        </p:nvSpPr>
        <p:spPr bwMode="auto">
          <a:xfrm>
            <a:off x="5148064" y="2708920"/>
            <a:ext cx="2016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sz="1200" dirty="0"/>
              <a:t>First prototype sample produced with density ~ 6.2 g/cm³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 rot="5400000">
            <a:off x="4046502" y="4859040"/>
            <a:ext cx="611188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4624" y="0"/>
            <a:ext cx="9144000" cy="1143000"/>
          </a:xfrm>
          <a:noFill/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4400" dirty="0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36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ISOL FACILITY in EUROPE</a:t>
            </a:r>
            <a:endParaRPr lang="en-US" sz="36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28" name="Picture 3" descr="http://hie-isolde.web.cern.ch/HIE-ISOLDE/HIE-ISOLDE_site/Homepage/im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2586116" cy="864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4932040" y="4365104"/>
            <a:ext cx="2798440" cy="8003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3" name="Picture 4" descr="EURISOL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04" y="5385516"/>
            <a:ext cx="2658124" cy="4630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20" descr="islogo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93" y="1556792"/>
            <a:ext cx="2700511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</p:pic>
      <p:cxnSp>
        <p:nvCxnSpPr>
          <p:cNvPr id="26" name="Straight Arrow Connector 16"/>
          <p:cNvCxnSpPr/>
          <p:nvPr/>
        </p:nvCxnSpPr>
        <p:spPr>
          <a:xfrm>
            <a:off x="511819" y="4535815"/>
            <a:ext cx="3027363" cy="5667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/>
          <p:cNvGrpSpPr/>
          <p:nvPr/>
        </p:nvGrpSpPr>
        <p:grpSpPr>
          <a:xfrm>
            <a:off x="6156176" y="1556792"/>
            <a:ext cx="2592288" cy="1152128"/>
            <a:chOff x="6372200" y="1772816"/>
            <a:chExt cx="2592288" cy="1008112"/>
          </a:xfrm>
        </p:grpSpPr>
        <p:sp>
          <p:nvSpPr>
            <p:cNvPr id="32" name="Rettangolo 31"/>
            <p:cNvSpPr/>
            <p:nvPr/>
          </p:nvSpPr>
          <p:spPr>
            <a:xfrm>
              <a:off x="6372200" y="1772816"/>
              <a:ext cx="2592288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6413500" y="1824038"/>
              <a:ext cx="2381250" cy="933450"/>
              <a:chOff x="6413500" y="1824038"/>
              <a:chExt cx="2381250" cy="933450"/>
            </a:xfrm>
            <a:solidFill>
              <a:schemeClr val="bg1"/>
            </a:solidFill>
          </p:grpSpPr>
          <p:pic>
            <p:nvPicPr>
              <p:cNvPr id="26638" name="Picture 61" descr="INFN-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3500" y="1824038"/>
                <a:ext cx="952500" cy="933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9" name="Rectangle 22"/>
              <p:cNvSpPr>
                <a:spLocks noChangeArrowheads="1"/>
              </p:cNvSpPr>
              <p:nvPr/>
            </p:nvSpPr>
            <p:spPr bwMode="auto">
              <a:xfrm>
                <a:off x="7271617" y="2041646"/>
                <a:ext cx="756767" cy="3734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accent2"/>
                    </a:solidFill>
                    <a:cs typeface="Calibri" pitchFamily="34" charset="0"/>
                  </a:rPr>
                  <a:t>LNS -</a:t>
                </a:r>
              </a:p>
            </p:txBody>
          </p:sp>
          <p:pic>
            <p:nvPicPr>
              <p:cNvPr id="26647" name="Picture 26" descr="http://www.lns.infn.it/excyt/Excyt_logo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0350" y="1989138"/>
                <a:ext cx="914400" cy="561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627" name="Picture 2" descr="http://www.ganil-spiral2.eu/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362200" cy="84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</p:pic>
      <p:pic>
        <p:nvPicPr>
          <p:cNvPr id="26629" name="Picture 4" descr="http://www.lnl.infn.it/~spes/images/logoSPES2008_mediu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42" y="3717032"/>
            <a:ext cx="2738438" cy="864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o 30"/>
          <p:cNvGrpSpPr/>
          <p:nvPr/>
        </p:nvGrpSpPr>
        <p:grpSpPr>
          <a:xfrm>
            <a:off x="107504" y="1556792"/>
            <a:ext cx="2520280" cy="1152128"/>
            <a:chOff x="179512" y="1484784"/>
            <a:chExt cx="2808312" cy="1368152"/>
          </a:xfrm>
        </p:grpSpPr>
        <p:sp>
          <p:nvSpPr>
            <p:cNvPr id="30" name="Rettangolo 29"/>
            <p:cNvSpPr/>
            <p:nvPr/>
          </p:nvSpPr>
          <p:spPr>
            <a:xfrm>
              <a:off x="179512" y="2132856"/>
              <a:ext cx="2808312" cy="7200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uppo 35"/>
            <p:cNvGrpSpPr/>
            <p:nvPr/>
          </p:nvGrpSpPr>
          <p:grpSpPr>
            <a:xfrm>
              <a:off x="179512" y="1484784"/>
              <a:ext cx="2808312" cy="648072"/>
              <a:chOff x="179512" y="1556792"/>
              <a:chExt cx="2808312" cy="648072"/>
            </a:xfrm>
          </p:grpSpPr>
          <p:sp>
            <p:nvSpPr>
              <p:cNvPr id="34" name="Rettangolo 33"/>
              <p:cNvSpPr/>
              <p:nvPr/>
            </p:nvSpPr>
            <p:spPr>
              <a:xfrm>
                <a:off x="179512" y="1556792"/>
                <a:ext cx="280831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uppo 24"/>
              <p:cNvGrpSpPr/>
              <p:nvPr/>
            </p:nvGrpSpPr>
            <p:grpSpPr>
              <a:xfrm>
                <a:off x="251520" y="1628800"/>
                <a:ext cx="2615989" cy="514344"/>
                <a:chOff x="251520" y="1268760"/>
                <a:chExt cx="2615989" cy="514344"/>
              </a:xfrm>
            </p:grpSpPr>
            <p:sp>
              <p:nvSpPr>
                <p:cNvPr id="26636" name="Rectangle 19"/>
                <p:cNvSpPr>
                  <a:spLocks noChangeArrowheads="1"/>
                </p:cNvSpPr>
                <p:nvPr/>
              </p:nvSpPr>
              <p:spPr bwMode="auto">
                <a:xfrm>
                  <a:off x="251520" y="1268760"/>
                  <a:ext cx="2592288" cy="4619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cs typeface="Calibri" pitchFamily="34" charset="0"/>
                    </a:rPr>
                    <a:t>SPIRAL –</a:t>
                  </a:r>
                  <a:r>
                    <a:rPr lang="en-US" dirty="0">
                      <a:cs typeface="Calibri" pitchFamily="34" charset="0"/>
                    </a:rPr>
                    <a:t> </a:t>
                  </a:r>
                </a:p>
              </p:txBody>
            </p:sp>
            <p:pic>
              <p:nvPicPr>
                <p:cNvPr id="26635" name="Picture 42" descr="tr_ganil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5909" y="1392203"/>
                  <a:ext cx="1371600" cy="390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8" name="Gruppo 27"/>
            <p:cNvGrpSpPr/>
            <p:nvPr/>
          </p:nvGrpSpPr>
          <p:grpSpPr>
            <a:xfrm>
              <a:off x="251520" y="2204864"/>
              <a:ext cx="2546201" cy="576064"/>
              <a:chOff x="251520" y="2204864"/>
              <a:chExt cx="2546201" cy="576064"/>
            </a:xfrm>
          </p:grpSpPr>
          <p:pic>
            <p:nvPicPr>
              <p:cNvPr id="228355" name="Picture 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1520" y="2276872"/>
                <a:ext cx="1584176" cy="368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8356" name="Picture 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35696" y="2204864"/>
                <a:ext cx="962025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4" name="Connettore 1 3"/>
          <p:cNvCxnSpPr/>
          <p:nvPr/>
        </p:nvCxnSpPr>
        <p:spPr>
          <a:xfrm>
            <a:off x="2771800" y="836712"/>
            <a:ext cx="0" cy="525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5868144" y="836712"/>
            <a:ext cx="0" cy="5408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-73955" y="645953"/>
            <a:ext cx="2301325" cy="786065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France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699792" y="635487"/>
            <a:ext cx="2301325" cy="786065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CERN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15553" y="770727"/>
            <a:ext cx="2301325" cy="786065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Italy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9" name="Text Box 9"/>
          <p:cNvSpPr txBox="1">
            <a:spLocks noChangeArrowheads="1"/>
          </p:cNvSpPr>
          <p:nvPr/>
        </p:nvSpPr>
        <p:spPr bwMode="auto">
          <a:xfrm>
            <a:off x="2123728" y="116632"/>
            <a:ext cx="46025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it-IT" sz="2800" dirty="0" smtClean="0">
                <a:solidFill>
                  <a:schemeClr val="accent1"/>
                </a:solidFill>
                <a:latin typeface="Arial" charset="0"/>
              </a:rPr>
              <a:t>The </a:t>
            </a:r>
            <a:r>
              <a:rPr lang="it-IT" sz="2800" dirty="0" err="1" smtClean="0">
                <a:solidFill>
                  <a:schemeClr val="accent1"/>
                </a:solidFill>
                <a:latin typeface="Arial" charset="0"/>
              </a:rPr>
              <a:t>Excyt</a:t>
            </a:r>
            <a:r>
              <a:rPr lang="it-IT" sz="2800" dirty="0" smtClean="0">
                <a:solidFill>
                  <a:schemeClr val="accent1"/>
                </a:solidFill>
                <a:latin typeface="Arial" charset="0"/>
              </a:rPr>
              <a:t> LNS RIB </a:t>
            </a:r>
            <a:r>
              <a:rPr lang="it-IT" sz="2800" dirty="0" err="1" smtClean="0">
                <a:solidFill>
                  <a:schemeClr val="accent1"/>
                </a:solidFill>
                <a:latin typeface="Arial" charset="0"/>
              </a:rPr>
              <a:t>facility</a:t>
            </a:r>
            <a:endParaRPr lang="en-US" sz="28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3816424" cy="28089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380312" y="6093296"/>
            <a:ext cx="1584176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altLang="it-IT" sz="1400" dirty="0" smtClean="0">
                <a:latin typeface="Arial" pitchFamily="34" charset="0"/>
                <a:cs typeface="Arial" pitchFamily="34" charset="0"/>
              </a:rPr>
              <a:t>Target  Front End</a:t>
            </a:r>
            <a:endParaRPr lang="en-GB" altLang="it-I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908720"/>
            <a:ext cx="2736304" cy="2696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96135" y="3245062"/>
            <a:ext cx="220866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altLang="it-IT" sz="1400" dirty="0" smtClean="0">
                <a:latin typeface="Arial" pitchFamily="34" charset="0"/>
                <a:cs typeface="Arial" pitchFamily="34" charset="0"/>
              </a:rPr>
              <a:t>Target  Chamber Unit</a:t>
            </a:r>
            <a:endParaRPr lang="en-GB" altLang="it-I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72" y="3717032"/>
            <a:ext cx="4953000" cy="2719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5" descr="excy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92696"/>
            <a:ext cx="4968552" cy="34687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lan GANIL ACCV.jpg                                            000165ABOS-X                           B8C012F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001000" cy="5496694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1"/>
                </a:solidFill>
              </a:rPr>
              <a:t>SPIRAL facility at GANIL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660232" y="6165304"/>
            <a:ext cx="22033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(Information from : </a:t>
            </a:r>
            <a:r>
              <a:rPr lang="en-US" sz="1200" dirty="0" err="1" smtClean="0"/>
              <a:t>A.Villari</a:t>
            </a:r>
            <a:r>
              <a:rPr lang="en-US" sz="1200" dirty="0" smtClean="0"/>
              <a:t> talk)</a:t>
            </a:r>
            <a:endParaRPr lang="en-US" sz="12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53062" y="836712"/>
            <a:ext cx="369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D775"/>
                </a:solidFill>
              </a:rPr>
              <a:t>Stable beams from C to U</a:t>
            </a:r>
            <a:endParaRPr lang="en-GB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300192" y="2204864"/>
            <a:ext cx="2674937" cy="430212"/>
            <a:chOff x="3835" y="1361"/>
            <a:chExt cx="1685" cy="271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176" y="1382"/>
              <a:ext cx="13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0.3A - 1.0A </a:t>
              </a:r>
              <a:r>
                <a:rPr lang="en-GB" sz="2000" dirty="0" err="1">
                  <a:solidFill>
                    <a:srgbClr val="FF0000"/>
                  </a:solidFill>
                </a:rPr>
                <a:t>MeV</a:t>
              </a:r>
              <a:r>
                <a:rPr lang="en-GB" sz="2000" dirty="0"/>
                <a:t> 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835" y="1361"/>
              <a:ext cx="3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00E6"/>
                  </a:solidFill>
                </a:rPr>
                <a:t>E =</a:t>
              </a:r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41529" y="2616026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A100"/>
                </a:solidFill>
              </a:rPr>
              <a:t>5A - 13.0A </a:t>
            </a:r>
            <a:r>
              <a:rPr lang="en-GB" sz="2000" dirty="0" err="1">
                <a:solidFill>
                  <a:srgbClr val="FFA100"/>
                </a:solidFill>
              </a:rPr>
              <a:t>MeV</a:t>
            </a:r>
            <a:endParaRPr lang="en-GB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841529" y="3057351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D775"/>
                </a:solidFill>
              </a:rPr>
              <a:t>27A - 95 A MeV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39552" y="4149080"/>
            <a:ext cx="1873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179E"/>
                </a:solidFill>
              </a:rPr>
              <a:t>RIB: He, N, O, </a:t>
            </a:r>
          </a:p>
          <a:p>
            <a:r>
              <a:rPr lang="en-GB" sz="2000" dirty="0">
                <a:solidFill>
                  <a:srgbClr val="FF179E"/>
                </a:solidFill>
              </a:rPr>
              <a:t>F, Ne, </a:t>
            </a:r>
            <a:r>
              <a:rPr lang="en-GB" sz="2000" dirty="0" err="1">
                <a:solidFill>
                  <a:srgbClr val="FF179E"/>
                </a:solidFill>
              </a:rPr>
              <a:t>Ar</a:t>
            </a:r>
            <a:r>
              <a:rPr lang="en-GB" sz="2000" dirty="0">
                <a:solidFill>
                  <a:srgbClr val="FF179E"/>
                </a:solidFill>
              </a:rPr>
              <a:t>, Kr</a:t>
            </a:r>
            <a:endParaRPr lang="en-GB" dirty="0">
              <a:solidFill>
                <a:srgbClr val="FF179E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67544" y="4941168"/>
            <a:ext cx="1601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179E"/>
                </a:solidFill>
              </a:rPr>
              <a:t>E &lt; 20A </a:t>
            </a:r>
            <a:r>
              <a:rPr lang="en-GB" sz="2000" dirty="0" err="1">
                <a:solidFill>
                  <a:srgbClr val="FF179E"/>
                </a:solidFill>
              </a:rPr>
              <a:t>keV</a:t>
            </a:r>
            <a:endParaRPr lang="en-GB" dirty="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7544" y="5517232"/>
            <a:ext cx="243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179E"/>
                </a:solidFill>
              </a:rPr>
              <a:t>E = 1.7A - 25A </a:t>
            </a:r>
            <a:r>
              <a:rPr lang="en-GB" sz="2000" dirty="0" err="1">
                <a:solidFill>
                  <a:srgbClr val="FF179E"/>
                </a:solidFill>
              </a:rPr>
              <a:t>MeV</a:t>
            </a:r>
            <a:endParaRPr lang="en-GB" dirty="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3048000" y="1752600"/>
            <a:ext cx="1524000" cy="762000"/>
          </a:xfrm>
          <a:prstGeom prst="line">
            <a:avLst/>
          </a:prstGeom>
          <a:noFill/>
          <a:ln w="57150">
            <a:solidFill>
              <a:srgbClr val="FF179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391400" y="5770563"/>
            <a:ext cx="135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IRRSUD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444208" y="3501008"/>
            <a:ext cx="2432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179E"/>
                </a:solidFill>
              </a:rPr>
              <a:t>RIB</a:t>
            </a:r>
          </a:p>
          <a:p>
            <a:r>
              <a:rPr lang="en-GB" sz="2000" dirty="0">
                <a:solidFill>
                  <a:srgbClr val="FF179E"/>
                </a:solidFill>
              </a:rPr>
              <a:t>E =  25A - 80A </a:t>
            </a:r>
            <a:r>
              <a:rPr lang="en-GB" sz="2000" dirty="0" err="1">
                <a:solidFill>
                  <a:srgbClr val="FF179E"/>
                </a:solidFill>
              </a:rPr>
              <a:t>MeV</a:t>
            </a:r>
            <a:endParaRPr lang="en-GB" dirty="0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220072" y="2924944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179E"/>
                </a:solidFill>
              </a:rPr>
              <a:t>SISSI</a:t>
            </a: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H="1" flipV="1">
            <a:off x="1691680" y="2060848"/>
            <a:ext cx="457200" cy="381000"/>
          </a:xfrm>
          <a:prstGeom prst="line">
            <a:avLst/>
          </a:prstGeom>
          <a:noFill/>
          <a:ln w="57150">
            <a:solidFill>
              <a:srgbClr val="FF179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5715000" y="5257800"/>
            <a:ext cx="10668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V="1">
            <a:off x="3048000" y="1981200"/>
            <a:ext cx="1143000" cy="533400"/>
          </a:xfrm>
          <a:prstGeom prst="line">
            <a:avLst/>
          </a:prstGeom>
          <a:noFill/>
          <a:ln w="57150">
            <a:solidFill>
              <a:srgbClr val="00BA3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 flipV="1">
            <a:off x="2590800" y="2133600"/>
            <a:ext cx="457200" cy="381000"/>
          </a:xfrm>
          <a:prstGeom prst="line">
            <a:avLst/>
          </a:prstGeom>
          <a:noFill/>
          <a:ln w="57150">
            <a:solidFill>
              <a:srgbClr val="00BA3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 flipV="1">
            <a:off x="4038600" y="2667000"/>
            <a:ext cx="381000" cy="990600"/>
          </a:xfrm>
          <a:prstGeom prst="line">
            <a:avLst/>
          </a:prstGeom>
          <a:noFill/>
          <a:ln w="57150">
            <a:solidFill>
              <a:srgbClr val="FFA1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H="1" flipV="1">
            <a:off x="3581400" y="2971800"/>
            <a:ext cx="838200" cy="685800"/>
          </a:xfrm>
          <a:prstGeom prst="line">
            <a:avLst/>
          </a:prstGeom>
          <a:noFill/>
          <a:ln w="57150">
            <a:solidFill>
              <a:srgbClr val="FFA1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397923" y="869735"/>
            <a:ext cx="503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/>
              <a:t>3 simultaneous beams at different energies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1"/>
                </a:solidFill>
              </a:rPr>
              <a:t>ALTO facility at ORSAY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660232" y="6165304"/>
            <a:ext cx="21048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(Information from : C. Lau talk)</a:t>
            </a:r>
            <a:endParaRPr lang="en-US" sz="1200" dirty="0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1"/>
            <a:ext cx="8208912" cy="52581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275856" y="6021288"/>
            <a:ext cx="1368152" cy="72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/>
                </a:solidFill>
              </a:rPr>
              <a:t>ISOLDE </a:t>
            </a:r>
            <a:r>
              <a:rPr lang="en-US" dirty="0" smtClean="0">
                <a:solidFill>
                  <a:schemeClr val="accent1"/>
                </a:solidFill>
              </a:rPr>
              <a:t>at CERN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648200" cy="30908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4629440" cy="2429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4" descr="Agf0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3962400" cy="2971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5004048" y="764704"/>
            <a:ext cx="3960440" cy="26338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380312" y="6165304"/>
            <a:ext cx="1540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Thanks to R. </a:t>
            </a:r>
            <a:r>
              <a:rPr lang="en-US" sz="1200" dirty="0" err="1" smtClean="0"/>
              <a:t>Catherall</a:t>
            </a:r>
            <a:endParaRPr lang="en-US" sz="12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051720" y="3356992"/>
            <a:ext cx="4777270" cy="584775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Over </a:t>
            </a:r>
            <a:r>
              <a:rPr lang="en-US" sz="3200" dirty="0" smtClean="0">
                <a:solidFill>
                  <a:srgbClr val="C00000"/>
                </a:solidFill>
              </a:rPr>
              <a:t>100 TIS combinations!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453767" y="97468"/>
            <a:ext cx="5134162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FP7 ENSAR – the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ActiLab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JRA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pro.ganil-spiral2.eu/laboratory/inter-act/european-projects/ensar-1/what-is-ensar/GANIL_image_m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86" y="645506"/>
            <a:ext cx="2350118" cy="9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0" name="Picture 2" descr="http://t0.gstatic.com/images?q=tbn:ANd9GcShcvGS8817RW6apMw9rgVqfbCou-EM0QgQYjlV2RN5vGo8RlW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59" y="1873357"/>
            <a:ext cx="1536104" cy="11813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2" name="Picture 4" descr="http://t1.gstatic.com/images?q=tbn:ANd9GcQY8KN_hX5QnsYMSsK76Rb3SigpV_65mcShtlSaoZ392MuklDIvw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92" y="631574"/>
            <a:ext cx="1197236" cy="11813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95" y="3162739"/>
            <a:ext cx="1628831" cy="118134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8" name="Picture 10" descr="http://t0.gstatic.com/images?q=tbn:ANd9GcTS7Rgo_1_vB99lvK-VgCzcia1Fk9XKmyFklLADNbl6elaXqM70t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73" y="4447998"/>
            <a:ext cx="2262275" cy="10495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ANEBUQEBEQFRQUFBUUGRgXFhYZFBIVFxQVGBQXGRYYGyYfFxkvGRQVIC8sIycpLS0sGB49NTAqNSYrLCkBCQoKBQUFDQUFDSkYEhgpKSkpKSkpKSkpKSkpKSkpKSkpKSkpKSkpKSkpKSkpKSkpKSkpKSkpKSkpKSkpKSkpKf/AABEIAFYA7AMBIgACEQEDEQH/xAAcAAACAwEBAQEAAAAAAAAAAAAABwEFBgQDAgj/xABNEAABAgQCBAcKCgkCBwAAAAABAgMABBESBQYHEyExFCI1QVFTkhUWGDJhcXORs9FSVFVydIGxstPjFyMzNDZCk6HSYnUIJWOChLTB/8QAFAEBAAAAAAAAAAAAAAAAAAAAAP/EABQRAQAAAAAAAAAAAAAAAAAAAAD/2gAMAwEAAhEDEQA/AHjGFw3SU47OBhyTsZXNzEmh5LoVV1muxTdgKQQNlCY3ULLR/ldExMTE4668oS+JzxbZqkMocKykubBcpVDzmg6IDW5rzcjDFSqVIu4TMoY8amrSre5uNQDaObxt8dmaMa7nyb83ZfqW1LtrbdTmuoaeqFzpYm1PTTjKGnnOD4a64C0m7UuuOtlC17RaAmXO3bvjT5znxOZfffTudktaKdCkBR+0+qAscPzZrp5MnqqXSSJy+6tL3Aiy23y1rX6o90ZjriSsP1fiyqZm+7fV0t2208la1+qMplmYQ7jSFIUlQGCsAlJBAJeBAJHPTbHcH0ozI4VKSmuGNjaQKnhJ6YDcRlnM2TDmILkpWUDiGNTr3VOhGr1tSLEWm+iQSdo3UjUwv86qRh841iMs8kPqdYlX2LgeFNOKCUVRWocSFXJPQOiA0ubszDDWA4GlOuuOIZaaBCS66s8VNx8UbCSegR7yWITAlS9NMIadSlai2ly9PFqRRdo3gDm2RnNJboZVh0w4aNM4g0XFHxUBSHEBSjzAEjb5Y1GJPJXLOqSpKhqnNoII8RXOICgwrPpmDho1AT3Qaec8eup1SEqp4vHrd5I9805qmJOZlpWWlUPuTIfULntUEhkIJ22KrsX/AGhe5IwoMv4E6HX166WmyUrcKkN0aRsbSfEG3m6BGnz9K63FsMQJhyXqie/WtlAWmjbOwFYKdu7dAaPNGZF4bhy51bIUttCFKbC9lylJSpOst2gFR2020iMp5oXP69t5jUPyzuqcQFhxO1IUlSVgCoIPQIqtLA/5HMC4q4jXG2VV+tb27NleeI0XtatE226pSptE44mYWo8Z1WzVOU3JSWrKAbNhgPhekhaJ5UuuUAYE4iR1wdBVrlthaKtFA4prSt0XOccyu4chjUsJecmJhEulKnNWAVJWoEqtV8Do54XLLVMdW4+oqljihRZWiUTfBWzLOH4X86dppWkazSo1eMPTrVNVxJkaxJSFN/qnuMCoEV84MBo5jF3mJByafZSh1pl11TSXLk1QlSgkOWitQkbac8VGSs9KxJamXpbUOhlmZSA4HEuMvJqhQVamh5iCI6swtavB5lOuU9SSmBrFFJU5+pXtJSAK+YRk9DbQbU8h5SlzPB5JaVqO+UVLpLKUgbAEqvSab9lYBoRTZWzD3Racc1dmrmH2KXXV1ThRdWgpWlac0XMY7Rd+6zH+4Tvt1QHNK6UEupqGBcMTGHKTrPFBUoJdrbt2J3efbFzmzM7kiWGmGA/MTLhbbQV6tHFSVrUpdDQADohTNMFt+WcA4j+MLbV0B1iecW2frbfeH/aIa+ecHYm2EhyYEu62rWsPXBKmnUJJuFTxk0rcOisBYrnJrgmsTLo4TYDqS6AgLqLk6607N+2m2KrImapjFWVPuyqGG7ilBD2sK1IWtDlRYm2hTs31rHTkXHHMRw6XmnUgLcRVVNgJCikqA5gba/XFToi5LR6ea/8AYcgLrLeYjP8ACf1dnB5p2W8at+rCeNuFtbt23zxUZdzfPTc67KPSLTQl7NatMzrLdYhSm7U6sXVt27RSI0b78R/3SZ+xuIytyzi3/g+xcgO3Es5FiamZbU14PIGduvpfQqGrpbs8XfU790dctjb8xh7U3Ly6FuutNOhpTtieOEkjWWncCf5dtOaMZmuYQ1ik/epKbsDXS4gXUW4DSu+NjkVJGFyQPxVj2aYDnyJmh/FZfhTsshhtf7Oj2sKwFKSuosTZQpHTWsaWMbog5GlvM57ZyNlAEc8nh7UuFBptKAtanFWily1mqlHykx0QQHL3LZvcc1SL3UhDiqbXEpBCUq6RRR9cTLYc000GENoDSU2BAAsCKUtpupSOmCArcGy1JyF3BZdlm8gqsSBdTdU/WfXHnieVJGccD0xKsOuJAAUtAKgASQAT5SYtoIAitey3JuTCZtcuyp9IADhQCsU3bYyekvPMzJLYkMPQlc7NHiXAFLaa0uodhNa79gCVExTDKebDtOLSwJ5qbvJ+xgGhOyTUw2pp5CHG1iikqAKVDygx44fg0vKs8HZabbaFwsSKJ41btnlqYW3elmz5Wluz+TB3pZs+Vpbs/kwDHYwKWb1NjLaeDpUlqiR+qSoAKCegEAR8YxluTn7eFS7L1lbdYkKtupdSu7cPVC770s2fK0t2fyYO9LNnytLdn8mAZUxhDDrHBltNqZtSnVkCy1NLRToFB6o+2MOabcW8htCXHbb1AUUuwEIuPPQE088KfE5TNeFtKnFTstMoaF627QaoTtUaatJpQV2EGkeOEY/mLMl0zIuMSUsk2JCqKK1AC7jFBKt/QB/eAazuXpVd9zDR1jqXlcUcZ1FLFn/ULRt8kfeL4JLTyA3MstuoCrglaQoBQBFaHnoT64W/elmz5Wluz+TB3pZs+Vpbs/kwDKYweXbY4KhptLFqkasABFqq3Jt6DU+uIl8Gl2lpcbabStDQYSoAApaBBS2D8EEDZC270s2fK0t2fyYO9LNnytLdn8mAa0c8lh7UukpaQlAUtSyEigK1mqlHyk7YWPelmz5WlvV+TFLiefcw4K5wCaQzMvPhIlnQNhUpYTuATeamlCAQSK1GyAcAy/KhITqGqJe4QBaKB4kkuD/VUk18sTjGBS0+gNzTLbqAq4BaQQFAEVHQaEwtkZWzasXKxSWSTtKaDino2NU9UfXelmz5Wluz+TANNlhLaQhCUpSkABKQAlIGwAAbhHjIYc1LI1bLaW0AqNqRQVUSpRp5SSYUuLKzTgrZnXZqXm2W6FxsJHiVFT4iSBt3g1Hmho5cxxvEZVqbaBCXkBYB3pO5ST5QQR9UB1SeHtMX6pCUaxZcXaKXrVS5R6SaCBjD2m3HHUNpS47beoDjLsBCLjz0BMdEEBWYxliTnikzUsy8UeKVpCinppXmixSgJAAAAGwAbgBuj6ggOeQw9qWbS0yhLbaa0SkUSKkk0HnJjogggCCOGfxZDGw1Kugf/TzRXHMyurHaPugL+CKDvmV1ae0fdB3zK6tPaPugL+CKDvmV1Y7R90HfMrq09o+6AxGbv4swz6Or7ZiGtCdxufL+acNUUgUZUN9fjEOKAIIps25nbwmVVNuocWlKkptQAVG5QSN5HTGD8IaR+KT3ZR/lANWCFaz/AMQMktSUiUnaqIT4qKbTT4UNKArM0fuMz9He9kqMdoF5Fb9K998xsc0fuMz9He9kqMdoF5Fb9K998wDEgghc4/pulJCZdlVy02pTSygqSlBSSKbRVW7bAMaCFV4Q0j8Unuyj/KDwhpH4pPdlH+UA1YVOlLlvBfTK9ozE+ENI/FJ7so/yjFT+kIY7j2HKQ0ptpl9CUhVLyVLSVqVTYNwFPJ5YD9FQQQQGd0ickzv0Z37pit0N8iSnzXPariy0ickzv0Z37pjK6KscLWDyqAgGiV7a/wDVX5IBmQRQd8yurHaPug75ldWO0fdAX8EUHfMrqx2j7oO+ZXVjtH3QF/BFIxmUE8dBA6Qa/wBouW3AsBSSCDuMBinnStRUd5JMfMEEARETBARExETAYyb/AInw70Svsfh2Qk5v+KMO9Er7H4dkAUiLRELcCRVRAHSTQR5cOa6xvtD3wHtaImPDhzXWN9oe+DhzXWN9oe+A480fuMz9He9kqMdoF5Fb9K998xoM8Y/LS2HzK3HmwCy4gC4VUtSFJSlIrtJJEZDQFjsucL4PrUB1p1wqQVAKAWq5KgDvG2nnBgGnEWx48Oa6xvtD3wcOa6xvtD3wHtaILRHjw5rrG+0PfH23MoWaJWknyEH7ID7tEKDSVhjTWP4S8hCUrddosgUvscbtJpvPGO3zdEOCFTpS5bwX0yvaMwDWggggM7pF5Jnfozv3TGC0a8lS3zV+0XG90i8kzv0Z37pjBaNuSpb5q/aLgNNBBEQExETBAEdknia2U2pOytY44kQHXieHqZWdnFJNDzU6PPHHG4UkHYRURznDWerR6hAY+CNh3NZ6tHqEHc1nq0eoQGPgjYdzWerR6hB3NZ6tHqEAnJv+J8O9Er7H4dkKXNLCUZrwwJSANQrcKfGIbUBgtOHIkx85n2qIXeCaJpCYlmXlmZucZbWaLSBcpAJoLN1TDE04ciTHzmvaoi6yVh7Rw2TJbRUyrHMOqTAK79DeG/Cmv6ifw4P0N4b8Ka/qJ/Dh19zmerR2RB3OZ6tHZEAlf0VYZKhT6kvuBtKnLVuC1ViSqhtSCd3THJo60VsY+y5iM6taQ66sIbYsbSkJND/KdnMAAN281hx5lkGhJTJDaAeDvcw6pcZbQLyK36V775gOPweMJ+HOf1UfhweDxhPw5z+qj8OGhBAK/wAHjCfhzn9VH4cXuT9FMjgz5mJZUwVqbLZvWlSbSUk7AgbapEbOCAIVOlLlvBfTK9ozDWhU6UuW8F9Mr2jMA1oIIIDO6ReSZ36M790xgtG3JUt81ftFxvdInJM79Gd+6YptD8k2vBZUqQkm1e0gdauAmCNj3NZ6tHqEHc1nq0eoQGOiY2Hc1nq0eoQdzWerR6hAY8Cuwb4v8PwIWVcHGJrToHMItWpVCPFQkeYCPWAIIIIAggggCCCCAX+lLJjs1qsRk3gzNSdVJUqtq0VuINAdoNabCDcQd+xZn/iGxVHFLUiSNhNjm0jn/aQQQHVh2M4nnVaZN52XYlkKDjobSsKWB0XFVT0AkDnNaCH5KSqGW0NIFEISlCR0JSAEj1ARMEB6wQQQHw8ylxJQoApUCkg7iCKEeqEHi2IYjklxUvLOy70q8ouNodSoqbr00KaHYAaEg0rQExMEBw+EVinUyPYd/Eg8IrFOpkew7+JEQQE+EVinUyPYd/Eg8IrFOpkew7+JEQQE+EVinUyPYd/Ejslst4rmhJxZybYaWyBwdCAsJQpCrzzGzdWvGJNOYRMEBxr0/wCLMHVLbklqRxSqxzjEc+xYHqAiPCKxTqZHsO/iREEB7S+esXzWe5gVKMIc/aKSlYKkA1I2lXRuFK9NIe2XsEbw+ValWq2NICATvV0qPlJJP1wQQFjBBBAEEEEAQQQQH//Z"/>
          <p:cNvSpPr>
            <a:spLocks noChangeAspect="1" noChangeArrowheads="1"/>
          </p:cNvSpPr>
          <p:nvPr/>
        </p:nvSpPr>
        <p:spPr bwMode="auto">
          <a:xfrm>
            <a:off x="155575" y="-388938"/>
            <a:ext cx="22479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4" descr="data:image/jpeg;base64,/9j/4AAQSkZJRgABAQAAAQABAAD/2wCEAAkGBhANEBUQEBEQFRQUFBUUGRgXFhYZFBIVFxQVGBQXGRYYGyYfFxkvGRQVIC8sIycpLS0sGB49NTAqNSYrLCkBCQoKBQUFDQUFDSkYEhgpKSkpKSkpKSkpKSkpKSkpKSkpKSkpKSkpKSkpKSkpKSkpKSkpKSkpKSkpKSkpKSkpKf/AABEIAFYA7AMBIgACEQEDEQH/xAAcAAACAwEBAQEAAAAAAAAAAAAABwEFBgQDAgj/xABNEAABAgQCBAcKCgkCBwAAAAABAgMABBESBQYHEyExFCI1QVFTkhUWGDJhcXORs9FSVFVydIGxstPjFyMzNDZCk6HSYnUIJWOChLTB/8QAFAEBAAAAAAAAAAAAAAAAAAAAAP/EABQRAQAAAAAAAAAAAAAAAAAAAAD/2gAMAwEAAhEDEQA/AHjGFw3SU47OBhyTsZXNzEmh5LoVV1muxTdgKQQNlCY3ULLR/ldExMTE4668oS+JzxbZqkMocKykubBcpVDzmg6IDW5rzcjDFSqVIu4TMoY8amrSre5uNQDaObxt8dmaMa7nyb83ZfqW1LtrbdTmuoaeqFzpYm1PTTjKGnnOD4a64C0m7UuuOtlC17RaAmXO3bvjT5znxOZfffTudktaKdCkBR+0+qAscPzZrp5MnqqXSSJy+6tL3Aiy23y1rX6o90ZjriSsP1fiyqZm+7fV0t2208la1+qMplmYQ7jSFIUlQGCsAlJBAJeBAJHPTbHcH0ozI4VKSmuGNjaQKnhJ6YDcRlnM2TDmILkpWUDiGNTr3VOhGr1tSLEWm+iQSdo3UjUwv86qRh841iMs8kPqdYlX2LgeFNOKCUVRWocSFXJPQOiA0ubszDDWA4GlOuuOIZaaBCS66s8VNx8UbCSegR7yWITAlS9NMIadSlai2ly9PFqRRdo3gDm2RnNJboZVh0w4aNM4g0XFHxUBSHEBSjzAEjb5Y1GJPJXLOqSpKhqnNoII8RXOICgwrPpmDho1AT3Qaec8eup1SEqp4vHrd5I9805qmJOZlpWWlUPuTIfULntUEhkIJ22KrsX/AGhe5IwoMv4E6HX166WmyUrcKkN0aRsbSfEG3m6BGnz9K63FsMQJhyXqie/WtlAWmjbOwFYKdu7dAaPNGZF4bhy51bIUttCFKbC9lylJSpOst2gFR2020iMp5oXP69t5jUPyzuqcQFhxO1IUlSVgCoIPQIqtLA/5HMC4q4jXG2VV+tb27NleeI0XtatE226pSptE44mYWo8Z1WzVOU3JSWrKAbNhgPhekhaJ5UuuUAYE4iR1wdBVrlthaKtFA4prSt0XOccyu4chjUsJecmJhEulKnNWAVJWoEqtV8Do54XLLVMdW4+oqljihRZWiUTfBWzLOH4X86dppWkazSo1eMPTrVNVxJkaxJSFN/qnuMCoEV84MBo5jF3mJByafZSh1pl11TSXLk1QlSgkOWitQkbac8VGSs9KxJamXpbUOhlmZSA4HEuMvJqhQVamh5iCI6swtavB5lOuU9SSmBrFFJU5+pXtJSAK+YRk9DbQbU8h5SlzPB5JaVqO+UVLpLKUgbAEqvSab9lYBoRTZWzD3Racc1dmrmH2KXXV1ThRdWgpWlac0XMY7Rd+6zH+4Tvt1QHNK6UEupqGBcMTGHKTrPFBUoJdrbt2J3efbFzmzM7kiWGmGA/MTLhbbQV6tHFSVrUpdDQADohTNMFt+WcA4j+MLbV0B1iecW2frbfeH/aIa+ecHYm2EhyYEu62rWsPXBKmnUJJuFTxk0rcOisBYrnJrgmsTLo4TYDqS6AgLqLk6607N+2m2KrImapjFWVPuyqGG7ilBD2sK1IWtDlRYm2hTs31rHTkXHHMRw6XmnUgLcRVVNgJCikqA5gba/XFToi5LR6ea/8AYcgLrLeYjP8ACf1dnB5p2W8at+rCeNuFtbt23zxUZdzfPTc67KPSLTQl7NatMzrLdYhSm7U6sXVt27RSI0b78R/3SZ+xuIytyzi3/g+xcgO3Es5FiamZbU14PIGduvpfQqGrpbs8XfU790dctjb8xh7U3Ly6FuutNOhpTtieOEkjWWncCf5dtOaMZmuYQ1ik/epKbsDXS4gXUW4DSu+NjkVJGFyQPxVj2aYDnyJmh/FZfhTsshhtf7Oj2sKwFKSuosTZQpHTWsaWMbog5GlvM57ZyNlAEc8nh7UuFBptKAtanFWily1mqlHykx0QQHL3LZvcc1SL3UhDiqbXEpBCUq6RRR9cTLYc000GENoDSU2BAAsCKUtpupSOmCArcGy1JyF3BZdlm8gqsSBdTdU/WfXHnieVJGccD0xKsOuJAAUtAKgASQAT5SYtoIAitey3JuTCZtcuyp9IADhQCsU3bYyekvPMzJLYkMPQlc7NHiXAFLaa0uodhNa79gCVExTDKebDtOLSwJ5qbvJ+xgGhOyTUw2pp5CHG1iikqAKVDygx44fg0vKs8HZabbaFwsSKJ41btnlqYW3elmz5Wluz+TB3pZs+Vpbs/kwDHYwKWb1NjLaeDpUlqiR+qSoAKCegEAR8YxluTn7eFS7L1lbdYkKtupdSu7cPVC770s2fK0t2fyYO9LNnytLdn8mAZUxhDDrHBltNqZtSnVkCy1NLRToFB6o+2MOabcW8htCXHbb1AUUuwEIuPPQE088KfE5TNeFtKnFTstMoaF627QaoTtUaatJpQV2EGkeOEY/mLMl0zIuMSUsk2JCqKK1AC7jFBKt/QB/eAazuXpVd9zDR1jqXlcUcZ1FLFn/ULRt8kfeL4JLTyA3MstuoCrglaQoBQBFaHnoT64W/elmz5Wluz+TB3pZs+Vpbs/kwDKYweXbY4KhptLFqkasABFqq3Jt6DU+uIl8Gl2lpcbabStDQYSoAApaBBS2D8EEDZC270s2fK0t2fyYO9LNnytLdn8mAa0c8lh7UukpaQlAUtSyEigK1mqlHyk7YWPelmz5WlvV+TFLiefcw4K5wCaQzMvPhIlnQNhUpYTuATeamlCAQSK1GyAcAy/KhITqGqJe4QBaKB4kkuD/VUk18sTjGBS0+gNzTLbqAq4BaQQFAEVHQaEwtkZWzasXKxSWSTtKaDino2NU9UfXelmz5Wluz+TANNlhLaQhCUpSkABKQAlIGwAAbhHjIYc1LI1bLaW0AqNqRQVUSpRp5SSYUuLKzTgrZnXZqXm2W6FxsJHiVFT4iSBt3g1Hmho5cxxvEZVqbaBCXkBYB3pO5ST5QQR9UB1SeHtMX6pCUaxZcXaKXrVS5R6SaCBjD2m3HHUNpS47beoDjLsBCLjz0BMdEEBWYxliTnikzUsy8UeKVpCinppXmixSgJAAAAGwAbgBuj6ggOeQw9qWbS0yhLbaa0SkUSKkk0HnJjogggCCOGfxZDGw1Kugf/TzRXHMyurHaPugL+CKDvmV1ae0fdB3zK6tPaPugL+CKDvmV1Y7R90HfMrq09o+6AxGbv4swz6Or7ZiGtCdxufL+acNUUgUZUN9fjEOKAIIps25nbwmVVNuocWlKkptQAVG5QSN5HTGD8IaR+KT3ZR/lANWCFaz/AMQMktSUiUnaqIT4qKbTT4UNKArM0fuMz9He9kqMdoF5Fb9K998xsc0fuMz9He9kqMdoF5Fb9K998wDEgghc4/pulJCZdlVy02pTSygqSlBSSKbRVW7bAMaCFV4Q0j8Unuyj/KDwhpH4pPdlH+UA1YVOlLlvBfTK9ozE+ENI/FJ7so/yjFT+kIY7j2HKQ0ptpl9CUhVLyVLSVqVTYNwFPJ5YD9FQQQQGd0ickzv0Z37pit0N8iSnzXPariy0ickzv0Z37pjK6KscLWDyqAgGiV7a/wDVX5IBmQRQd8yurHaPug75ldWO0fdAX8EUHfMrqx2j7oO+ZXVjtH3QF/BFIxmUE8dBA6Qa/wBouW3AsBSSCDuMBinnStRUd5JMfMEEARETBARExETAYyb/AInw70Svsfh2Qk5v+KMO9Er7H4dkAUiLRELcCRVRAHSTQR5cOa6xvtD3wHtaImPDhzXWN9oe+DhzXWN9oe+A480fuMz9He9kqMdoF5Fb9K998xoM8Y/LS2HzK3HmwCy4gC4VUtSFJSlIrtJJEZDQFjsucL4PrUB1p1wqQVAKAWq5KgDvG2nnBgGnEWx48Oa6xvtD3wcOa6xvtD3wHtaILRHjw5rrG+0PfH23MoWaJWknyEH7ID7tEKDSVhjTWP4S8hCUrddosgUvscbtJpvPGO3zdEOCFTpS5bwX0yvaMwDWggggM7pF5Jnfozv3TGC0a8lS3zV+0XG90i8kzv0Z37pjBaNuSpb5q/aLgNNBBEQExETBAEdknia2U2pOytY44kQHXieHqZWdnFJNDzU6PPHHG4UkHYRURznDWerR6hAY+CNh3NZ6tHqEHc1nq0eoQGPgjYdzWerR6hB3NZ6tHqEAnJv+J8O9Er7H4dkKXNLCUZrwwJSANQrcKfGIbUBgtOHIkx85n2qIXeCaJpCYlmXlmZucZbWaLSBcpAJoLN1TDE04ciTHzmvaoi6yVh7Rw2TJbRUyrHMOqTAK79DeG/Cmv6ifw4P0N4b8Ka/qJ/Dh19zmerR2RB3OZ6tHZEAlf0VYZKhT6kvuBtKnLVuC1ViSqhtSCd3THJo60VsY+y5iM6taQ66sIbYsbSkJND/KdnMAAN281hx5lkGhJTJDaAeDvcw6pcZbQLyK36V775gOPweMJ+HOf1UfhweDxhPw5z+qj8OGhBAK/wAHjCfhzn9VH4cXuT9FMjgz5mJZUwVqbLZvWlSbSUk7AgbapEbOCAIVOlLlvBfTK9ozDWhU6UuW8F9Mr2jMA1oIIIDO6ReSZ36M790xgtG3JUt81ftFxvdInJM79Gd+6YptD8k2vBZUqQkm1e0gdauAmCNj3NZ6tHqEHc1nq0eoQGOiY2Hc1nq0eoQdzWerR6hAY8Cuwb4v8PwIWVcHGJrToHMItWpVCPFQkeYCPWAIIIIAggggCCCCAX+lLJjs1qsRk3gzNSdVJUqtq0VuINAdoNabCDcQd+xZn/iGxVHFLUiSNhNjm0jn/aQQQHVh2M4nnVaZN52XYlkKDjobSsKWB0XFVT0AkDnNaCH5KSqGW0NIFEISlCR0JSAEj1ARMEB6wQQQHw8ylxJQoApUCkg7iCKEeqEHi2IYjklxUvLOy70q8ouNodSoqbr00KaHYAaEg0rQExMEBw+EVinUyPYd/Eg8IrFOpkew7+JEQQE+EVinUyPYd/Eg8IrFOpkew7+JEQQE+EVinUyPYd/Ejslst4rmhJxZybYaWyBwdCAsJQpCrzzGzdWvGJNOYRMEBxr0/wCLMHVLbklqRxSqxzjEc+xYHqAiPCKxTqZHsO/iREEB7S+esXzWe5gVKMIc/aKSlYKkA1I2lXRuFK9NIe2XsEbw+ValWq2NICATvV0qPlJJP1wQQFjBBBAEEEEAQQQQH//Z"/>
          <p:cNvSpPr>
            <a:spLocks noChangeAspect="1" noChangeArrowheads="1"/>
          </p:cNvSpPr>
          <p:nvPr/>
        </p:nvSpPr>
        <p:spPr bwMode="auto">
          <a:xfrm>
            <a:off x="307975" y="-236538"/>
            <a:ext cx="22479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16" descr="data:image/jpeg;base64,/9j/4AAQSkZJRgABAQAAAQABAAD/2wCEAAkGBhANEBUQEBEQFRQUFBUUGRgXFhYZFBIVFxQVGBQXGRYYGyYfFxkvGRQVIC8sIycpLS0sGB49NTAqNSYrLCkBCQoKBQUFDQUFDSkYEhgpKSkpKSkpKSkpKSkpKSkpKSkpKSkpKSkpKSkpKSkpKSkpKSkpKSkpKSkpKSkpKSkpKf/AABEIAFYA7AMBIgACEQEDEQH/xAAcAAACAwEBAQEAAAAAAAAAAAAABwEFBgQDAgj/xABNEAABAgQCBAcKCgkCBwAAAAABAgMABBESBQYHEyExFCI1QVFTkhUWGDJhcXORs9FSVFVydIGxstPjFyMzNDZCk6HSYnUIJWOChLTB/8QAFAEBAAAAAAAAAAAAAAAAAAAAAP/EABQRAQAAAAAAAAAAAAAAAAAAAAD/2gAMAwEAAhEDEQA/AHjGFw3SU47OBhyTsZXNzEmh5LoVV1muxTdgKQQNlCY3ULLR/ldExMTE4668oS+JzxbZqkMocKykubBcpVDzmg6IDW5rzcjDFSqVIu4TMoY8amrSre5uNQDaObxt8dmaMa7nyb83ZfqW1LtrbdTmuoaeqFzpYm1PTTjKGnnOD4a64C0m7UuuOtlC17RaAmXO3bvjT5znxOZfffTudktaKdCkBR+0+qAscPzZrp5MnqqXSSJy+6tL3Aiy23y1rX6o90ZjriSsP1fiyqZm+7fV0t2208la1+qMplmYQ7jSFIUlQGCsAlJBAJeBAJHPTbHcH0ozI4VKSmuGNjaQKnhJ6YDcRlnM2TDmILkpWUDiGNTr3VOhGr1tSLEWm+iQSdo3UjUwv86qRh841iMs8kPqdYlX2LgeFNOKCUVRWocSFXJPQOiA0ubszDDWA4GlOuuOIZaaBCS66s8VNx8UbCSegR7yWITAlS9NMIadSlai2ly9PFqRRdo3gDm2RnNJboZVh0w4aNM4g0XFHxUBSHEBSjzAEjb5Y1GJPJXLOqSpKhqnNoII8RXOICgwrPpmDho1AT3Qaec8eup1SEqp4vHrd5I9805qmJOZlpWWlUPuTIfULntUEhkIJ22KrsX/AGhe5IwoMv4E6HX166WmyUrcKkN0aRsbSfEG3m6BGnz9K63FsMQJhyXqie/WtlAWmjbOwFYKdu7dAaPNGZF4bhy51bIUttCFKbC9lylJSpOst2gFR2020iMp5oXP69t5jUPyzuqcQFhxO1IUlSVgCoIPQIqtLA/5HMC4q4jXG2VV+tb27NleeI0XtatE226pSptE44mYWo8Z1WzVOU3JSWrKAbNhgPhekhaJ5UuuUAYE4iR1wdBVrlthaKtFA4prSt0XOccyu4chjUsJecmJhEulKnNWAVJWoEqtV8Do54XLLVMdW4+oqljihRZWiUTfBWzLOH4X86dppWkazSo1eMPTrVNVxJkaxJSFN/qnuMCoEV84MBo5jF3mJByafZSh1pl11TSXLk1QlSgkOWitQkbac8VGSs9KxJamXpbUOhlmZSA4HEuMvJqhQVamh5iCI6swtavB5lOuU9SSmBrFFJU5+pXtJSAK+YRk9DbQbU8h5SlzPB5JaVqO+UVLpLKUgbAEqvSab9lYBoRTZWzD3Racc1dmrmH2KXXV1ThRdWgpWlac0XMY7Rd+6zH+4Tvt1QHNK6UEupqGBcMTGHKTrPFBUoJdrbt2J3efbFzmzM7kiWGmGA/MTLhbbQV6tHFSVrUpdDQADohTNMFt+WcA4j+MLbV0B1iecW2frbfeH/aIa+ecHYm2EhyYEu62rWsPXBKmnUJJuFTxk0rcOisBYrnJrgmsTLo4TYDqS6AgLqLk6607N+2m2KrImapjFWVPuyqGG7ilBD2sK1IWtDlRYm2hTs31rHTkXHHMRw6XmnUgLcRVVNgJCikqA5gba/XFToi5LR6ea/8AYcgLrLeYjP8ACf1dnB5p2W8at+rCeNuFtbt23zxUZdzfPTc67KPSLTQl7NatMzrLdYhSm7U6sXVt27RSI0b78R/3SZ+xuIytyzi3/g+xcgO3Es5FiamZbU14PIGduvpfQqGrpbs8XfU790dctjb8xh7U3Ly6FuutNOhpTtieOEkjWWncCf5dtOaMZmuYQ1ik/epKbsDXS4gXUW4DSu+NjkVJGFyQPxVj2aYDnyJmh/FZfhTsshhtf7Oj2sKwFKSuosTZQpHTWsaWMbog5GlvM57ZyNlAEc8nh7UuFBptKAtanFWily1mqlHykx0QQHL3LZvcc1SL3UhDiqbXEpBCUq6RRR9cTLYc000GENoDSU2BAAsCKUtpupSOmCArcGy1JyF3BZdlm8gqsSBdTdU/WfXHnieVJGccD0xKsOuJAAUtAKgASQAT5SYtoIAitey3JuTCZtcuyp9IADhQCsU3bYyekvPMzJLYkMPQlc7NHiXAFLaa0uodhNa79gCVExTDKebDtOLSwJ5qbvJ+xgGhOyTUw2pp5CHG1iikqAKVDygx44fg0vKs8HZabbaFwsSKJ41btnlqYW3elmz5Wluz+TB3pZs+Vpbs/kwDHYwKWb1NjLaeDpUlqiR+qSoAKCegEAR8YxluTn7eFS7L1lbdYkKtupdSu7cPVC770s2fK0t2fyYO9LNnytLdn8mAZUxhDDrHBltNqZtSnVkCy1NLRToFB6o+2MOabcW8htCXHbb1AUUuwEIuPPQE088KfE5TNeFtKnFTstMoaF627QaoTtUaatJpQV2EGkeOEY/mLMl0zIuMSUsk2JCqKK1AC7jFBKt/QB/eAazuXpVd9zDR1jqXlcUcZ1FLFn/ULRt8kfeL4JLTyA3MstuoCrglaQoBQBFaHnoT64W/elmz5Wluz+TB3pZs+Vpbs/kwDKYweXbY4KhptLFqkasABFqq3Jt6DU+uIl8Gl2lpcbabStDQYSoAApaBBS2D8EEDZC270s2fK0t2fyYO9LNnytLdn8mAa0c8lh7UukpaQlAUtSyEigK1mqlHyk7YWPelmz5WlvV+TFLiefcw4K5wCaQzMvPhIlnQNhUpYTuATeamlCAQSK1GyAcAy/KhITqGqJe4QBaKB4kkuD/VUk18sTjGBS0+gNzTLbqAq4BaQQFAEVHQaEwtkZWzasXKxSWSTtKaDino2NU9UfXelmz5Wluz+TANNlhLaQhCUpSkABKQAlIGwAAbhHjIYc1LI1bLaW0AqNqRQVUSpRp5SSYUuLKzTgrZnXZqXm2W6FxsJHiVFT4iSBt3g1Hmho5cxxvEZVqbaBCXkBYB3pO5ST5QQR9UB1SeHtMX6pCUaxZcXaKXrVS5R6SaCBjD2m3HHUNpS47beoDjLsBCLjz0BMdEEBWYxliTnikzUsy8UeKVpCinppXmixSgJAAAAGwAbgBuj6ggOeQw9qWbS0yhLbaa0SkUSKkk0HnJjogggCCOGfxZDGw1Kugf/TzRXHMyurHaPugL+CKDvmV1ae0fdB3zK6tPaPugL+CKDvmV1Y7R90HfMrq09o+6AxGbv4swz6Or7ZiGtCdxufL+acNUUgUZUN9fjEOKAIIps25nbwmVVNuocWlKkptQAVG5QSN5HTGD8IaR+KT3ZR/lANWCFaz/AMQMktSUiUnaqIT4qKbTT4UNKArM0fuMz9He9kqMdoF5Fb9K998xsc0fuMz9He9kqMdoF5Fb9K998wDEgghc4/pulJCZdlVy02pTSygqSlBSSKbRVW7bAMaCFV4Q0j8Unuyj/KDwhpH4pPdlH+UA1YVOlLlvBfTK9ozE+ENI/FJ7so/yjFT+kIY7j2HKQ0ptpl9CUhVLyVLSVqVTYNwFPJ5YD9FQQQQGd0ickzv0Z37pit0N8iSnzXPariy0ickzv0Z37pjK6KscLWDyqAgGiV7a/wDVX5IBmQRQd8yurHaPug75ldWO0fdAX8EUHfMrqx2j7oO+ZXVjtH3QF/BFIxmUE8dBA6Qa/wBouW3AsBSSCDuMBinnStRUd5JMfMEEARETBARExETAYyb/AInw70Svsfh2Qk5v+KMO9Er7H4dkAUiLRELcCRVRAHSTQR5cOa6xvtD3wHtaImPDhzXWN9oe+DhzXWN9oe+A480fuMz9He9kqMdoF5Fb9K998xoM8Y/LS2HzK3HmwCy4gC4VUtSFJSlIrtJJEZDQFjsucL4PrUB1p1wqQVAKAWq5KgDvG2nnBgGnEWx48Oa6xvtD3wcOa6xvtD3wHtaILRHjw5rrG+0PfH23MoWaJWknyEH7ID7tEKDSVhjTWP4S8hCUrddosgUvscbtJpvPGO3zdEOCFTpS5bwX0yvaMwDWggggM7pF5Jnfozv3TGC0a8lS3zV+0XG90i8kzv0Z37pjBaNuSpb5q/aLgNNBBEQExETBAEdknia2U2pOytY44kQHXieHqZWdnFJNDzU6PPHHG4UkHYRURznDWerR6hAY+CNh3NZ6tHqEHc1nq0eoQGPgjYdzWerR6hB3NZ6tHqEAnJv+J8O9Er7H4dkKXNLCUZrwwJSANQrcKfGIbUBgtOHIkx85n2qIXeCaJpCYlmXlmZucZbWaLSBcpAJoLN1TDE04ciTHzmvaoi6yVh7Rw2TJbRUyrHMOqTAK79DeG/Cmv6ifw4P0N4b8Ka/qJ/Dh19zmerR2RB3OZ6tHZEAlf0VYZKhT6kvuBtKnLVuC1ViSqhtSCd3THJo60VsY+y5iM6taQ66sIbYsbSkJND/KdnMAAN281hx5lkGhJTJDaAeDvcw6pcZbQLyK36V775gOPweMJ+HOf1UfhweDxhPw5z+qj8OGhBAK/wAHjCfhzn9VH4cXuT9FMjgz5mJZUwVqbLZvWlSbSUk7AgbapEbOCAIVOlLlvBfTK9ozDWhU6UuW8F9Mr2jMA1oIIIDO6ReSZ36M790xgtG3JUt81ftFxvdInJM79Gd+6YptD8k2vBZUqQkm1e0gdauAmCNj3NZ6tHqEHc1nq0eoQGOiY2Hc1nq0eoQdzWerR6hAY8Cuwb4v8PwIWVcHGJrToHMItWpVCPFQkeYCPWAIIIIAggggCCCCAX+lLJjs1qsRk3gzNSdVJUqtq0VuINAdoNabCDcQd+xZn/iGxVHFLUiSNhNjm0jn/aQQQHVh2M4nnVaZN52XYlkKDjobSsKWB0XFVT0AkDnNaCH5KSqGW0NIFEISlCR0JSAEj1ARMEB6wQQQHw8ylxJQoApUCkg7iCKEeqEHi2IYjklxUvLOy70q8ouNodSoqbr00KaHYAaEg0rQExMEBw+EVinUyPYd/Eg8IrFOpkew7+JEQQE+EVinUyPYd/Eg8IrFOpkew7+JEQQE+EVinUyPYd/Ejslst4rmhJxZybYaWyBwdCAsJQpCrzzGzdWvGJNOYRMEBxr0/wCLMHVLbklqRxSqxzjEc+xYHqAiPCKxTqZHsO/iREEB7S+esXzWe5gVKMIc/aKSlYKkA1I2lXRuFK9NIe2XsEbw+ValWq2NICATvV0qPlJJP1wQQFjBBBAEEEEAQQQQH//Z"/>
          <p:cNvSpPr>
            <a:spLocks noChangeAspect="1" noChangeArrowheads="1"/>
          </p:cNvSpPr>
          <p:nvPr/>
        </p:nvSpPr>
        <p:spPr bwMode="auto">
          <a:xfrm>
            <a:off x="460375" y="-84138"/>
            <a:ext cx="22479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4946" name="Picture 18" descr="http://t2.gstatic.com/images?q=tbn:ANd9GcQLb6zxTQdrZMRzd4NEmvoQzp2lQSIlFh3hwg6RkcIFDoEiJGEF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73" y="5589240"/>
            <a:ext cx="2262276" cy="8253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0" y="1780654"/>
            <a:ext cx="6732240" cy="10002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100" dirty="0" smtClean="0">
                <a:solidFill>
                  <a:srgbClr val="C00000"/>
                </a:solidFill>
              </a:rPr>
              <a:t>Task 1: </a:t>
            </a:r>
            <a:r>
              <a:rPr lang="en-US" sz="2100" dirty="0" smtClean="0">
                <a:solidFill>
                  <a:srgbClr val="C00000"/>
                </a:solidFill>
              </a:rPr>
              <a:t>Synthesis </a:t>
            </a:r>
            <a:r>
              <a:rPr lang="en-US" sz="2100" dirty="0">
                <a:solidFill>
                  <a:srgbClr val="C00000"/>
                </a:solidFill>
              </a:rPr>
              <a:t>of new actinide targets (CERN, INFN, IPNO) </a:t>
            </a:r>
            <a:r>
              <a:rPr lang="en-US" sz="1900" dirty="0" smtClean="0"/>
              <a:t>Subtask </a:t>
            </a:r>
            <a:r>
              <a:rPr lang="en-US" sz="1900" dirty="0"/>
              <a:t>1: Sol-gel synthesis in complex fluids </a:t>
            </a:r>
            <a:endParaRPr lang="en-US" sz="1900" dirty="0" smtClean="0"/>
          </a:p>
          <a:p>
            <a:pPr algn="l"/>
            <a:r>
              <a:rPr lang="it-IT" sz="1900" dirty="0" err="1" smtClean="0"/>
              <a:t>Subtask</a:t>
            </a:r>
            <a:r>
              <a:rPr lang="it-IT" sz="1900" dirty="0" smtClean="0"/>
              <a:t> </a:t>
            </a:r>
            <a:r>
              <a:rPr lang="it-IT" sz="1900" dirty="0"/>
              <a:t>2: </a:t>
            </a:r>
            <a:r>
              <a:rPr lang="it-IT" sz="1900" dirty="0" err="1"/>
              <a:t>Nanostructures</a:t>
            </a:r>
            <a:r>
              <a:rPr lang="it-IT" sz="1900" dirty="0"/>
              <a:t> </a:t>
            </a:r>
            <a:endParaRPr lang="it-IT" sz="1900" dirty="0" smtClean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-1" y="2855838"/>
            <a:ext cx="7020273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 smtClean="0">
                <a:solidFill>
                  <a:srgbClr val="C00000"/>
                </a:solidFill>
              </a:rPr>
              <a:t>Task </a:t>
            </a:r>
            <a:r>
              <a:rPr lang="en-US" sz="2100" dirty="0">
                <a:solidFill>
                  <a:srgbClr val="C00000"/>
                </a:solidFill>
              </a:rPr>
              <a:t>2: Characterization of actinide targets (CERN, INFN) </a:t>
            </a:r>
          </a:p>
          <a:p>
            <a:pPr algn="l"/>
            <a:r>
              <a:rPr lang="en-US" sz="1900" dirty="0"/>
              <a:t>Subtask 1: Microstructure, porosity, specific surface, crystalline phase </a:t>
            </a:r>
          </a:p>
          <a:p>
            <a:pPr algn="l"/>
            <a:r>
              <a:rPr lang="en-US" sz="1900" dirty="0"/>
              <a:t>Subtask 2: Emissivity, thermal conductivity at high temperature</a:t>
            </a:r>
            <a:r>
              <a:rPr lang="en-US" sz="2400" dirty="0"/>
              <a:t> </a:t>
            </a:r>
            <a:endParaRPr lang="it-IT" sz="1900" dirty="0" smtClean="0"/>
          </a:p>
        </p:txBody>
      </p:sp>
      <p:sp>
        <p:nvSpPr>
          <p:cNvPr id="7" name="Rettangolo 6"/>
          <p:cNvSpPr/>
          <p:nvPr/>
        </p:nvSpPr>
        <p:spPr>
          <a:xfrm>
            <a:off x="0" y="4089266"/>
            <a:ext cx="6902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rgbClr val="C00000"/>
                </a:solidFill>
              </a:rPr>
              <a:t>Task </a:t>
            </a:r>
            <a:r>
              <a:rPr lang="en-US" sz="2100" dirty="0">
                <a:solidFill>
                  <a:srgbClr val="C00000"/>
                </a:solidFill>
              </a:rPr>
              <a:t>3: Actinide targets properties after irradiation (CERN, PSI) </a:t>
            </a:r>
          </a:p>
          <a:p>
            <a:r>
              <a:rPr lang="en-US" sz="1900" dirty="0"/>
              <a:t>Subtask 1: Post-irradiation examination of target prototypes </a:t>
            </a:r>
            <a:endParaRPr lang="it-IT" sz="1900" dirty="0"/>
          </a:p>
        </p:txBody>
      </p:sp>
      <p:sp>
        <p:nvSpPr>
          <p:cNvPr id="8" name="Rettangolo 7"/>
          <p:cNvSpPr/>
          <p:nvPr/>
        </p:nvSpPr>
        <p:spPr>
          <a:xfrm>
            <a:off x="-2" y="4944650"/>
            <a:ext cx="68613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rgbClr val="C00000"/>
                </a:solidFill>
              </a:rPr>
              <a:t>Task </a:t>
            </a:r>
            <a:r>
              <a:rPr lang="en-US" sz="2100" dirty="0">
                <a:solidFill>
                  <a:srgbClr val="C00000"/>
                </a:solidFill>
              </a:rPr>
              <a:t>4: Online tests of actinide targets (CERN, GANIL, IPNO)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sz="1900" dirty="0"/>
              <a:t>Subtask 1: Impact of pulse time structure on release and ageing properties </a:t>
            </a:r>
          </a:p>
          <a:p>
            <a:r>
              <a:rPr lang="en-US" sz="1900" dirty="0"/>
              <a:t>Subtask 2: Analysis of the results-effusion and diffusion phenomena 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28816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1"/>
                </a:solidFill>
              </a:rPr>
              <a:t>New </a:t>
            </a:r>
            <a:r>
              <a:rPr lang="en-US" sz="4000" dirty="0" err="1" smtClean="0">
                <a:solidFill>
                  <a:schemeClr val="accent1"/>
                </a:solidFill>
              </a:rPr>
              <a:t>UCx</a:t>
            </a:r>
            <a:r>
              <a:rPr lang="en-US" sz="4000" dirty="0" smtClean="0">
                <a:solidFill>
                  <a:schemeClr val="accent1"/>
                </a:solidFill>
              </a:rPr>
              <a:t> target at ISOLDE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72200" y="6237312"/>
            <a:ext cx="2530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(Information from : A. </a:t>
            </a:r>
            <a:r>
              <a:rPr lang="en-US" sz="1200" dirty="0" err="1" smtClean="0"/>
              <a:t>Gotteberg</a:t>
            </a:r>
            <a:r>
              <a:rPr lang="en-US" sz="1200" dirty="0" smtClean="0"/>
              <a:t> talk)</a:t>
            </a:r>
            <a:endParaRPr lang="en-US" sz="1200" dirty="0"/>
          </a:p>
        </p:txBody>
      </p:sp>
      <p:grpSp>
        <p:nvGrpSpPr>
          <p:cNvPr id="15" name="Gruppo 14"/>
          <p:cNvGrpSpPr/>
          <p:nvPr/>
        </p:nvGrpSpPr>
        <p:grpSpPr>
          <a:xfrm>
            <a:off x="323528" y="836712"/>
            <a:ext cx="8424936" cy="5314190"/>
            <a:chOff x="539552" y="764704"/>
            <a:chExt cx="8136904" cy="5242182"/>
          </a:xfrm>
        </p:grpSpPr>
        <p:pic>
          <p:nvPicPr>
            <p:cNvPr id="2078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764704"/>
              <a:ext cx="8136904" cy="524218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4" name="Rettangolo 13"/>
            <p:cNvSpPr/>
            <p:nvPr/>
          </p:nvSpPr>
          <p:spPr>
            <a:xfrm>
              <a:off x="7452320" y="764704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670971" y="97468"/>
            <a:ext cx="4699748" cy="8309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IPNO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contribution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ActiLab</a:t>
            </a:r>
            <a:endParaRPr lang="it-IT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0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Thanks</a:t>
            </a:r>
            <a:r>
              <a:rPr lang="it-IT" sz="2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to C. </a:t>
            </a:r>
            <a:r>
              <a:rPr lang="it-IT" sz="20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Lau</a:t>
            </a:r>
            <a:endParaRPr lang="it-IT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21"/>
          <p:cNvSpPr txBox="1"/>
          <p:nvPr/>
        </p:nvSpPr>
        <p:spPr>
          <a:xfrm>
            <a:off x="269520" y="869955"/>
            <a:ext cx="5829965" cy="516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F2A89"/>
                </a:solidFill>
              </a:rPr>
              <a:t>UC</a:t>
            </a:r>
            <a:r>
              <a:rPr lang="en-US" sz="2000" b="1" baseline="-25000" dirty="0" smtClean="0">
                <a:solidFill>
                  <a:srgbClr val="5F2A89"/>
                </a:solidFill>
              </a:rPr>
              <a:t>X</a:t>
            </a:r>
            <a:r>
              <a:rPr lang="en-US" sz="2000" b="1" dirty="0" smtClean="0">
                <a:solidFill>
                  <a:srgbClr val="5F2A89"/>
                </a:solidFill>
              </a:rPr>
              <a:t> Laboratory:</a:t>
            </a: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Extension works completed (April 2012)</a:t>
            </a: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New heating bench for fast and programmable carburization is operational (May 2012)</a:t>
            </a: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Gas and water supply in the extended UC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Lab (Nov. 2012)</a:t>
            </a:r>
          </a:p>
          <a:p>
            <a:pPr>
              <a:spcBef>
                <a:spcPts val="2100"/>
              </a:spcBef>
            </a:pPr>
            <a:r>
              <a:rPr lang="en-US" sz="2000" b="1" dirty="0" smtClean="0">
                <a:solidFill>
                  <a:srgbClr val="5F2A89"/>
                </a:solidFill>
              </a:rPr>
              <a:t>Contribution to ACTILAB:</a:t>
            </a:r>
            <a:endParaRPr lang="en-US" sz="2000" dirty="0" smtClean="0">
              <a:solidFill>
                <a:srgbClr val="5F2A89"/>
              </a:solidFill>
            </a:endParaRP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Carburization and analysis of UO2+CNT pellets from ISOLDE (shipping in progress)</a:t>
            </a: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Contribution to woks on HD UC pellets 	    (</a:t>
            </a:r>
            <a:r>
              <a:rPr lang="en-US" sz="2000" dirty="0" err="1" smtClean="0"/>
              <a:t>Rosatom</a:t>
            </a:r>
            <a:r>
              <a:rPr lang="en-US" sz="2000" dirty="0" smtClean="0"/>
              <a:t> - Russia) tested at ISOLDE</a:t>
            </a:r>
          </a:p>
          <a:p>
            <a:pPr>
              <a:spcBef>
                <a:spcPts val="800"/>
              </a:spcBef>
              <a:buFont typeface="Wingdings" pitchFamily="2" charset="2"/>
              <a:buChar char="§"/>
            </a:pPr>
            <a:r>
              <a:rPr lang="en-US" sz="2000" dirty="0" smtClean="0"/>
              <a:t>   Contribution to next experiment at ISOLDE (IS540)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6" name="Image 23" descr="2012-09-06 15.21.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9486" y="3528494"/>
            <a:ext cx="2915670" cy="2186754"/>
          </a:xfrm>
          <a:prstGeom prst="rect">
            <a:avLst/>
          </a:prstGeom>
        </p:spPr>
      </p:pic>
      <p:sp>
        <p:nvSpPr>
          <p:cNvPr id="7" name="ZoneTexte 24"/>
          <p:cNvSpPr txBox="1"/>
          <p:nvPr/>
        </p:nvSpPr>
        <p:spPr>
          <a:xfrm>
            <a:off x="6104451" y="3528494"/>
            <a:ext cx="179594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/>
              <a:t>New </a:t>
            </a:r>
            <a:r>
              <a:rPr lang="fr-FR" sz="1600" dirty="0" err="1" smtClean="0"/>
              <a:t>heating</a:t>
            </a:r>
            <a:r>
              <a:rPr lang="fr-FR" sz="1600" dirty="0" smtClean="0"/>
              <a:t> </a:t>
            </a:r>
            <a:r>
              <a:rPr lang="fr-FR" sz="1600" dirty="0" err="1" smtClean="0"/>
              <a:t>bench</a:t>
            </a:r>
            <a:endParaRPr lang="fr-FR" sz="1600" dirty="0"/>
          </a:p>
        </p:txBody>
      </p:sp>
      <p:pic>
        <p:nvPicPr>
          <p:cNvPr id="8" name="Image 35" descr="2012-08-30 14.44.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1556" y="1151313"/>
            <a:ext cx="2913600" cy="2185200"/>
          </a:xfrm>
          <a:prstGeom prst="rect">
            <a:avLst/>
          </a:prstGeom>
        </p:spPr>
      </p:pic>
      <p:sp>
        <p:nvSpPr>
          <p:cNvPr id="9" name="ZoneTexte 37"/>
          <p:cNvSpPr txBox="1"/>
          <p:nvPr/>
        </p:nvSpPr>
        <p:spPr>
          <a:xfrm>
            <a:off x="6108261" y="2972234"/>
            <a:ext cx="224220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Extension of the UC</a:t>
            </a:r>
            <a:r>
              <a:rPr lang="fr-FR" sz="1600" baseline="-25000" dirty="0" smtClean="0"/>
              <a:t>X</a:t>
            </a:r>
            <a:r>
              <a:rPr lang="fr-FR" sz="1600" dirty="0" smtClean="0"/>
              <a:t> </a:t>
            </a:r>
            <a:r>
              <a:rPr lang="fr-FR" sz="1600" dirty="0" err="1" smtClean="0"/>
              <a:t>Lab</a:t>
            </a:r>
            <a:endParaRPr lang="fr-FR" sz="1600" dirty="0"/>
          </a:p>
        </p:txBody>
      </p:sp>
      <p:pic>
        <p:nvPicPr>
          <p:cNvPr id="10" name="Image 6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04568"/>
            <a:ext cx="1801621" cy="112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logo sp2 pet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283" y="5785203"/>
            <a:ext cx="1809327" cy="41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logo_ALTO_H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4552" y="5718936"/>
            <a:ext cx="1923731" cy="4818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8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670971" y="97468"/>
            <a:ext cx="4699748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IPNO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contribution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ActiLab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22" descr="3A -02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330" y="3878625"/>
            <a:ext cx="2915670" cy="221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8612381" y="5179995"/>
            <a:ext cx="246395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524969" y="5270514"/>
            <a:ext cx="508858" cy="2154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>
                <a:solidFill>
                  <a:schemeClr val="tx1"/>
                </a:solidFill>
              </a:rPr>
              <a:t>10 </a:t>
            </a:r>
            <a:r>
              <a:rPr lang="fr-FR" sz="800" b="1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fr-FR" sz="8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25628" y="3645024"/>
            <a:ext cx="2790434" cy="830997"/>
          </a:xfrm>
          <a:prstGeom prst="rect">
            <a:avLst/>
          </a:prstGeom>
          <a:solidFill>
            <a:srgbClr val="FFBE8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Dense (13.5)  and </a:t>
            </a:r>
            <a:r>
              <a:rPr lang="fr-FR" sz="1600" dirty="0" err="1" smtClean="0"/>
              <a:t>porous</a:t>
            </a:r>
            <a:r>
              <a:rPr lang="fr-FR" sz="1600" dirty="0" smtClean="0"/>
              <a:t> (40%), </a:t>
            </a:r>
            <a:r>
              <a:rPr lang="fr-FR" sz="1600" dirty="0" err="1" smtClean="0"/>
              <a:t>with</a:t>
            </a:r>
            <a:r>
              <a:rPr lang="fr-FR" sz="1600" dirty="0" smtClean="0"/>
              <a:t>  </a:t>
            </a:r>
            <a:r>
              <a:rPr lang="fr-FR" sz="1600" dirty="0" err="1" smtClean="0"/>
              <a:t>high</a:t>
            </a:r>
            <a:r>
              <a:rPr lang="fr-FR" sz="1600" dirty="0" smtClean="0"/>
              <a:t> </a:t>
            </a:r>
            <a:r>
              <a:rPr lang="fr-FR" sz="1600" dirty="0" err="1" smtClean="0"/>
              <a:t>level</a:t>
            </a:r>
            <a:r>
              <a:rPr lang="fr-FR" sz="1600" dirty="0" smtClean="0"/>
              <a:t> of </a:t>
            </a:r>
            <a:r>
              <a:rPr lang="fr-FR" sz="1600" dirty="0" err="1" smtClean="0"/>
              <a:t>PFs</a:t>
            </a:r>
            <a:r>
              <a:rPr lang="fr-FR" sz="1600" dirty="0" smtClean="0"/>
              <a:t> release </a:t>
            </a:r>
            <a:r>
              <a:rPr lang="fr-FR" sz="1600" dirty="0" err="1" smtClean="0"/>
              <a:t>at</a:t>
            </a:r>
            <a:r>
              <a:rPr lang="fr-FR" sz="1600" dirty="0" smtClean="0"/>
              <a:t> 1550°C</a:t>
            </a:r>
            <a:endParaRPr lang="fr-FR" sz="1600" dirty="0"/>
          </a:p>
        </p:txBody>
      </p:sp>
      <p:sp>
        <p:nvSpPr>
          <p:cNvPr id="12" name="ZoneTexte 15"/>
          <p:cNvSpPr txBox="1"/>
          <p:nvPr/>
        </p:nvSpPr>
        <p:spPr>
          <a:xfrm>
            <a:off x="312624" y="808763"/>
            <a:ext cx="870903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F2A89"/>
                </a:solidFill>
              </a:rPr>
              <a:t>R&amp;D on UC</a:t>
            </a:r>
            <a:r>
              <a:rPr lang="en-US" sz="2000" b="1" baseline="-25000" dirty="0" smtClean="0">
                <a:solidFill>
                  <a:srgbClr val="5F2A89"/>
                </a:solidFill>
              </a:rPr>
              <a:t>X</a:t>
            </a:r>
            <a:r>
              <a:rPr lang="en-US" sz="2000" b="1" dirty="0" smtClean="0">
                <a:solidFill>
                  <a:srgbClr val="5F2A89"/>
                </a:solidFill>
              </a:rPr>
              <a:t> in progress: 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ALTO leads a R&amp;D program on UC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</a:t>
            </a:r>
            <a:r>
              <a:rPr lang="en-US" sz="2000" u="sng" dirty="0" smtClean="0"/>
              <a:t>synthesis</a:t>
            </a:r>
            <a:r>
              <a:rPr lang="en-US" sz="2000" dirty="0" smtClean="0"/>
              <a:t>, </a:t>
            </a:r>
            <a:r>
              <a:rPr lang="en-US" sz="2000" u="sng" dirty="0" smtClean="0"/>
              <a:t>exploitation</a:t>
            </a:r>
            <a:r>
              <a:rPr lang="en-US" sz="2000" dirty="0" smtClean="0"/>
              <a:t> and </a:t>
            </a:r>
            <a:r>
              <a:rPr lang="en-US" sz="2000" u="sng" dirty="0" smtClean="0"/>
              <a:t>reprocessing</a:t>
            </a:r>
            <a:r>
              <a:rPr lang="en-US" sz="2000" dirty="0" smtClean="0"/>
              <a:t> with the collaboration of the radiochemistry and the Chemistry Sciences (Rennes) groups.</a:t>
            </a:r>
          </a:p>
          <a:p>
            <a:pPr>
              <a:spcBef>
                <a:spcPts val="2100"/>
              </a:spcBef>
            </a:pPr>
            <a:r>
              <a:rPr lang="en-US" sz="2000" b="1" dirty="0" smtClean="0">
                <a:solidFill>
                  <a:srgbClr val="5F2A89"/>
                </a:solidFill>
              </a:rPr>
              <a:t>Nuclear Instruments and Methods in Physics Research B 288 (2012) 34–41</a:t>
            </a:r>
            <a:endParaRPr lang="en-US" sz="2000" dirty="0" smtClean="0">
              <a:solidFill>
                <a:srgbClr val="5F2A89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000" i="1" dirty="0" smtClean="0"/>
              <a:t>     “An off-line method to characterize the fission product release from </a:t>
            </a:r>
          </a:p>
          <a:p>
            <a:pPr>
              <a:spcBef>
                <a:spcPts val="300"/>
              </a:spcBef>
            </a:pPr>
            <a:r>
              <a:rPr lang="en-US" sz="2000" i="1" dirty="0" smtClean="0"/>
              <a:t>     Uranium-carbide-target prototypes developed for SPIRAL2 project </a:t>
            </a:r>
            <a:r>
              <a:rPr lang="en-US" sz="2000" i="1" dirty="0" smtClean="0"/>
              <a:t>”</a:t>
            </a:r>
            <a:endParaRPr lang="en-US" sz="2000" i="1" dirty="0" smtClean="0"/>
          </a:p>
        </p:txBody>
      </p:sp>
      <p:sp>
        <p:nvSpPr>
          <p:cNvPr id="13" name="ZoneTexte 3"/>
          <p:cNvSpPr txBox="1"/>
          <p:nvPr/>
        </p:nvSpPr>
        <p:spPr>
          <a:xfrm>
            <a:off x="85010" y="4797152"/>
            <a:ext cx="6022231" cy="1213294"/>
          </a:xfrm>
          <a:prstGeom prst="rect">
            <a:avLst/>
          </a:prstGeom>
          <a:scene3d>
            <a:camera prst="orthographicFront"/>
            <a:lightRig rig="threePt" dir="t">
              <a:rot lat="0" lon="0" rev="21594000"/>
            </a:lightRig>
          </a:scene3d>
          <a:sp3d>
            <a:bevelT w="101600" h="1016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80000" tIns="151200" rIns="180000" bIns="151200" rtlCol="0">
            <a:spAutoFit/>
          </a:bodyPr>
          <a:lstStyle/>
          <a:p>
            <a:pPr lvl="0">
              <a:spcBef>
                <a:spcPts val="800"/>
              </a:spcBef>
            </a:pPr>
            <a:r>
              <a:rPr lang="en-US" b="1" dirty="0" smtClean="0"/>
              <a:t>Cf. Poster by S. </a:t>
            </a:r>
            <a:r>
              <a:rPr lang="en-US" b="1" dirty="0" err="1" smtClean="0"/>
              <a:t>Tusseau</a:t>
            </a:r>
            <a:r>
              <a:rPr lang="en-US" b="1" dirty="0" smtClean="0"/>
              <a:t>-</a:t>
            </a:r>
            <a:r>
              <a:rPr lang="en-US" b="1" dirty="0" err="1" smtClean="0"/>
              <a:t>Nenez</a:t>
            </a:r>
            <a:r>
              <a:rPr lang="en-US" b="1" dirty="0" smtClean="0"/>
              <a:t>:</a:t>
            </a:r>
          </a:p>
          <a:p>
            <a:pPr lvl="0">
              <a:spcBef>
                <a:spcPts val="300"/>
              </a:spcBef>
            </a:pPr>
            <a:r>
              <a:rPr lang="en-US" b="1" i="1" dirty="0" smtClean="0"/>
              <a:t>“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Uranium-carbide-target prototypes for SPIRAL2 project:</a:t>
            </a:r>
          </a:p>
          <a:p>
            <a:pPr lvl="0">
              <a:spcBef>
                <a:spcPts val="300"/>
              </a:spcBef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fission product release and physicochemical properties”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8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48464" cy="47553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6012160" y="1422146"/>
            <a:ext cx="2915816" cy="3888432"/>
          </a:xfrm>
          <a:prstGeom prst="rect">
            <a:avLst/>
          </a:prstGeom>
          <a:solidFill>
            <a:schemeClr val="accent2">
              <a:lumMod val="60000"/>
              <a:lumOff val="40000"/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359531" y="1828304"/>
            <a:ext cx="3672477" cy="1440160"/>
          </a:xfrm>
          <a:prstGeom prst="rect">
            <a:avLst/>
          </a:prstGeom>
          <a:solidFill>
            <a:schemeClr val="accent5">
              <a:lumMod val="75000"/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4023610" y="1239044"/>
            <a:ext cx="1836238" cy="2029420"/>
          </a:xfrm>
          <a:prstGeom prst="rect">
            <a:avLst/>
          </a:prstGeom>
          <a:solidFill>
            <a:srgbClr val="FFFF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6372200" y="1262877"/>
            <a:ext cx="26164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Arial" charset="0"/>
              </a:rPr>
              <a:t>Spes</a:t>
            </a:r>
            <a:r>
              <a:rPr lang="en-US" sz="2000" dirty="0" smtClean="0">
                <a:latin typeface="Arial" charset="0"/>
              </a:rPr>
              <a:t> (new) building</a:t>
            </a:r>
            <a:endParaRPr lang="en-US" sz="2000" dirty="0">
              <a:latin typeface="Arial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4139952" y="1412776"/>
            <a:ext cx="16033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latin typeface="Arial" charset="0"/>
              </a:rPr>
              <a:t>Exp. Hall 3</a:t>
            </a:r>
            <a:endParaRPr lang="en-US" sz="2000" dirty="0">
              <a:latin typeface="Arial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539551" y="2274932"/>
            <a:ext cx="18758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latin typeface="Arial" charset="0"/>
              </a:rPr>
              <a:t>ALPI building</a:t>
            </a:r>
            <a:endParaRPr lang="en-US" sz="2000" dirty="0">
              <a:latin typeface="Arial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7278117" y="2124145"/>
            <a:ext cx="14462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Cyclotron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79912" y="4903926"/>
            <a:ext cx="2291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RIB target stations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5504196" y="2852937"/>
            <a:ext cx="1268036" cy="194421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5504196" y="3933057"/>
            <a:ext cx="1499608" cy="8640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3923928" y="3564305"/>
            <a:ext cx="1119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HRMS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4728116" y="2462519"/>
            <a:ext cx="1552160" cy="123284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1845192" y="836712"/>
            <a:ext cx="21868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Charge Breeder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3255929" y="1412776"/>
            <a:ext cx="1028039" cy="8621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940777" y="1268760"/>
            <a:ext cx="9044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RFQ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25" name="Connettore 2 24"/>
          <p:cNvCxnSpPr/>
          <p:nvPr/>
        </p:nvCxnSpPr>
        <p:spPr>
          <a:xfrm>
            <a:off x="1845192" y="1718306"/>
            <a:ext cx="1574680" cy="113463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2" idx="2"/>
          </p:cNvCxnSpPr>
          <p:nvPr/>
        </p:nvCxnSpPr>
        <p:spPr>
          <a:xfrm flipH="1">
            <a:off x="7541495" y="2708920"/>
            <a:ext cx="459737" cy="6350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1845192" y="5844526"/>
            <a:ext cx="6195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Expected ground breaking in February 2013</a:t>
            </a:r>
            <a:endParaRPr lang="en-US" sz="24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07904" y="4077072"/>
            <a:ext cx="18598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charset="0"/>
              </a:rPr>
              <a:t>Beam Cooler</a:t>
            </a:r>
            <a:endParaRPr lang="en-US" sz="2000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38" name="Connettore 2 37"/>
          <p:cNvCxnSpPr/>
          <p:nvPr/>
        </p:nvCxnSpPr>
        <p:spPr>
          <a:xfrm flipV="1">
            <a:off x="5043145" y="3078943"/>
            <a:ext cx="1389531" cy="123284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7278119" y="2680097"/>
            <a:ext cx="248373" cy="398845"/>
          </a:xfrm>
          <a:prstGeom prst="line">
            <a:avLst/>
          </a:prstGeom>
          <a:ln w="25400">
            <a:solidFill>
              <a:schemeClr val="tx2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6868207" y="2708920"/>
            <a:ext cx="1" cy="64807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6868207" y="2680097"/>
            <a:ext cx="409912" cy="28823"/>
          </a:xfrm>
          <a:prstGeom prst="line">
            <a:avLst/>
          </a:prstGeom>
          <a:ln w="25400">
            <a:solidFill>
              <a:schemeClr val="tx2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>
            <a:off x="6432676" y="3343925"/>
            <a:ext cx="427712" cy="13067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6454581" y="2548384"/>
            <a:ext cx="1" cy="808608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H="1">
            <a:off x="6138214" y="2459717"/>
            <a:ext cx="142063" cy="440759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H="1">
            <a:off x="4788024" y="2900434"/>
            <a:ext cx="1350191" cy="42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H="1">
            <a:off x="4788025" y="2516469"/>
            <a:ext cx="5053" cy="386809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>
            <a:off x="4283968" y="2516469"/>
            <a:ext cx="509110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4268661" y="2519290"/>
            <a:ext cx="87315" cy="381144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flipH="1">
            <a:off x="1477468" y="2881770"/>
            <a:ext cx="2828818" cy="21508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H="1">
            <a:off x="7493505" y="3078942"/>
            <a:ext cx="32987" cy="278050"/>
          </a:xfrm>
          <a:prstGeom prst="line">
            <a:avLst/>
          </a:prstGeom>
          <a:ln w="25400">
            <a:solidFill>
              <a:schemeClr val="tx2"/>
            </a:solidFill>
          </a:ln>
          <a:effectLst>
            <a:glow rad="38100">
              <a:srgbClr val="FFC000">
                <a:alpha val="5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o 51"/>
          <p:cNvSpPr/>
          <p:nvPr/>
        </p:nvSpPr>
        <p:spPr>
          <a:xfrm>
            <a:off x="6280277" y="2459717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Figura a mano libera 52"/>
          <p:cNvSpPr/>
          <p:nvPr/>
        </p:nvSpPr>
        <p:spPr>
          <a:xfrm>
            <a:off x="6276442" y="2399907"/>
            <a:ext cx="190195" cy="117666"/>
          </a:xfrm>
          <a:custGeom>
            <a:avLst/>
            <a:gdLst>
              <a:gd name="connsiteX0" fmla="*/ 0 w 190195"/>
              <a:gd name="connsiteY0" fmla="*/ 73775 h 117666"/>
              <a:gd name="connsiteX1" fmla="*/ 73152 w 190195"/>
              <a:gd name="connsiteY1" fmla="*/ 623 h 117666"/>
              <a:gd name="connsiteX2" fmla="*/ 190195 w 190195"/>
              <a:gd name="connsiteY2" fmla="*/ 110351 h 117666"/>
              <a:gd name="connsiteX3" fmla="*/ 190195 w 190195"/>
              <a:gd name="connsiteY3" fmla="*/ 110351 h 117666"/>
              <a:gd name="connsiteX4" fmla="*/ 190195 w 190195"/>
              <a:gd name="connsiteY4" fmla="*/ 110351 h 117666"/>
              <a:gd name="connsiteX5" fmla="*/ 190195 w 190195"/>
              <a:gd name="connsiteY5" fmla="*/ 110351 h 117666"/>
              <a:gd name="connsiteX6" fmla="*/ 190195 w 190195"/>
              <a:gd name="connsiteY6" fmla="*/ 117666 h 11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95" h="117666">
                <a:moveTo>
                  <a:pt x="0" y="73775"/>
                </a:moveTo>
                <a:cubicBezTo>
                  <a:pt x="20726" y="34151"/>
                  <a:pt x="41453" y="-5473"/>
                  <a:pt x="73152" y="623"/>
                </a:cubicBezTo>
                <a:cubicBezTo>
                  <a:pt x="104851" y="6719"/>
                  <a:pt x="190195" y="110351"/>
                  <a:pt x="190195" y="110351"/>
                </a:cubicBezTo>
                <a:lnTo>
                  <a:pt x="190195" y="110351"/>
                </a:lnTo>
                <a:lnTo>
                  <a:pt x="190195" y="110351"/>
                </a:lnTo>
                <a:lnTo>
                  <a:pt x="190195" y="110351"/>
                </a:lnTo>
                <a:lnTo>
                  <a:pt x="190195" y="117666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e 53"/>
          <p:cNvSpPr/>
          <p:nvPr/>
        </p:nvSpPr>
        <p:spPr>
          <a:xfrm>
            <a:off x="6802047" y="2627012"/>
            <a:ext cx="175624" cy="134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1" y="3175794"/>
            <a:ext cx="3592141" cy="24882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1080293" y="36488"/>
            <a:ext cx="6516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4000" dirty="0">
                <a:solidFill>
                  <a:schemeClr val="accent1"/>
                </a:solidFill>
              </a:rPr>
              <a:t>SPES </a:t>
            </a:r>
            <a:r>
              <a:rPr lang="en-US" sz="4000" dirty="0" smtClean="0">
                <a:solidFill>
                  <a:schemeClr val="accent1"/>
                </a:solidFill>
              </a:rPr>
              <a:t>project</a:t>
            </a:r>
            <a:r>
              <a:rPr lang="it-IT" sz="4000" dirty="0" smtClean="0">
                <a:solidFill>
                  <a:schemeClr val="accent1"/>
                </a:solidFill>
              </a:rPr>
              <a:t> status</a:t>
            </a:r>
            <a:r>
              <a:rPr kumimoji="1" lang="en-US" sz="4000" dirty="0" smtClean="0">
                <a:solidFill>
                  <a:schemeClr val="accent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333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844824"/>
            <a:ext cx="9036496" cy="420115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2800" dirty="0" smtClean="0"/>
              <a:t>New post-doc position at LNL-INFN in the </a:t>
            </a:r>
            <a:r>
              <a:rPr lang="it-IT" sz="2800" dirty="0" err="1" smtClean="0"/>
              <a:t>framework</a:t>
            </a:r>
            <a:r>
              <a:rPr lang="it-IT" sz="2800" dirty="0" smtClean="0"/>
              <a:t> of </a:t>
            </a:r>
            <a:endParaRPr lang="it-IT" sz="2800" dirty="0" smtClean="0"/>
          </a:p>
          <a:p>
            <a:endParaRPr lang="it-IT" sz="2800" dirty="0"/>
          </a:p>
          <a:p>
            <a:r>
              <a:rPr lang="it-IT" sz="2800" dirty="0" smtClean="0"/>
              <a:t>‘</a:t>
            </a:r>
            <a:r>
              <a:rPr lang="it-IT" sz="2800" dirty="0" smtClean="0"/>
              <a:t>UC</a:t>
            </a:r>
            <a:r>
              <a:rPr lang="it-IT" sz="2800" baseline="-25000" dirty="0" smtClean="0"/>
              <a:t>X</a:t>
            </a:r>
            <a:r>
              <a:rPr lang="it-IT" sz="2800" dirty="0" smtClean="0"/>
              <a:t> production, </a:t>
            </a:r>
            <a:r>
              <a:rPr lang="it-IT" sz="2800" dirty="0" err="1" smtClean="0"/>
              <a:t>characterization</a:t>
            </a:r>
            <a:r>
              <a:rPr lang="it-IT" sz="2800" dirty="0" smtClean="0"/>
              <a:t> </a:t>
            </a:r>
            <a:r>
              <a:rPr lang="it-IT" sz="2800" dirty="0"/>
              <a:t>and on-line </a:t>
            </a:r>
            <a:r>
              <a:rPr lang="it-IT" sz="2800" dirty="0" err="1" smtClean="0"/>
              <a:t>testing</a:t>
            </a:r>
            <a:r>
              <a:rPr lang="it-IT" sz="2800" dirty="0" smtClean="0"/>
              <a:t>’ </a:t>
            </a:r>
            <a:endParaRPr lang="it-IT" sz="1500" dirty="0" smtClean="0"/>
          </a:p>
          <a:p>
            <a:pPr algn="l"/>
            <a:endParaRPr lang="it-IT" sz="1500" dirty="0" smtClean="0"/>
          </a:p>
          <a:p>
            <a:pPr marL="342900" indent="-342900"/>
            <a:r>
              <a:rPr lang="it-IT" sz="2800" u="sng" dirty="0" err="1" smtClean="0">
                <a:solidFill>
                  <a:srgbClr val="C00000"/>
                </a:solidFill>
              </a:rPr>
              <a:t>Investigated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topics</a:t>
            </a:r>
            <a:r>
              <a:rPr lang="it-IT" sz="2800" u="sng" dirty="0" smtClean="0">
                <a:solidFill>
                  <a:srgbClr val="C00000"/>
                </a:solidFill>
              </a:rPr>
              <a:t>: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Influence</a:t>
            </a:r>
            <a:r>
              <a:rPr lang="it-IT" sz="2800" dirty="0" smtClean="0">
                <a:solidFill>
                  <a:srgbClr val="C00000"/>
                </a:solidFill>
              </a:rPr>
              <a:t> of </a:t>
            </a:r>
            <a:r>
              <a:rPr lang="it-IT" sz="2800" dirty="0" err="1" smtClean="0">
                <a:solidFill>
                  <a:srgbClr val="C00000"/>
                </a:solidFill>
              </a:rPr>
              <a:t>starting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materials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characteristics</a:t>
            </a:r>
            <a:r>
              <a:rPr lang="it-IT" sz="2800" dirty="0" smtClean="0">
                <a:solidFill>
                  <a:srgbClr val="C00000"/>
                </a:solidFill>
              </a:rPr>
              <a:t> (</a:t>
            </a:r>
            <a:r>
              <a:rPr lang="it-IT" sz="2800" u="sng" dirty="0" err="1" smtClean="0">
                <a:solidFill>
                  <a:srgbClr val="C00000"/>
                </a:solidFill>
              </a:rPr>
              <a:t>powders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size</a:t>
            </a:r>
            <a:r>
              <a:rPr lang="it-IT" sz="2800" dirty="0" smtClean="0">
                <a:solidFill>
                  <a:srgbClr val="C00000"/>
                </a:solidFill>
              </a:rPr>
              <a:t>, </a:t>
            </a:r>
            <a:r>
              <a:rPr lang="it-IT" sz="2800" dirty="0" err="1" smtClean="0">
                <a:solidFill>
                  <a:srgbClr val="C00000"/>
                </a:solidFill>
              </a:rPr>
              <a:t>composition</a:t>
            </a:r>
            <a:r>
              <a:rPr lang="it-IT" sz="2800" dirty="0" smtClean="0">
                <a:solidFill>
                  <a:srgbClr val="C00000"/>
                </a:solidFill>
              </a:rPr>
              <a:t>, mixing and </a:t>
            </a:r>
            <a:r>
              <a:rPr lang="it-IT" sz="2800" dirty="0" err="1" smtClean="0">
                <a:solidFill>
                  <a:srgbClr val="C00000"/>
                </a:solidFill>
              </a:rPr>
              <a:t>grinding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operation</a:t>
            </a:r>
            <a:r>
              <a:rPr lang="it-IT" sz="2800" dirty="0" smtClean="0">
                <a:solidFill>
                  <a:srgbClr val="C00000"/>
                </a:solidFill>
              </a:rPr>
              <a:t>) on the </a:t>
            </a:r>
            <a:r>
              <a:rPr lang="it-IT" sz="2800" dirty="0" err="1" smtClean="0">
                <a:solidFill>
                  <a:srgbClr val="C00000"/>
                </a:solidFill>
              </a:rPr>
              <a:t>final</a:t>
            </a:r>
            <a:r>
              <a:rPr lang="it-IT" sz="2800" dirty="0" smtClean="0">
                <a:solidFill>
                  <a:srgbClr val="C00000"/>
                </a:solidFill>
              </a:rPr>
              <a:t> UC</a:t>
            </a:r>
            <a:r>
              <a:rPr lang="it-IT" sz="2800" baseline="-25000" dirty="0" smtClean="0">
                <a:solidFill>
                  <a:srgbClr val="C00000"/>
                </a:solidFill>
              </a:rPr>
              <a:t>X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properties</a:t>
            </a:r>
            <a:endParaRPr lang="it-IT" sz="2800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800" dirty="0" smtClean="0"/>
              <a:t>Goal: test of the </a:t>
            </a:r>
            <a:r>
              <a:rPr lang="it-IT" sz="2800" dirty="0" err="1" smtClean="0"/>
              <a:t>produced</a:t>
            </a:r>
            <a:r>
              <a:rPr lang="it-IT" sz="2800" dirty="0" smtClean="0"/>
              <a:t> UC</a:t>
            </a:r>
            <a:r>
              <a:rPr lang="it-IT" sz="2800" baseline="-25000" dirty="0" smtClean="0"/>
              <a:t>X</a:t>
            </a:r>
            <a:r>
              <a:rPr lang="it-IT" sz="2800" dirty="0" smtClean="0"/>
              <a:t> </a:t>
            </a:r>
            <a:r>
              <a:rPr lang="it-IT" sz="2800" dirty="0" smtClean="0"/>
              <a:t>targets </a:t>
            </a:r>
            <a:r>
              <a:rPr lang="it-IT" sz="2800" dirty="0" err="1" smtClean="0"/>
              <a:t>at</a:t>
            </a:r>
            <a:r>
              <a:rPr lang="it-IT" sz="2800" dirty="0" smtClean="0"/>
              <a:t> </a:t>
            </a:r>
            <a:r>
              <a:rPr lang="it-IT" sz="2800" dirty="0" smtClean="0"/>
              <a:t>ALTO </a:t>
            </a:r>
            <a:r>
              <a:rPr lang="it-IT" sz="2800" dirty="0" err="1" smtClean="0"/>
              <a:t>facility</a:t>
            </a:r>
            <a:r>
              <a:rPr lang="it-IT" sz="2800" dirty="0" smtClean="0"/>
              <a:t> </a:t>
            </a:r>
            <a:endParaRPr lang="it-IT" sz="2800" dirty="0" smtClean="0"/>
          </a:p>
          <a:p>
            <a:pPr algn="l"/>
            <a:r>
              <a:rPr lang="it-IT" sz="2800" dirty="0" smtClean="0"/>
              <a:t>for </a:t>
            </a:r>
            <a:r>
              <a:rPr lang="it-IT" sz="2800" dirty="0" smtClean="0"/>
              <a:t>the </a:t>
            </a:r>
            <a:r>
              <a:rPr lang="it-IT" sz="2800" dirty="0" err="1" smtClean="0"/>
              <a:t>evaluation</a:t>
            </a:r>
            <a:r>
              <a:rPr lang="it-IT" sz="2800" dirty="0" smtClean="0"/>
              <a:t> of </a:t>
            </a:r>
            <a:r>
              <a:rPr lang="it-IT" sz="2800" u="sng" dirty="0" err="1" smtClean="0"/>
              <a:t>microstructure</a:t>
            </a:r>
            <a:r>
              <a:rPr lang="it-IT" sz="2800" dirty="0" smtClean="0"/>
              <a:t> and </a:t>
            </a:r>
            <a:r>
              <a:rPr lang="it-IT" sz="2800" u="sng" dirty="0" smtClean="0"/>
              <a:t>release of </a:t>
            </a:r>
            <a:r>
              <a:rPr lang="it-IT" sz="2800" u="sng" dirty="0" err="1" smtClean="0"/>
              <a:t>isotopes</a:t>
            </a:r>
            <a:endParaRPr lang="it-IT" sz="2800" u="sng" dirty="0" smtClean="0"/>
          </a:p>
        </p:txBody>
      </p:sp>
      <p:pic>
        <p:nvPicPr>
          <p:cNvPr id="54274" name="Picture 2" descr="http://pro.ganil-spiral2.eu/laboratory/inter-act/european-projects/ensar-1/what-is-ensar/GANIL_image_m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2634194" cy="10405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785841" y="97468"/>
            <a:ext cx="4470006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LNL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contribution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ActiLab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619672" y="97468"/>
            <a:ext cx="480234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UC</a:t>
            </a:r>
            <a:r>
              <a:rPr lang="it-IT" sz="2800" baseline="-25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developement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ActiLab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-108520" y="692696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/>
              <a:t>INFN – LNL Activity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1196752"/>
            <a:ext cx="9036496" cy="290848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it-IT" sz="2800" dirty="0" smtClean="0"/>
              <a:t>New </a:t>
            </a:r>
            <a:r>
              <a:rPr lang="it-IT" sz="2800" dirty="0" err="1" smtClean="0"/>
              <a:t>radiochemistry</a:t>
            </a:r>
            <a:r>
              <a:rPr lang="it-IT" sz="2800" dirty="0" smtClean="0"/>
              <a:t> </a:t>
            </a:r>
            <a:r>
              <a:rPr lang="it-IT" sz="2800" dirty="0" err="1" smtClean="0"/>
              <a:t>laboratory</a:t>
            </a:r>
            <a:r>
              <a:rPr lang="it-IT" sz="2800" dirty="0" smtClean="0"/>
              <a:t> at LNL-INFN, </a:t>
            </a:r>
            <a:r>
              <a:rPr lang="it-IT" sz="2800" dirty="0" err="1" smtClean="0"/>
              <a:t>setup</a:t>
            </a:r>
            <a:r>
              <a:rPr lang="it-IT" sz="2800" dirty="0" smtClean="0"/>
              <a:t> on progress.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‘Old’ radiochemistry laboratory at </a:t>
            </a:r>
            <a:r>
              <a:rPr lang="en-US" sz="2800" dirty="0" err="1" smtClean="0">
                <a:solidFill>
                  <a:srgbClr val="C00000"/>
                </a:solidFill>
              </a:rPr>
              <a:t>Padova</a:t>
            </a:r>
            <a:r>
              <a:rPr lang="en-US" sz="2800" dirty="0" smtClean="0">
                <a:solidFill>
                  <a:srgbClr val="C00000"/>
                </a:solidFill>
              </a:rPr>
              <a:t> University, after a long period o maintenance,  is now fully operative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it-IT" sz="2800" dirty="0" err="1" smtClean="0"/>
              <a:t>Acquisition</a:t>
            </a:r>
            <a:r>
              <a:rPr lang="it-IT" sz="2800" dirty="0" smtClean="0"/>
              <a:t> of a </a:t>
            </a:r>
            <a:r>
              <a:rPr lang="it-IT" sz="2800" dirty="0" err="1" smtClean="0"/>
              <a:t>micromill</a:t>
            </a:r>
            <a:r>
              <a:rPr lang="it-IT" sz="2800" dirty="0" smtClean="0"/>
              <a:t> and </a:t>
            </a:r>
            <a:r>
              <a:rPr lang="it-IT" sz="2800" dirty="0" err="1" smtClean="0"/>
              <a:t>sieves</a:t>
            </a:r>
            <a:r>
              <a:rPr lang="it-IT" sz="2800" dirty="0" smtClean="0"/>
              <a:t> to </a:t>
            </a:r>
            <a:r>
              <a:rPr lang="it-IT" sz="2800" dirty="0" err="1" smtClean="0"/>
              <a:t>perform</a:t>
            </a:r>
            <a:r>
              <a:rPr lang="it-IT" sz="2800" dirty="0"/>
              <a:t> </a:t>
            </a:r>
            <a:r>
              <a:rPr lang="it-IT" sz="2800" dirty="0" err="1" smtClean="0"/>
              <a:t>granulometry</a:t>
            </a:r>
            <a:r>
              <a:rPr lang="it-IT" sz="2800" dirty="0" smtClean="0"/>
              <a:t> </a:t>
            </a:r>
            <a:r>
              <a:rPr lang="it-IT" sz="2800" dirty="0" err="1" smtClean="0"/>
              <a:t>analysis</a:t>
            </a:r>
            <a:r>
              <a:rPr lang="it-IT" sz="2800" dirty="0" smtClean="0"/>
              <a:t> on the </a:t>
            </a:r>
            <a:r>
              <a:rPr lang="it-IT" sz="2800" dirty="0" err="1" smtClean="0"/>
              <a:t>starting</a:t>
            </a:r>
            <a:r>
              <a:rPr lang="it-IT" sz="2800" dirty="0" smtClean="0"/>
              <a:t> and </a:t>
            </a:r>
            <a:r>
              <a:rPr lang="it-IT" sz="2800" dirty="0" err="1" smtClean="0"/>
              <a:t>final</a:t>
            </a:r>
            <a:r>
              <a:rPr lang="it-IT" sz="2800" dirty="0" smtClean="0"/>
              <a:t> </a:t>
            </a:r>
            <a:r>
              <a:rPr lang="it-IT" sz="2800" dirty="0" err="1" smtClean="0"/>
              <a:t>powders</a:t>
            </a:r>
            <a:r>
              <a:rPr lang="it-IT" sz="2800" dirty="0" smtClean="0"/>
              <a:t> </a:t>
            </a:r>
          </a:p>
          <a:p>
            <a:pPr algn="l"/>
            <a:endParaRPr lang="it-IT" sz="1500" b="1" dirty="0" smtClean="0"/>
          </a:p>
        </p:txBody>
      </p:sp>
      <p:pic>
        <p:nvPicPr>
          <p:cNvPr id="55298" name="Picture 2" descr="https://encrypted-tbn1.gstatic.com/images?q=tbn:ANd9GcSbeGNbbasVrOrt4rLc0Fpto77C5WViqEe1Yw9D5wp5Go-R43h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608813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Setacci, setacciatori e accesso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65104"/>
            <a:ext cx="2880320" cy="19298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SCN08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980665"/>
            <a:ext cx="1728192" cy="231377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65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endParaRPr lang="it-IT" sz="24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60204" name="Rectangle 12"/>
          <p:cNvSpPr>
            <a:spLocks noChangeArrowheads="1"/>
          </p:cNvSpPr>
          <p:nvPr/>
        </p:nvSpPr>
        <p:spPr bwMode="auto">
          <a:xfrm>
            <a:off x="539552" y="5229200"/>
            <a:ext cx="3528392" cy="463406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/>
              <a:t>Decontamination room</a:t>
            </a:r>
            <a:endParaRPr lang="en-US" dirty="0"/>
          </a:p>
        </p:txBody>
      </p:sp>
      <p:sp>
        <p:nvSpPr>
          <p:cNvPr id="1160207" name="Rectangle 15"/>
          <p:cNvSpPr>
            <a:spLocks noChangeArrowheads="1"/>
          </p:cNvSpPr>
          <p:nvPr/>
        </p:nvSpPr>
        <p:spPr bwMode="auto">
          <a:xfrm>
            <a:off x="1619672" y="97468"/>
            <a:ext cx="5389104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LNL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Radiochemistry</a:t>
            </a:r>
            <a:r>
              <a:rPr lang="it-IT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Facility</a:t>
            </a:r>
            <a:endParaRPr lang="it-IT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0209" name="Text Box 17"/>
          <p:cNvSpPr txBox="1">
            <a:spLocks noChangeArrowheads="1"/>
          </p:cNvSpPr>
          <p:nvPr/>
        </p:nvSpPr>
        <p:spPr bwMode="auto">
          <a:xfrm>
            <a:off x="539552" y="692696"/>
            <a:ext cx="8064896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Devices: glove box , fume hood , high vacuum furnace</a:t>
            </a: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13" name="Immagine 12" descr="SAM_0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8" y="1340768"/>
            <a:ext cx="4476519" cy="3744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magine 13" descr="SAM_0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512" y="1340768"/>
            <a:ext cx="4376975" cy="3744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788024" y="5229200"/>
            <a:ext cx="4104456" cy="461665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err="1" smtClean="0"/>
              <a:t>UCx</a:t>
            </a:r>
            <a:r>
              <a:rPr lang="en-US" sz="2400" dirty="0" smtClean="0"/>
              <a:t> Laboratory </a:t>
            </a:r>
            <a:r>
              <a:rPr lang="en-US" sz="1600" dirty="0" smtClean="0"/>
              <a:t>(working in progress…)</a:t>
            </a:r>
            <a:endParaRPr lang="en-US" sz="1600" dirty="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411760" y="5877272"/>
            <a:ext cx="468052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 smtClean="0"/>
              <a:t>Estimated end of works: Dec ‘12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4" descr="SAM_02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8353425" cy="558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531" name="Text Box 13"/>
          <p:cNvSpPr txBox="1">
            <a:spLocks noChangeArrowheads="1"/>
          </p:cNvSpPr>
          <p:nvPr/>
        </p:nvSpPr>
        <p:spPr bwMode="auto">
          <a:xfrm rot="-2157523">
            <a:off x="1501775" y="3022600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kumimoji="1" lang="en-US" sz="3600" b="1">
                <a:solidFill>
                  <a:srgbClr val="C00000"/>
                </a:solidFill>
              </a:rPr>
              <a:t>Thanks for your attention!</a:t>
            </a:r>
          </a:p>
        </p:txBody>
      </p:sp>
      <p:sp>
        <p:nvSpPr>
          <p:cNvPr id="22532" name="Text Box 13"/>
          <p:cNvSpPr txBox="1">
            <a:spLocks noChangeArrowheads="1"/>
          </p:cNvSpPr>
          <p:nvPr/>
        </p:nvSpPr>
        <p:spPr bwMode="auto">
          <a:xfrm>
            <a:off x="611188" y="80963"/>
            <a:ext cx="7162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>
                <a:solidFill>
                  <a:srgbClr val="0066CC"/>
                </a:solidFill>
              </a:rPr>
              <a:t>The SPES-TIS group</a:t>
            </a:r>
          </a:p>
        </p:txBody>
      </p:sp>
      <p:pic>
        <p:nvPicPr>
          <p:cNvPr id="22533" name="Picture 2" descr="http://www.lnl.infn.it/%7Espes_target/imgs/sito/contacts/jesu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4438" y="5229225"/>
            <a:ext cx="89535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827584" y="4462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Target complex – disc &amp; container</a:t>
            </a:r>
          </a:p>
        </p:txBody>
      </p:sp>
      <p:pic>
        <p:nvPicPr>
          <p:cNvPr id="24" name="Picture 2" descr="fig1_i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80648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 noChangeAspect="1"/>
          </p:cNvGrpSpPr>
          <p:nvPr/>
        </p:nvGrpSpPr>
        <p:grpSpPr bwMode="auto">
          <a:xfrm>
            <a:off x="3563888" y="4437112"/>
            <a:ext cx="2154492" cy="1790129"/>
            <a:chOff x="988" y="9603"/>
            <a:chExt cx="6668" cy="5897"/>
          </a:xfrm>
        </p:grpSpPr>
        <p:pic>
          <p:nvPicPr>
            <p:cNvPr id="11" name="Picture 38" descr="DIMENSIONI_Pp_E_pg_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8" y="9603"/>
              <a:ext cx="6668" cy="5897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</p:spPr>
        </p:pic>
        <p:pic>
          <p:nvPicPr>
            <p:cNvPr id="12" name="Picture 39" descr="Pressa_s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9" y="9603"/>
              <a:ext cx="2074" cy="2667"/>
            </a:xfrm>
            <a:prstGeom prst="rect">
              <a:avLst/>
            </a:prstGeom>
            <a:noFill/>
            <a:ln w="15875">
              <a:solidFill>
                <a:srgbClr val="000066"/>
              </a:solidFill>
              <a:miter lim="800000"/>
              <a:headEnd/>
              <a:tailEnd/>
            </a:ln>
          </p:spPr>
        </p:pic>
      </p:grpSp>
      <p:grpSp>
        <p:nvGrpSpPr>
          <p:cNvPr id="3" name="Gruppo 193"/>
          <p:cNvGrpSpPr/>
          <p:nvPr/>
        </p:nvGrpSpPr>
        <p:grpSpPr>
          <a:xfrm>
            <a:off x="395536" y="1196752"/>
            <a:ext cx="8367713" cy="5112568"/>
            <a:chOff x="5161382" y="1159545"/>
            <a:chExt cx="8367713" cy="4752528"/>
          </a:xfrm>
        </p:grpSpPr>
        <p:pic>
          <p:nvPicPr>
            <p:cNvPr id="28" name="Picture 3" descr="H:\LAVORO_STORICO\TESI_DI_DOTTORATO\CHAPTER_3\FIG_56.emf"/>
            <p:cNvPicPr>
              <a:picLocks noChangeAspect="1" noChangeArrowheads="1"/>
            </p:cNvPicPr>
            <p:nvPr/>
          </p:nvPicPr>
          <p:blipFill>
            <a:blip r:embed="rId6" cstate="print"/>
            <a:srcRect t="-6610" b="-2451"/>
            <a:stretch>
              <a:fillRect/>
            </a:stretch>
          </p:blipFill>
          <p:spPr bwMode="auto">
            <a:xfrm>
              <a:off x="5161382" y="1159545"/>
              <a:ext cx="8367713" cy="47525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sp>
          <p:nvSpPr>
            <p:cNvPr id="29" name="Rettangolo 28"/>
            <p:cNvSpPr/>
            <p:nvPr/>
          </p:nvSpPr>
          <p:spPr>
            <a:xfrm>
              <a:off x="5233390" y="1232714"/>
              <a:ext cx="4680520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Temperature distribution [°C]     (ANSYS </a:t>
              </a:r>
              <a:r>
                <a:rPr lang="en-US" baseline="30000" dirty="0" smtClean="0"/>
                <a:t>®</a:t>
              </a:r>
              <a:r>
                <a:rPr lang="en-US" dirty="0" smtClean="0"/>
                <a:t>)</a:t>
              </a:r>
            </a:p>
          </p:txBody>
        </p:sp>
      </p:grpSp>
      <p:pic>
        <p:nvPicPr>
          <p:cNvPr id="14" name="그림 1" descr="reducing tub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124744"/>
            <a:ext cx="6540472" cy="5160662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124744"/>
            <a:ext cx="450771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8"/>
          <p:cNvGrpSpPr/>
          <p:nvPr/>
        </p:nvGrpSpPr>
        <p:grpSpPr>
          <a:xfrm>
            <a:off x="827584" y="2852936"/>
            <a:ext cx="7488832" cy="3384376"/>
            <a:chOff x="179512" y="1700808"/>
            <a:chExt cx="8730000" cy="3600400"/>
          </a:xfrm>
        </p:grpSpPr>
        <p:sp>
          <p:nvSpPr>
            <p:cNvPr id="4" name="Rettangolo 3"/>
            <p:cNvSpPr/>
            <p:nvPr/>
          </p:nvSpPr>
          <p:spPr>
            <a:xfrm>
              <a:off x="179512" y="1700808"/>
              <a:ext cx="8730000" cy="3600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uppo 12"/>
            <p:cNvGrpSpPr/>
            <p:nvPr/>
          </p:nvGrpSpPr>
          <p:grpSpPr>
            <a:xfrm>
              <a:off x="322789" y="1844824"/>
              <a:ext cx="8425676" cy="3275984"/>
              <a:chOff x="322789" y="1881208"/>
              <a:chExt cx="8425676" cy="3275984"/>
            </a:xfrm>
          </p:grpSpPr>
          <p:pic>
            <p:nvPicPr>
              <p:cNvPr id="6" name="Picture 2" descr="C:\Documents and Settings\Mattia\Desktop\TESI_DI_DOTTORATO\CHAPTER_3\support_material\MATERIALE_TESI_CAP_3\graphite_box_pictures\set_1\SAM_342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680" r="536" b="10766"/>
              <a:stretch>
                <a:fillRect/>
              </a:stretch>
            </p:blipFill>
            <p:spPr bwMode="auto">
              <a:xfrm>
                <a:off x="322789" y="1881208"/>
                <a:ext cx="6337443" cy="327598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" name="Picture 3" descr="C:\Documents and Settings\Mattia\Desktop\TESI_DI_DOTTORATO\CHAPTER_3\support_material\MATERIALE_TESI_CAP_3\graphite_box_pictures\set_1\SAM_342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731" t="22413" r="24160" b="23620"/>
              <a:stretch>
                <a:fillRect/>
              </a:stretch>
            </p:blipFill>
            <p:spPr bwMode="auto">
              <a:xfrm>
                <a:off x="6804465" y="1882644"/>
                <a:ext cx="1944000" cy="140234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5" descr="C:\Documents and Settings\Mattia\Desktop\TESI_DI_DOTTORATO\CHAPTER_3\support_material\MATERIALE_TESI_CAP_3\graphite_box_pictures\set_1\IMG_4988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8657" t="26966" r="12201" b="19879"/>
              <a:stretch>
                <a:fillRect/>
              </a:stretch>
            </p:blipFill>
            <p:spPr bwMode="auto">
              <a:xfrm>
                <a:off x="6804248" y="3416297"/>
                <a:ext cx="1944000" cy="174089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5" name="Gruppo 24"/>
          <p:cNvGrpSpPr/>
          <p:nvPr/>
        </p:nvGrpSpPr>
        <p:grpSpPr>
          <a:xfrm>
            <a:off x="827584" y="1124744"/>
            <a:ext cx="7488832" cy="4032448"/>
            <a:chOff x="179512" y="1412776"/>
            <a:chExt cx="8784976" cy="4176464"/>
          </a:xfrm>
        </p:grpSpPr>
        <p:sp>
          <p:nvSpPr>
            <p:cNvPr id="10" name="Rettangolo 9"/>
            <p:cNvSpPr/>
            <p:nvPr/>
          </p:nvSpPr>
          <p:spPr>
            <a:xfrm>
              <a:off x="179512" y="1412776"/>
              <a:ext cx="8784976" cy="417646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Documents and Settings\Mattia\Desktop\TESI_DI_DOTTORATO\CHAPTER_3\support_material\MATERIALE_TESI_CAP_3\FOTO\SAM_1994.JPG"/>
            <p:cNvPicPr>
              <a:picLocks noChangeAspect="1" noChangeArrowheads="1"/>
            </p:cNvPicPr>
            <p:nvPr/>
          </p:nvPicPr>
          <p:blipFill>
            <a:blip r:embed="rId6" cstate="print"/>
            <a:srcRect l="7919" t="15547" r="8657" b="5704"/>
            <a:stretch>
              <a:fillRect/>
            </a:stretch>
          </p:blipFill>
          <p:spPr bwMode="auto">
            <a:xfrm>
              <a:off x="323529" y="1556792"/>
              <a:ext cx="3254762" cy="230425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3" descr="C:\Documents and Settings\Mattia\Desktop\TESI_DI_DOTTORATO\CHAPTER_3\support_material\MATERIALE_TESI_CAP_3\FOTO\SAM_1998.JPG"/>
            <p:cNvPicPr>
              <a:picLocks noChangeAspect="1" noChangeArrowheads="1"/>
            </p:cNvPicPr>
            <p:nvPr/>
          </p:nvPicPr>
          <p:blipFill>
            <a:blip r:embed="rId7" cstate="print"/>
            <a:srcRect l="15623" t="1667" r="20524"/>
            <a:stretch>
              <a:fillRect/>
            </a:stretch>
          </p:blipFill>
          <p:spPr bwMode="auto">
            <a:xfrm>
              <a:off x="3707904" y="1556792"/>
              <a:ext cx="1122197" cy="230425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2" descr="C:\Documents and Settings\Mattia\Desktop\TESI_DI_DOTTORATO\CHAPTER_3\support_material\MATERIALE_TESI_CAP_3\FOTO\SAM_2008.JPG"/>
            <p:cNvPicPr>
              <a:picLocks noChangeAspect="1" noChangeArrowheads="1"/>
            </p:cNvPicPr>
            <p:nvPr/>
          </p:nvPicPr>
          <p:blipFill>
            <a:blip r:embed="rId8" cstate="print"/>
            <a:srcRect l="5882" t="349" r="10294" b="13376"/>
            <a:stretch>
              <a:fillRect/>
            </a:stretch>
          </p:blipFill>
          <p:spPr bwMode="auto">
            <a:xfrm>
              <a:off x="2915815" y="4005063"/>
              <a:ext cx="1912095" cy="1476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3" descr="C:\Documents and Settings\Mattia\Desktop\TESI_DI_DOTTORATO\CHAPTER_3\support_material\MATERIALE_TESI_CAP_3\FOTO\SAM_2005.JPG"/>
            <p:cNvPicPr>
              <a:picLocks noChangeAspect="1" noChangeArrowheads="1"/>
            </p:cNvPicPr>
            <p:nvPr/>
          </p:nvPicPr>
          <p:blipFill>
            <a:blip r:embed="rId9" cstate="print"/>
            <a:srcRect l="6634" t="19299" r="3297" b="9439"/>
            <a:stretch>
              <a:fillRect/>
            </a:stretch>
          </p:blipFill>
          <p:spPr bwMode="auto">
            <a:xfrm>
              <a:off x="323527" y="4005063"/>
              <a:ext cx="2487365" cy="1476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3" descr="C:\Documents and Settings\Mattia\Desktop\TESI_DI_DOTTORATO\CHAPTER_3\support_material\MATERIALE_TESI_CAP_3\FOTO\SAM_2027.JPG"/>
            <p:cNvPicPr>
              <a:picLocks noChangeAspect="1" noChangeArrowheads="1"/>
            </p:cNvPicPr>
            <p:nvPr/>
          </p:nvPicPr>
          <p:blipFill>
            <a:blip r:embed="rId10" cstate="print"/>
            <a:srcRect l="22927" r="3440"/>
            <a:stretch>
              <a:fillRect/>
            </a:stretch>
          </p:blipFill>
          <p:spPr bwMode="auto">
            <a:xfrm>
              <a:off x="4968000" y="1556791"/>
              <a:ext cx="3852472" cy="3924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2" name="Picture 11" descr="C:\Users\alberto\Desktop\SAM_26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584" y="908720"/>
            <a:ext cx="7488832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Immagine 23" descr="target chamberchamb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5576" y="692696"/>
            <a:ext cx="7704856" cy="5757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uppo 15"/>
          <p:cNvGrpSpPr>
            <a:grpSpLocks/>
          </p:cNvGrpSpPr>
          <p:nvPr/>
        </p:nvGrpSpPr>
        <p:grpSpPr bwMode="auto">
          <a:xfrm>
            <a:off x="0" y="692696"/>
            <a:ext cx="9144000" cy="5760640"/>
            <a:chOff x="8011105" y="1383667"/>
            <a:chExt cx="8279821" cy="5616624"/>
          </a:xfrm>
        </p:grpSpPr>
        <p:pic>
          <p:nvPicPr>
            <p:cNvPr id="18" name="Picture 6" descr="C:\Documents and Settings\alberto\Documenti\foto\laboratori\target\H_700+IS_20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011105" y="1383667"/>
              <a:ext cx="8279821" cy="561662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8999448" y="2177521"/>
              <a:ext cx="1885256" cy="30778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2813" eaLnBrk="1" hangingPunct="1"/>
              <a:r>
                <a:rPr lang="en-US" sz="1400" dirty="0" err="1">
                  <a:solidFill>
                    <a:schemeClr val="bg1"/>
                  </a:solidFill>
                </a:rPr>
                <a:t>I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Line</a:t>
              </a:r>
              <a:r>
                <a:rPr lang="en-US" sz="1400" dirty="0">
                  <a:solidFill>
                    <a:schemeClr val="bg1"/>
                  </a:solidFill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</a:rPr>
                <a:t>200A -&gt; 600A max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8963925" y="1709469"/>
              <a:ext cx="2077796" cy="30778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2813" eaLnBrk="1" hangingPunct="1"/>
              <a:r>
                <a:rPr lang="en-US" sz="1400" dirty="0" err="1">
                  <a:solidFill>
                    <a:schemeClr val="bg1"/>
                  </a:solidFill>
                </a:rPr>
                <a:t>I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Target</a:t>
              </a:r>
              <a:r>
                <a:rPr lang="en-US" sz="1400" dirty="0">
                  <a:solidFill>
                    <a:schemeClr val="bg1"/>
                  </a:solidFill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</a:rPr>
                <a:t>700A -&gt; 1200A max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827584" y="4462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Target &amp; ion source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9" descr="frontend_spes_v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1090613"/>
            <a:ext cx="8081962" cy="5362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28575" y="-63500"/>
            <a:ext cx="8215313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dirty="0" smtClean="0">
                <a:solidFill>
                  <a:schemeClr val="accent1"/>
                </a:solidFill>
              </a:rPr>
              <a:t>The SPES off-line Front end</a:t>
            </a:r>
          </a:p>
          <a:p>
            <a:pPr algn="ctr" defTabSz="912813">
              <a:spcBef>
                <a:spcPct val="50000"/>
              </a:spcBef>
            </a:pPr>
            <a:r>
              <a:rPr kumimoji="1" lang="en-US" b="1" dirty="0" smtClean="0">
                <a:solidFill>
                  <a:schemeClr val="accent1"/>
                </a:solidFill>
              </a:rPr>
              <a:t>(working since 2010)</a:t>
            </a:r>
            <a:endParaRPr kumimoji="1" lang="en-US" dirty="0">
              <a:solidFill>
                <a:schemeClr val="accent1"/>
              </a:solidFill>
            </a:endParaRP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4464050" y="4221163"/>
            <a:ext cx="1338263" cy="30797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/>
            <a:r>
              <a:rPr lang="en-US" sz="1400"/>
              <a:t>60 kV platform</a:t>
            </a:r>
          </a:p>
        </p:txBody>
      </p:sp>
      <p:pic>
        <p:nvPicPr>
          <p:cNvPr id="25605" name="Picture 5" descr="C:\Documents and Settings\alberto\Documenti\foto\laboratori\10\nov 10\SAM_3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981075"/>
            <a:ext cx="8193087" cy="5472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960438" y="115888"/>
            <a:ext cx="5916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SPES 1</a:t>
            </a:r>
            <a:r>
              <a:rPr lang="en-US" sz="3600" b="1" baseline="30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Ion</a:t>
            </a:r>
            <a:r>
              <a:rPr lang="it-IT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36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Sources</a:t>
            </a:r>
            <a:endParaRPr lang="en-US" sz="36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endParaRPr kumimoji="1" lang="it-IT" sz="2400"/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0" y="3919538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kumimoji="1" lang="it-IT" sz="2400"/>
          </a:p>
        </p:txBody>
      </p:sp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873125"/>
            <a:ext cx="7777162" cy="323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5" name="Rettangolo 18"/>
          <p:cNvSpPr>
            <a:spLocks noChangeArrowheads="1"/>
          </p:cNvSpPr>
          <p:nvPr/>
        </p:nvSpPr>
        <p:spPr bwMode="auto">
          <a:xfrm>
            <a:off x="250825" y="4257675"/>
            <a:ext cx="8540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 Narrow" pitchFamily="34" charset="0"/>
              </a:rPr>
              <a:t>SPES SIS</a:t>
            </a:r>
          </a:p>
          <a:p>
            <a:pPr defTabSz="912813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 Narrow" pitchFamily="34" charset="0"/>
              </a:rPr>
              <a:t>&amp; LIS</a:t>
            </a:r>
          </a:p>
        </p:txBody>
      </p:sp>
      <p:sp>
        <p:nvSpPr>
          <p:cNvPr id="27656" name="Rettangolo 18"/>
          <p:cNvSpPr>
            <a:spLocks noChangeArrowheads="1"/>
          </p:cNvSpPr>
          <p:nvPr/>
        </p:nvSpPr>
        <p:spPr bwMode="auto">
          <a:xfrm>
            <a:off x="7920038" y="4257675"/>
            <a:ext cx="854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 Narrow" pitchFamily="34" charset="0"/>
              </a:rPr>
              <a:t>SPES PIS</a:t>
            </a:r>
          </a:p>
        </p:txBody>
      </p:sp>
      <p:pic>
        <p:nvPicPr>
          <p:cNvPr id="27657" name="Picture 12" descr="SAM_068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149080"/>
            <a:ext cx="3419599" cy="223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C:\Documents and Settings\Mattia\Desktop\2011_paper_SIS_ionization_efficiency\FIGURE_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5" y="4149080"/>
            <a:ext cx="3050223" cy="2243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 bwMode="auto">
          <a:xfrm>
            <a:off x="323850" y="444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>
                <a:solidFill>
                  <a:srgbClr val="0070C0"/>
                </a:solidFill>
                <a:cs typeface="Arial" charset="0"/>
              </a:rPr>
              <a:t>The isotope release</a:t>
            </a:r>
          </a:p>
        </p:txBody>
      </p:sp>
      <p:sp>
        <p:nvSpPr>
          <p:cNvPr id="17" name="Text Box 681"/>
          <p:cNvSpPr txBox="1">
            <a:spLocks noChangeArrowheads="1"/>
          </p:cNvSpPr>
          <p:nvPr/>
        </p:nvSpPr>
        <p:spPr bwMode="auto">
          <a:xfrm>
            <a:off x="-144463" y="800100"/>
            <a:ext cx="4643438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2000" b="1" dirty="0">
                <a:latin typeface="+mn-lt"/>
              </a:rPr>
              <a:t>Release of </a:t>
            </a:r>
            <a:r>
              <a:rPr lang="it-IT" sz="2000" b="1" dirty="0" err="1">
                <a:latin typeface="+mn-lt"/>
              </a:rPr>
              <a:t>isotopes</a:t>
            </a:r>
            <a:r>
              <a:rPr lang="it-IT" sz="2000" b="1" dirty="0">
                <a:latin typeface="+mn-lt"/>
              </a:rPr>
              <a:t> from a ISOL </a:t>
            </a:r>
            <a:r>
              <a:rPr lang="it-IT" sz="2000" b="1" dirty="0" smtClean="0">
                <a:latin typeface="+mn-lt"/>
              </a:rPr>
              <a:t>target: </a:t>
            </a:r>
            <a:r>
              <a:rPr lang="it-IT" sz="2000" b="1" dirty="0" err="1" smtClean="0">
                <a:latin typeface="+mn-lt"/>
              </a:rPr>
              <a:t>involved</a:t>
            </a:r>
            <a:r>
              <a:rPr lang="it-IT" sz="2000" b="1" dirty="0" smtClean="0">
                <a:latin typeface="+mn-lt"/>
              </a:rPr>
              <a:t> </a:t>
            </a:r>
            <a:r>
              <a:rPr lang="it-IT" sz="2000" b="1" dirty="0" err="1" smtClean="0">
                <a:latin typeface="+mn-lt"/>
              </a:rPr>
              <a:t>processes</a:t>
            </a:r>
            <a:endParaRPr lang="it-IT" sz="2000" b="1" dirty="0">
              <a:latin typeface="+mn-lt"/>
            </a:endParaRPr>
          </a:p>
        </p:txBody>
      </p:sp>
      <p:pic>
        <p:nvPicPr>
          <p:cNvPr id="9220" name="Picture 605" descr="Immagine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8" y="1689100"/>
            <a:ext cx="4032250" cy="296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860"/>
          <p:cNvGrpSpPr>
            <a:grpSpLocks/>
          </p:cNvGrpSpPr>
          <p:nvPr/>
        </p:nvGrpSpPr>
        <p:grpSpPr bwMode="auto">
          <a:xfrm>
            <a:off x="4429125" y="944563"/>
            <a:ext cx="4533900" cy="2628900"/>
            <a:chOff x="7152" y="5545"/>
            <a:chExt cx="3670" cy="1953"/>
          </a:xfrm>
        </p:grpSpPr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8031" y="5881"/>
              <a:ext cx="1998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</a:t>
              </a:r>
              <a:r>
                <a:rPr lang="en-US" sz="2000" baseline="-25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Target</a:t>
              </a:r>
              <a:r>
                <a:rPr lang="en-US" sz="2000" dirty="0">
                  <a:solidFill>
                    <a:srgbClr val="FF0000"/>
                  </a:solidFill>
                </a:rPr>
                <a:t> =  Φ ·</a:t>
              </a:r>
              <a:r>
                <a:rPr lang="en-US" sz="2000" b="1" i="1" dirty="0">
                  <a:solidFill>
                    <a:srgbClr val="FF0000"/>
                  </a:solidFill>
                </a:rPr>
                <a:t>σ</a:t>
              </a:r>
              <a:r>
                <a:rPr lang="en-US" sz="2000" dirty="0">
                  <a:solidFill>
                    <a:srgbClr val="FF0000"/>
                  </a:solidFill>
                </a:rPr>
                <a:t> ·</a:t>
              </a:r>
              <a:r>
                <a:rPr lang="en-US" sz="2000" b="1" i="1" dirty="0">
                  <a:solidFill>
                    <a:srgbClr val="FF0000"/>
                  </a:solidFill>
                </a:rPr>
                <a:t>N </a:t>
              </a:r>
              <a:r>
                <a:rPr lang="en-US" sz="2000" dirty="0">
                  <a:solidFill>
                    <a:srgbClr val="FF0000"/>
                  </a:solidFill>
                </a:rPr>
                <a:t>·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ε</a:t>
              </a:r>
              <a:r>
                <a:rPr lang="en-US" sz="2000" baseline="-25000" dirty="0" err="1" smtClean="0">
                  <a:solidFill>
                    <a:srgbClr val="FF0000"/>
                  </a:solidFill>
                </a:rPr>
                <a:t>R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 Box 220"/>
            <p:cNvSpPr txBox="1">
              <a:spLocks noChangeArrowheads="1"/>
            </p:cNvSpPr>
            <p:nvPr/>
          </p:nvSpPr>
          <p:spPr bwMode="auto">
            <a:xfrm>
              <a:off x="7311" y="6202"/>
              <a:ext cx="3436" cy="4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3703638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703638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703638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703638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703638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703638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703638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703638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703638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dirty="0" smtClean="0">
                  <a:latin typeface="Symbol" pitchFamily="18" charset="2"/>
                </a:rPr>
                <a:t>f</a:t>
              </a:r>
              <a:r>
                <a:rPr lang="en-US" sz="1200" dirty="0" smtClean="0">
                  <a:latin typeface="+mn-lt"/>
                </a:rPr>
                <a:t>= </a:t>
              </a:r>
              <a:r>
                <a:rPr lang="en-US" sz="1200" dirty="0">
                  <a:latin typeface="+mn-lt"/>
                </a:rPr>
                <a:t>Injector </a:t>
              </a:r>
              <a:r>
                <a:rPr lang="en-US" sz="1200" dirty="0" smtClean="0">
                  <a:latin typeface="+mn-lt"/>
                </a:rPr>
                <a:t>flux, </a:t>
              </a:r>
              <a:r>
                <a:rPr lang="en-US" sz="1200" i="1" dirty="0" smtClean="0">
                  <a:latin typeface="Symbol" pitchFamily="18" charset="2"/>
                </a:rPr>
                <a:t>s </a:t>
              </a:r>
              <a:r>
                <a:rPr lang="en-US" sz="1200" i="1" dirty="0" smtClean="0">
                  <a:latin typeface="+mn-lt"/>
                </a:rPr>
                <a:t>= </a:t>
              </a:r>
              <a:r>
                <a:rPr lang="en-US" sz="1200" dirty="0">
                  <a:latin typeface="+mn-lt"/>
                </a:rPr>
                <a:t>Cross section</a:t>
              </a:r>
            </a:p>
            <a:p>
              <a:pPr algn="ctr" eaLnBrk="1" hangingPunct="1">
                <a:defRPr/>
              </a:pPr>
              <a:r>
                <a:rPr lang="en-US" sz="1200" i="1" dirty="0">
                  <a:latin typeface="+mn-lt"/>
                </a:rPr>
                <a:t>N= </a:t>
              </a:r>
              <a:r>
                <a:rPr lang="en-US" sz="1200" dirty="0">
                  <a:latin typeface="+mn-lt"/>
                </a:rPr>
                <a:t>Target </a:t>
              </a:r>
              <a:r>
                <a:rPr lang="en-US" sz="1200" dirty="0" smtClean="0">
                  <a:latin typeface="+mn-lt"/>
                </a:rPr>
                <a:t>thickness</a:t>
              </a:r>
              <a:r>
                <a:rPr lang="en-US" sz="1200" dirty="0" smtClean="0">
                  <a:latin typeface="Symbol" pitchFamily="18" charset="2"/>
                </a:rPr>
                <a:t>, </a:t>
              </a:r>
              <a:r>
                <a:rPr lang="en-US" sz="1200" dirty="0" err="1" smtClean="0">
                  <a:latin typeface="Symbol" pitchFamily="18" charset="2"/>
                </a:rPr>
                <a:t>e</a:t>
              </a:r>
              <a:r>
                <a:rPr lang="en-US" sz="1200" baseline="-25000" dirty="0" err="1" smtClean="0">
                  <a:latin typeface="+mn-lt"/>
                </a:rPr>
                <a:t>R</a:t>
              </a:r>
              <a:r>
                <a:rPr lang="en-US" sz="1200" dirty="0" smtClean="0">
                  <a:latin typeface="+mn-lt"/>
                </a:rPr>
                <a:t>= </a:t>
              </a:r>
              <a:r>
                <a:rPr lang="en-US" sz="1200" dirty="0">
                  <a:latin typeface="+mn-lt"/>
                </a:rPr>
                <a:t>Release </a:t>
              </a:r>
              <a:r>
                <a:rPr lang="en-US" sz="1200" dirty="0" smtClean="0">
                  <a:latin typeface="+mn-lt"/>
                </a:rPr>
                <a:t>efficiency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27" name="Text Box 221"/>
            <p:cNvSpPr txBox="1">
              <a:spLocks noChangeArrowheads="1"/>
            </p:cNvSpPr>
            <p:nvPr/>
          </p:nvSpPr>
          <p:spPr bwMode="auto">
            <a:xfrm>
              <a:off x="7152" y="5545"/>
              <a:ext cx="3435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it-IT" sz="2000" b="1" dirty="0">
                  <a:latin typeface="+mn-lt"/>
                </a:rPr>
                <a:t>The target </a:t>
              </a:r>
              <a:r>
                <a:rPr lang="it-IT" sz="2000" b="1" dirty="0" err="1">
                  <a:latin typeface="+mn-lt"/>
                </a:rPr>
                <a:t>yield</a:t>
              </a:r>
              <a:r>
                <a:rPr lang="it-IT" sz="2000" b="1" dirty="0">
                  <a:latin typeface="+mn-lt"/>
                </a:rPr>
                <a:t> and release </a:t>
              </a:r>
              <a:r>
                <a:rPr lang="it-IT" sz="2000" b="1" dirty="0" err="1">
                  <a:latin typeface="+mn-lt"/>
                </a:rPr>
                <a:t>efficiency</a:t>
              </a:r>
              <a:endParaRPr lang="it-IT" sz="2000" b="1" dirty="0">
                <a:latin typeface="+mn-lt"/>
              </a:endParaRPr>
            </a:p>
          </p:txBody>
        </p:sp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7239" y="7326"/>
              <a:ext cx="3583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6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defRPr/>
              </a:pPr>
              <a:r>
                <a:rPr lang="en-US" sz="1800" b="1" dirty="0" err="1" smtClean="0"/>
                <a:t>ε</a:t>
              </a:r>
              <a:r>
                <a:rPr lang="en-US" sz="1800" baseline="-25000" dirty="0" err="1" smtClean="0"/>
                <a:t>R</a:t>
              </a:r>
              <a:r>
                <a:rPr lang="en-US" sz="1800" dirty="0" smtClean="0"/>
                <a:t> = </a:t>
              </a:r>
              <a:r>
                <a:rPr lang="en-US" sz="1800" b="1" dirty="0" err="1">
                  <a:latin typeface="Symbol" pitchFamily="18" charset="2"/>
                </a:rPr>
                <a:t>e</a:t>
              </a:r>
              <a:r>
                <a:rPr lang="en-US" sz="1800" b="1" baseline="-25000" dirty="0" err="1"/>
                <a:t>diffusion</a:t>
              </a:r>
              <a:r>
                <a:rPr lang="en-US" sz="1800" dirty="0"/>
                <a:t> · </a:t>
              </a:r>
              <a:r>
                <a:rPr lang="en-US" sz="1800" b="1" dirty="0" err="1">
                  <a:latin typeface="Symbol" pitchFamily="18" charset="2"/>
                </a:rPr>
                <a:t>e</a:t>
              </a:r>
              <a:r>
                <a:rPr lang="en-US" sz="1800" b="1" baseline="-25000" dirty="0" err="1"/>
                <a:t>effusion</a:t>
              </a:r>
              <a:r>
                <a:rPr lang="en-US" sz="1800" dirty="0"/>
                <a:t> · </a:t>
              </a:r>
              <a:r>
                <a:rPr lang="en-US" sz="1800" b="1" dirty="0" err="1">
                  <a:solidFill>
                    <a:schemeClr val="accent6">
                      <a:lumMod val="50000"/>
                    </a:schemeClr>
                  </a:solidFill>
                  <a:latin typeface="Symbol" pitchFamily="18" charset="2"/>
                </a:rPr>
                <a:t>e</a:t>
              </a:r>
              <a:r>
                <a:rPr lang="en-US" sz="1800" b="1" baseline="-25000" dirty="0" err="1">
                  <a:solidFill>
                    <a:schemeClr val="accent6">
                      <a:lumMod val="50000"/>
                    </a:schemeClr>
                  </a:solidFill>
                </a:rPr>
                <a:t>ionization</a:t>
              </a:r>
              <a:r>
                <a:rPr lang="en-US" sz="1800" dirty="0"/>
                <a:t> </a:t>
              </a:r>
              <a:r>
                <a:rPr lang="en-US" sz="1800" dirty="0" smtClean="0"/>
                <a:t>· </a:t>
              </a:r>
              <a:r>
                <a:rPr lang="en-US" sz="1800" b="1" dirty="0" err="1" smtClean="0">
                  <a:solidFill>
                    <a:srgbClr val="7030A0"/>
                  </a:solidFill>
                  <a:latin typeface="Symbol" pitchFamily="18" charset="2"/>
                </a:rPr>
                <a:t>e</a:t>
              </a:r>
              <a:r>
                <a:rPr lang="en-US" sz="1800" b="1" baseline="-25000" dirty="0" err="1" smtClean="0">
                  <a:solidFill>
                    <a:srgbClr val="7030A0"/>
                  </a:solidFill>
                </a:rPr>
                <a:t>transport</a:t>
              </a:r>
              <a:r>
                <a:rPr lang="en-US" sz="18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1800" dirty="0" smtClean="0"/>
                <a:t> </a:t>
              </a:r>
              <a:endParaRPr lang="en-US" sz="1800" dirty="0"/>
            </a:p>
          </p:txBody>
        </p:sp>
      </p:grpSp>
      <p:sp>
        <p:nvSpPr>
          <p:cNvPr id="29" name="Text Box 612"/>
          <p:cNvSpPr txBox="1">
            <a:spLocks noChangeArrowheads="1"/>
          </p:cNvSpPr>
          <p:nvPr/>
        </p:nvSpPr>
        <p:spPr bwMode="auto">
          <a:xfrm>
            <a:off x="250825" y="4652963"/>
            <a:ext cx="4249738" cy="1785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257300" indent="-1257300"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it-IT" sz="1800" b="1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it-IT" sz="1800" b="1" dirty="0">
                <a:solidFill>
                  <a:srgbClr val="FF0000"/>
                </a:solidFill>
                <a:latin typeface="+mn-lt"/>
              </a:rPr>
              <a:t>. </a:t>
            </a:r>
            <a:r>
              <a:rPr lang="it-IT" sz="1800" b="1" dirty="0" smtClean="0">
                <a:solidFill>
                  <a:srgbClr val="FF0000"/>
                </a:solidFill>
                <a:latin typeface="+mn-lt"/>
              </a:rPr>
              <a:t>In-target </a:t>
            </a:r>
            <a:r>
              <a:rPr lang="it-IT" sz="1800" b="1" dirty="0" err="1" smtClean="0">
                <a:solidFill>
                  <a:srgbClr val="FF0000"/>
                </a:solidFill>
                <a:latin typeface="+mn-lt"/>
              </a:rPr>
              <a:t>reaction</a:t>
            </a:r>
            <a:r>
              <a:rPr lang="it-IT" sz="1800" b="1" dirty="0" smtClean="0">
                <a:solidFill>
                  <a:srgbClr val="FF0000"/>
                </a:solidFill>
                <a:latin typeface="+mn-lt"/>
              </a:rPr>
              <a:t> (</a:t>
            </a:r>
            <a:r>
              <a:rPr lang="it-IT" sz="1800" b="1" dirty="0" err="1" smtClean="0">
                <a:solidFill>
                  <a:srgbClr val="FF0000"/>
                </a:solidFill>
                <a:latin typeface="+mn-lt"/>
              </a:rPr>
              <a:t>fission</a:t>
            </a:r>
            <a:r>
              <a:rPr lang="it-IT" sz="1800" b="1" dirty="0">
                <a:solidFill>
                  <a:srgbClr val="FF0000"/>
                </a:solidFill>
                <a:latin typeface="+mn-lt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sz="1800" b="1" dirty="0">
                <a:solidFill>
                  <a:srgbClr val="669900"/>
                </a:solidFill>
                <a:latin typeface="+mn-lt"/>
              </a:rPr>
              <a:t>2. </a:t>
            </a:r>
            <a:r>
              <a:rPr lang="it-IT" sz="1800" b="1" dirty="0" smtClean="0">
                <a:solidFill>
                  <a:srgbClr val="669900"/>
                </a:solidFill>
                <a:latin typeface="+mn-lt"/>
              </a:rPr>
              <a:t>In-target </a:t>
            </a:r>
            <a:r>
              <a:rPr lang="it-IT" sz="1800" b="1" dirty="0" err="1" smtClean="0">
                <a:solidFill>
                  <a:srgbClr val="669900"/>
                </a:solidFill>
                <a:latin typeface="+mn-lt"/>
              </a:rPr>
              <a:t>diffusion</a:t>
            </a:r>
            <a:endParaRPr lang="it-IT" sz="1800" b="1" dirty="0">
              <a:solidFill>
                <a:srgbClr val="669900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it-IT" sz="1800" b="1" dirty="0">
                <a:solidFill>
                  <a:srgbClr val="00B0F0"/>
                </a:solidFill>
                <a:latin typeface="+mn-lt"/>
              </a:rPr>
              <a:t>3. </a:t>
            </a:r>
            <a:r>
              <a:rPr lang="it-IT" sz="1800" b="1" dirty="0" err="1" smtClean="0">
                <a:solidFill>
                  <a:srgbClr val="00B0F0"/>
                </a:solidFill>
                <a:latin typeface="+mn-lt"/>
              </a:rPr>
              <a:t>Effusion</a:t>
            </a:r>
            <a:r>
              <a:rPr lang="it-IT" sz="1800" b="1" dirty="0" smtClean="0">
                <a:solidFill>
                  <a:srgbClr val="00B0F0"/>
                </a:solidFill>
                <a:latin typeface="+mn-lt"/>
              </a:rPr>
              <a:t> from target to </a:t>
            </a:r>
            <a:r>
              <a:rPr lang="it-IT" sz="1800" b="1" dirty="0" err="1" smtClean="0">
                <a:solidFill>
                  <a:srgbClr val="00B0F0"/>
                </a:solidFill>
                <a:latin typeface="+mn-lt"/>
              </a:rPr>
              <a:t>ion</a:t>
            </a:r>
            <a:r>
              <a:rPr lang="it-IT" sz="1800" b="1" dirty="0" smtClean="0">
                <a:solidFill>
                  <a:srgbClr val="00B0F0"/>
                </a:solidFill>
                <a:latin typeface="+mn-lt"/>
              </a:rPr>
              <a:t> source</a:t>
            </a:r>
            <a:endParaRPr lang="it-IT" sz="1800" b="1" dirty="0">
              <a:solidFill>
                <a:srgbClr val="00B0F0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it-IT" sz="1800" b="1" dirty="0">
                <a:solidFill>
                  <a:srgbClr val="663300"/>
                </a:solidFill>
                <a:latin typeface="+mn-lt"/>
              </a:rPr>
              <a:t>4. </a:t>
            </a:r>
            <a:r>
              <a:rPr lang="it-IT" sz="1800" b="1" dirty="0" err="1" smtClean="0">
                <a:solidFill>
                  <a:srgbClr val="663300"/>
                </a:solidFill>
                <a:latin typeface="+mn-lt"/>
              </a:rPr>
              <a:t>Ionization</a:t>
            </a:r>
            <a:endParaRPr lang="it-IT" sz="1800" b="1" dirty="0">
              <a:solidFill>
                <a:srgbClr val="663300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it-IT" sz="1800" b="1" dirty="0">
                <a:solidFill>
                  <a:srgbClr val="990099"/>
                </a:solidFill>
                <a:latin typeface="+mn-lt"/>
              </a:rPr>
              <a:t>5. Acceleration </a:t>
            </a:r>
            <a:r>
              <a:rPr lang="it-IT" sz="1800" b="1" dirty="0" smtClean="0">
                <a:solidFill>
                  <a:srgbClr val="990099"/>
                </a:solidFill>
                <a:latin typeface="+mn-lt"/>
              </a:rPr>
              <a:t>and </a:t>
            </a:r>
            <a:r>
              <a:rPr lang="it-IT" sz="1800" b="1" dirty="0" err="1" smtClean="0">
                <a:solidFill>
                  <a:srgbClr val="990099"/>
                </a:solidFill>
                <a:latin typeface="+mn-lt"/>
              </a:rPr>
              <a:t>transport</a:t>
            </a:r>
            <a:endParaRPr lang="it-IT" sz="1800" b="1" dirty="0">
              <a:solidFill>
                <a:srgbClr val="990099"/>
              </a:solidFill>
              <a:latin typeface="+mn-lt"/>
            </a:endParaRPr>
          </a:p>
        </p:txBody>
      </p:sp>
      <p:sp>
        <p:nvSpPr>
          <p:cNvPr id="30" name="Text Box 221"/>
          <p:cNvSpPr txBox="1">
            <a:spLocks noChangeArrowheads="1"/>
          </p:cNvSpPr>
          <p:nvPr/>
        </p:nvSpPr>
        <p:spPr bwMode="auto">
          <a:xfrm>
            <a:off x="4716463" y="2492375"/>
            <a:ext cx="4224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400" u="sng" dirty="0" err="1" smtClean="0">
                <a:latin typeface="Symbol" pitchFamily="18" charset="2"/>
              </a:rPr>
              <a:t>e</a:t>
            </a:r>
            <a:r>
              <a:rPr lang="it-IT" sz="1400" u="sng" baseline="-25000" dirty="0" err="1" smtClean="0">
                <a:latin typeface="+mn-lt"/>
              </a:rPr>
              <a:t>R</a:t>
            </a:r>
            <a:r>
              <a:rPr lang="it-IT" sz="1400" u="sng" dirty="0" smtClean="0">
                <a:latin typeface="+mn-lt"/>
              </a:rPr>
              <a:t> </a:t>
            </a:r>
            <a:r>
              <a:rPr lang="it-IT" sz="1400" u="sng" dirty="0" err="1" smtClean="0">
                <a:latin typeface="+mn-lt"/>
              </a:rPr>
              <a:t>takes</a:t>
            </a:r>
            <a:r>
              <a:rPr lang="it-IT" sz="1400" u="sng" dirty="0" smtClean="0">
                <a:latin typeface="+mn-lt"/>
              </a:rPr>
              <a:t> </a:t>
            </a:r>
            <a:r>
              <a:rPr lang="it-IT" sz="1400" u="sng" dirty="0" err="1" smtClean="0">
                <a:latin typeface="+mn-lt"/>
              </a:rPr>
              <a:t>into</a:t>
            </a:r>
            <a:r>
              <a:rPr lang="it-IT" sz="1400" u="sng" dirty="0" smtClean="0">
                <a:latin typeface="+mn-lt"/>
              </a:rPr>
              <a:t> account the </a:t>
            </a:r>
            <a:r>
              <a:rPr lang="it-IT" sz="1400" u="sng" dirty="0" err="1" smtClean="0">
                <a:latin typeface="+mn-lt"/>
              </a:rPr>
              <a:t>efficiencies</a:t>
            </a:r>
            <a:r>
              <a:rPr lang="it-IT" sz="1400" u="sng" dirty="0" smtClean="0">
                <a:latin typeface="+mn-lt"/>
              </a:rPr>
              <a:t> of </a:t>
            </a:r>
            <a:r>
              <a:rPr lang="it-IT" sz="1400" u="sng" dirty="0" err="1" smtClean="0">
                <a:latin typeface="+mn-lt"/>
              </a:rPr>
              <a:t>all</a:t>
            </a:r>
            <a:r>
              <a:rPr lang="it-IT" sz="1400" u="sng" dirty="0" smtClean="0">
                <a:latin typeface="+mn-lt"/>
              </a:rPr>
              <a:t> the </a:t>
            </a:r>
            <a:r>
              <a:rPr lang="it-IT" sz="1400" u="sng" dirty="0" err="1" smtClean="0">
                <a:latin typeface="+mn-lt"/>
              </a:rPr>
              <a:t>involved</a:t>
            </a:r>
            <a:r>
              <a:rPr lang="it-IT" sz="1400" u="sng" dirty="0" smtClean="0">
                <a:latin typeface="+mn-lt"/>
              </a:rPr>
              <a:t> </a:t>
            </a:r>
            <a:r>
              <a:rPr lang="it-IT" sz="1400" u="sng" dirty="0" err="1" smtClean="0">
                <a:latin typeface="+mn-lt"/>
              </a:rPr>
              <a:t>processes</a:t>
            </a:r>
            <a:endParaRPr lang="it-IT" sz="1400" u="sng" dirty="0">
              <a:latin typeface="+mn-l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076825" y="3200400"/>
            <a:ext cx="1779588" cy="51593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2" name="Connettore 2 31"/>
          <p:cNvCxnSpPr>
            <a:stCxn id="31" idx="2"/>
          </p:cNvCxnSpPr>
          <p:nvPr/>
        </p:nvCxnSpPr>
        <p:spPr>
          <a:xfrm flipH="1">
            <a:off x="5795963" y="3716338"/>
            <a:ext cx="169862" cy="288925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687"/>
          <p:cNvSpPr txBox="1">
            <a:spLocks noChangeArrowheads="1"/>
          </p:cNvSpPr>
          <p:nvPr/>
        </p:nvSpPr>
        <p:spPr bwMode="auto">
          <a:xfrm>
            <a:off x="4503738" y="4000500"/>
            <a:ext cx="453390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extLst/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66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6600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6600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6600">
                <a:solidFill>
                  <a:schemeClr val="tx1"/>
                </a:solidFill>
                <a:latin typeface="Arial" charset="0"/>
              </a:defRPr>
            </a:lvl5pPr>
            <a:lvl6pPr marL="89328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6pPr>
            <a:lvl7pPr marL="93900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7pPr>
            <a:lvl8pPr marL="98472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8pPr>
            <a:lvl9pPr marL="10304463" indent="-6646863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800" b="1" dirty="0" err="1">
                <a:latin typeface="+mn-lt"/>
              </a:rPr>
              <a:t>Most</a:t>
            </a:r>
            <a:r>
              <a:rPr lang="it-IT" sz="1800" b="1" dirty="0">
                <a:latin typeface="+mn-lt"/>
              </a:rPr>
              <a:t> </a:t>
            </a:r>
            <a:r>
              <a:rPr lang="it-IT" sz="1800" b="1" dirty="0" err="1">
                <a:latin typeface="+mn-lt"/>
              </a:rPr>
              <a:t>critical</a:t>
            </a:r>
            <a:r>
              <a:rPr lang="it-IT" sz="1800" b="1" dirty="0">
                <a:latin typeface="+mn-lt"/>
              </a:rPr>
              <a:t> </a:t>
            </a:r>
            <a:r>
              <a:rPr lang="it-IT" sz="1800" b="1" dirty="0" err="1">
                <a:latin typeface="+mn-lt"/>
              </a:rPr>
              <a:t>processes</a:t>
            </a:r>
            <a:r>
              <a:rPr lang="it-IT" sz="1800" b="1" dirty="0">
                <a:latin typeface="+mn-lt"/>
              </a:rPr>
              <a:t> for release </a:t>
            </a:r>
            <a:r>
              <a:rPr lang="it-IT" sz="1800" b="1" dirty="0" err="1">
                <a:latin typeface="+mn-lt"/>
              </a:rPr>
              <a:t>efficiency</a:t>
            </a:r>
            <a:r>
              <a:rPr lang="it-IT" sz="1800" b="1" dirty="0">
                <a:latin typeface="+mn-lt"/>
              </a:rPr>
              <a:t>, </a:t>
            </a:r>
            <a:r>
              <a:rPr lang="it-IT" sz="1800" b="1" dirty="0" err="1">
                <a:latin typeface="+mn-lt"/>
              </a:rPr>
              <a:t>they</a:t>
            </a:r>
            <a:r>
              <a:rPr lang="it-IT" sz="1800" b="1" dirty="0">
                <a:latin typeface="+mn-lt"/>
              </a:rPr>
              <a:t> are </a:t>
            </a:r>
            <a:r>
              <a:rPr lang="it-IT" sz="1800" b="1" dirty="0" err="1">
                <a:latin typeface="+mn-lt"/>
              </a:rPr>
              <a:t>affected</a:t>
            </a:r>
            <a:r>
              <a:rPr lang="it-IT" sz="1800" b="1" dirty="0">
                <a:latin typeface="+mn-lt"/>
              </a:rPr>
              <a:t> by:</a:t>
            </a:r>
          </a:p>
          <a:p>
            <a:pPr algn="ctr" eaLnBrk="1" hangingPunct="1">
              <a:defRPr/>
            </a:pPr>
            <a:endParaRPr lang="it-IT" sz="1800" dirty="0">
              <a:latin typeface="+mn-lt"/>
            </a:endParaRPr>
          </a:p>
          <a:p>
            <a:pPr eaLnBrk="1" hangingPunct="1">
              <a:defRPr/>
            </a:pPr>
            <a:r>
              <a:rPr lang="it-IT" sz="1800" dirty="0">
                <a:latin typeface="+mn-lt"/>
              </a:rPr>
              <a:t>1) </a:t>
            </a:r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Material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composition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and </a:t>
            </a:r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density</a:t>
            </a:r>
            <a:endParaRPr lang="it-IT" sz="1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sz="1800" dirty="0">
                <a:latin typeface="+mn-lt"/>
              </a:rPr>
              <a:t>2) </a:t>
            </a:r>
            <a:r>
              <a:rPr lang="it-IT" sz="1800" dirty="0" err="1">
                <a:solidFill>
                  <a:srgbClr val="00B050"/>
                </a:solidFill>
                <a:latin typeface="+mn-lt"/>
              </a:rPr>
              <a:t>Material</a:t>
            </a:r>
            <a:r>
              <a:rPr lang="it-IT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B050"/>
                </a:solidFill>
                <a:latin typeface="+mn-lt"/>
              </a:rPr>
              <a:t>microstructural</a:t>
            </a:r>
            <a:r>
              <a:rPr lang="it-IT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B050"/>
                </a:solidFill>
                <a:latin typeface="+mn-lt"/>
              </a:rPr>
              <a:t>properties</a:t>
            </a:r>
            <a:r>
              <a:rPr lang="it-IT" sz="1800" dirty="0">
                <a:solidFill>
                  <a:srgbClr val="00B050"/>
                </a:solidFill>
                <a:latin typeface="+mn-lt"/>
              </a:rPr>
              <a:t> </a:t>
            </a:r>
          </a:p>
          <a:p>
            <a:pPr eaLnBrk="1" hangingPunct="1">
              <a:defRPr/>
            </a:pPr>
            <a:r>
              <a:rPr lang="it-IT" sz="1800" dirty="0">
                <a:latin typeface="+mn-lt"/>
              </a:rPr>
              <a:t>(</a:t>
            </a:r>
            <a:r>
              <a:rPr lang="it-IT" sz="1800" dirty="0" err="1">
                <a:latin typeface="+mn-lt"/>
              </a:rPr>
              <a:t>grain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size,porosity</a:t>
            </a:r>
            <a:r>
              <a:rPr lang="it-IT" sz="1800" dirty="0">
                <a:latin typeface="+mn-lt"/>
              </a:rPr>
              <a:t>, </a:t>
            </a:r>
            <a:r>
              <a:rPr lang="it-IT" sz="1800" dirty="0" err="1">
                <a:latin typeface="+mn-lt"/>
              </a:rPr>
              <a:t>interconnectivity</a:t>
            </a:r>
            <a:r>
              <a:rPr lang="it-IT" sz="1800" dirty="0">
                <a:latin typeface="+mn-lt"/>
              </a:rPr>
              <a:t>) </a:t>
            </a:r>
          </a:p>
          <a:p>
            <a:pPr eaLnBrk="1" hangingPunct="1">
              <a:defRPr/>
            </a:pPr>
            <a:r>
              <a:rPr lang="it-IT" sz="1800" dirty="0">
                <a:latin typeface="+mn-lt"/>
              </a:rPr>
              <a:t>3) </a:t>
            </a:r>
            <a:r>
              <a:rPr lang="it-IT" sz="1800" dirty="0" err="1" smtClean="0">
                <a:solidFill>
                  <a:srgbClr val="FF0000"/>
                </a:solidFill>
                <a:latin typeface="+mn-lt"/>
              </a:rPr>
              <a:t>Working</a:t>
            </a:r>
            <a:r>
              <a:rPr lang="it-IT" sz="1800" dirty="0" smtClean="0">
                <a:solidFill>
                  <a:srgbClr val="FF0000"/>
                </a:solidFill>
                <a:latin typeface="+mn-lt"/>
              </a:rPr>
              <a:t> Temperature</a:t>
            </a:r>
            <a:endParaRPr lang="it-IT" sz="18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it-IT" sz="1800" dirty="0">
                <a:latin typeface="+mn-lt"/>
              </a:rPr>
              <a:t>(use of high </a:t>
            </a:r>
            <a:r>
              <a:rPr lang="it-IT" sz="1800" dirty="0" err="1">
                <a:latin typeface="+mn-lt"/>
              </a:rPr>
              <a:t>limiting</a:t>
            </a:r>
            <a:r>
              <a:rPr lang="it-IT" sz="1800" dirty="0">
                <a:latin typeface="+mn-lt"/>
              </a:rPr>
              <a:t> temperature </a:t>
            </a:r>
            <a:r>
              <a:rPr lang="it-IT" sz="1800" dirty="0" err="1">
                <a:latin typeface="+mn-lt"/>
              </a:rPr>
              <a:t>materials</a:t>
            </a:r>
            <a:r>
              <a:rPr lang="it-IT" sz="1800" dirty="0">
                <a:latin typeface="+mn-lt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21206</TotalTime>
  <Words>2530</Words>
  <Application>Microsoft Office PowerPoint</Application>
  <PresentationFormat>Presentazione su schermo (4:3)</PresentationFormat>
  <Paragraphs>768</Paragraphs>
  <Slides>43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Tema di Office</vt:lpstr>
      <vt:lpstr>Personalizza struttura</vt:lpstr>
      <vt:lpstr>1_Personalizza struttura</vt:lpstr>
      <vt:lpstr>Graph</vt:lpstr>
      <vt:lpstr>AutoCAD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isotope release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Production methods</vt:lpstr>
      <vt:lpstr>Synthesis of carbides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ISOL FACILITY in EUROPE</vt:lpstr>
      <vt:lpstr>Presentazione standard di PowerPoint</vt:lpstr>
      <vt:lpstr>SPIRAL facility at GANIL</vt:lpstr>
      <vt:lpstr>ALTO facility at ORSAY</vt:lpstr>
      <vt:lpstr>ISOLDE at CERN</vt:lpstr>
      <vt:lpstr>Presentazione standard di PowerPoint</vt:lpstr>
      <vt:lpstr>New UCx target at ISOLDE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User</cp:lastModifiedBy>
  <cp:revision>250</cp:revision>
  <dcterms:modified xsi:type="dcterms:W3CDTF">2012-10-18T10:33:01Z</dcterms:modified>
</cp:coreProperties>
</file>