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Default Extension="tiff" ContentType="image/tif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57" r:id="rId3"/>
    <p:sldId id="258" r:id="rId4"/>
    <p:sldId id="275" r:id="rId5"/>
    <p:sldId id="281" r:id="rId6"/>
    <p:sldId id="285" r:id="rId7"/>
    <p:sldId id="283" r:id="rId8"/>
    <p:sldId id="292" r:id="rId9"/>
    <p:sldId id="351" r:id="rId10"/>
    <p:sldId id="287" r:id="rId11"/>
    <p:sldId id="282" r:id="rId12"/>
    <p:sldId id="291" r:id="rId13"/>
    <p:sldId id="331" r:id="rId14"/>
    <p:sldId id="330" r:id="rId15"/>
    <p:sldId id="293" r:id="rId16"/>
    <p:sldId id="294" r:id="rId17"/>
    <p:sldId id="296" r:id="rId18"/>
    <p:sldId id="297" r:id="rId19"/>
    <p:sldId id="301" r:id="rId20"/>
    <p:sldId id="300" r:id="rId21"/>
    <p:sldId id="303" r:id="rId22"/>
    <p:sldId id="305" r:id="rId23"/>
    <p:sldId id="306" r:id="rId24"/>
    <p:sldId id="308" r:id="rId25"/>
    <p:sldId id="332" r:id="rId26"/>
    <p:sldId id="311" r:id="rId27"/>
    <p:sldId id="312" r:id="rId28"/>
    <p:sldId id="333" r:id="rId29"/>
    <p:sldId id="334" r:id="rId30"/>
    <p:sldId id="335" r:id="rId31"/>
    <p:sldId id="336" r:id="rId32"/>
    <p:sldId id="337" r:id="rId33"/>
    <p:sldId id="338" r:id="rId34"/>
    <p:sldId id="339" r:id="rId35"/>
    <p:sldId id="340" r:id="rId36"/>
    <p:sldId id="341" r:id="rId37"/>
    <p:sldId id="357" r:id="rId38"/>
    <p:sldId id="342" r:id="rId39"/>
    <p:sldId id="358" r:id="rId40"/>
    <p:sldId id="343" r:id="rId41"/>
    <p:sldId id="356" r:id="rId42"/>
    <p:sldId id="354" r:id="rId43"/>
    <p:sldId id="355" r:id="rId44"/>
    <p:sldId id="345" r:id="rId45"/>
    <p:sldId id="346" r:id="rId46"/>
    <p:sldId id="350" r:id="rId47"/>
    <p:sldId id="347" r:id="rId48"/>
    <p:sldId id="348" r:id="rId49"/>
    <p:sldId id="353" r:id="rId5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82E"/>
    <a:srgbClr val="FF6666"/>
    <a:srgbClr val="00FF00"/>
    <a:srgbClr val="E740F6"/>
    <a:srgbClr val="948886"/>
    <a:srgbClr val="7D6E53"/>
    <a:srgbClr val="5EF324"/>
    <a:srgbClr val="091A80"/>
    <a:srgbClr val="3EA44B"/>
    <a:srgbClr val="71409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99813" autoAdjust="0"/>
  </p:normalViewPr>
  <p:slideViewPr>
    <p:cSldViewPr snapToGrid="0" snapToObjects="1">
      <p:cViewPr varScale="1">
        <p:scale>
          <a:sx n="77" d="100"/>
          <a:sy n="77" d="100"/>
        </p:scale>
        <p:origin x="-80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emf"/><Relationship Id="rId1" Type="http://schemas.openxmlformats.org/officeDocument/2006/relationships/image" Target="../media/image8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93814D-8173-454E-BF56-5E53870F4613}" type="datetimeFigureOut">
              <a:rPr lang="en-US" smtClean="0"/>
              <a:pPr/>
              <a:t>10/18/2012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564729-BAA8-7047-B7AB-EACD56368472}" type="slidenum">
              <a:rPr lang="en-US" smtClean="0"/>
              <a:pPr/>
              <a:t>‹#›</a:t>
            </a:fld>
            <a:endParaRPr lang="en-US"/>
          </a:p>
        </p:txBody>
      </p:sp>
    </p:spTree>
    <p:extLst>
      <p:ext uri="{BB962C8B-B14F-4D97-AF65-F5344CB8AC3E}">
        <p14:creationId xmlns="" xmlns:p14="http://schemas.microsoft.com/office/powerpoint/2010/main" val="3146761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4EE00897-86FA-4773-AD7F-B1B45207247A}" type="slidenum">
              <a:rPr lang="pt-PT" smtClean="0"/>
              <a:pPr/>
              <a:t>10</a:t>
            </a:fld>
            <a:endParaRPr lang="pt-P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At present the best commercially available therapy isotope is 177Lu. </a:t>
            </a:r>
            <a:r>
              <a:rPr lang="ja-JP" altLang="en-US">
                <a:latin typeface="Times New Roman" charset="0"/>
              </a:rPr>
              <a:t>“</a:t>
            </a:r>
            <a:r>
              <a:rPr lang="en-US">
                <a:latin typeface="Times New Roman" charset="0"/>
              </a:rPr>
              <a:t>quasi-pure</a:t>
            </a:r>
            <a:r>
              <a:rPr lang="ja-JP" altLang="en-US">
                <a:latin typeface="Times New Roman" charset="0"/>
              </a:rPr>
              <a:t>”</a:t>
            </a:r>
            <a:r>
              <a:rPr lang="en-US">
                <a:latin typeface="Times New Roman" charset="0"/>
              </a:rPr>
              <a:t> 177Lu (non-carrier added, i.e. nearly without stable isotopes) is obtained by an </a:t>
            </a:r>
            <a:r>
              <a:rPr lang="ja-JP" altLang="en-US">
                <a:latin typeface="Times New Roman" charset="0"/>
              </a:rPr>
              <a:t>“</a:t>
            </a:r>
            <a:r>
              <a:rPr lang="en-US">
                <a:latin typeface="Times New Roman" charset="0"/>
              </a:rPr>
              <a:t>indirect production</a:t>
            </a:r>
            <a:r>
              <a:rPr lang="ja-JP" altLang="en-US">
                <a:latin typeface="Times New Roman" charset="0"/>
              </a:rPr>
              <a:t>”</a:t>
            </a:r>
            <a:r>
              <a:rPr lang="en-US">
                <a:latin typeface="Times New Roman" charset="0"/>
              </a:rPr>
              <a:t>. Enriched 176Yb is partially transmuted in a high flux reactor to 177Yb that decays quickly to 177Lu. The latter is chemically separated from the target material. The complete chemical separation of microamounts of 177Lu from macroamounts (grams) of 177Yb is very challenging due to the chemical similarity of both neighboring lanthanides. Only recently this radiochemical challenge was solved at large scale and now high activities (TBq per week) are available.</a:t>
            </a:r>
          </a:p>
        </p:txBody>
      </p:sp>
      <p:sp>
        <p:nvSpPr>
          <p:cNvPr id="2458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93713">
              <a:defRPr sz="1800">
                <a:solidFill>
                  <a:schemeClr val="tx1"/>
                </a:solidFill>
                <a:latin typeface="Helvetica" charset="0"/>
                <a:ea typeface="ＭＳ Ｐゴシック" charset="0"/>
              </a:defRPr>
            </a:lvl1pPr>
            <a:lvl2pPr marL="685669" indent="-263719" defTabSz="893713">
              <a:defRPr sz="1800">
                <a:solidFill>
                  <a:schemeClr val="tx1"/>
                </a:solidFill>
                <a:latin typeface="Helvetica" charset="0"/>
                <a:ea typeface="ＭＳ Ｐゴシック" charset="0"/>
              </a:defRPr>
            </a:lvl2pPr>
            <a:lvl3pPr marL="1054875" indent="-210975" defTabSz="893713">
              <a:defRPr sz="1800">
                <a:solidFill>
                  <a:schemeClr val="tx1"/>
                </a:solidFill>
                <a:latin typeface="Helvetica" charset="0"/>
                <a:ea typeface="ＭＳ Ｐゴシック" charset="0"/>
              </a:defRPr>
            </a:lvl3pPr>
            <a:lvl4pPr marL="1476825" indent="-210975" defTabSz="893713">
              <a:defRPr sz="1800">
                <a:solidFill>
                  <a:schemeClr val="tx1"/>
                </a:solidFill>
                <a:latin typeface="Helvetica" charset="0"/>
                <a:ea typeface="ＭＳ Ｐゴシック" charset="0"/>
              </a:defRPr>
            </a:lvl4pPr>
            <a:lvl5pPr marL="1898774" indent="-210975" defTabSz="893713">
              <a:defRPr sz="1800">
                <a:solidFill>
                  <a:schemeClr val="tx1"/>
                </a:solidFill>
                <a:latin typeface="Helvetica" charset="0"/>
                <a:ea typeface="ＭＳ Ｐゴシック" charset="0"/>
              </a:defRPr>
            </a:lvl5pPr>
            <a:lvl6pPr marL="2320724" indent="-210975" defTabSz="893713" eaLnBrk="0" fontAlgn="base" hangingPunct="0">
              <a:spcBef>
                <a:spcPct val="0"/>
              </a:spcBef>
              <a:spcAft>
                <a:spcPct val="0"/>
              </a:spcAft>
              <a:defRPr sz="1800">
                <a:solidFill>
                  <a:schemeClr val="tx1"/>
                </a:solidFill>
                <a:latin typeface="Helvetica" charset="0"/>
                <a:ea typeface="ＭＳ Ｐゴシック" charset="0"/>
              </a:defRPr>
            </a:lvl6pPr>
            <a:lvl7pPr marL="2742674" indent="-210975" defTabSz="893713" eaLnBrk="0" fontAlgn="base" hangingPunct="0">
              <a:spcBef>
                <a:spcPct val="0"/>
              </a:spcBef>
              <a:spcAft>
                <a:spcPct val="0"/>
              </a:spcAft>
              <a:defRPr sz="1800">
                <a:solidFill>
                  <a:schemeClr val="tx1"/>
                </a:solidFill>
                <a:latin typeface="Helvetica" charset="0"/>
                <a:ea typeface="ＭＳ Ｐゴシック" charset="0"/>
              </a:defRPr>
            </a:lvl7pPr>
            <a:lvl8pPr marL="3164624" indent="-210975" defTabSz="893713" eaLnBrk="0" fontAlgn="base" hangingPunct="0">
              <a:spcBef>
                <a:spcPct val="0"/>
              </a:spcBef>
              <a:spcAft>
                <a:spcPct val="0"/>
              </a:spcAft>
              <a:defRPr sz="1800">
                <a:solidFill>
                  <a:schemeClr val="tx1"/>
                </a:solidFill>
                <a:latin typeface="Helvetica" charset="0"/>
                <a:ea typeface="ＭＳ Ｐゴシック" charset="0"/>
              </a:defRPr>
            </a:lvl8pPr>
            <a:lvl9pPr marL="3586574" indent="-210975" defTabSz="893713" eaLnBrk="0" fontAlgn="base" hangingPunct="0">
              <a:spcBef>
                <a:spcPct val="0"/>
              </a:spcBef>
              <a:spcAft>
                <a:spcPct val="0"/>
              </a:spcAft>
              <a:defRPr sz="1800">
                <a:solidFill>
                  <a:schemeClr val="tx1"/>
                </a:solidFill>
                <a:latin typeface="Helvetica" charset="0"/>
                <a:ea typeface="ＭＳ Ｐゴシック" charset="0"/>
              </a:defRPr>
            </a:lvl9pPr>
          </a:lstStyle>
          <a:p>
            <a:fld id="{C0F6C4BA-9360-9A47-9A7C-DF3BC966D71B}" type="slidenum">
              <a:rPr lang="en-US" sz="1200">
                <a:latin typeface="Times New Roman" charset="0"/>
              </a:rPr>
              <a:pPr/>
              <a:t>30</a:t>
            </a:fld>
            <a:endParaRPr lang="en-US" sz="1200">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While 177Lu has ideal properties to fight small metastases (average range of betas 0.2mm, maximum range 2mm), future treatments targeting individual cancer cells (i.e. circulating cancer cells even before they create metastases and in non-solid cancers such as leukemia) require still shorter-range radiation. This can be achieved with alpha emitters (about 1 cell diameter range, high probability of double strand break by a single alpha) and by Auger emitters.</a:t>
            </a:r>
          </a:p>
        </p:txBody>
      </p:sp>
      <p:sp>
        <p:nvSpPr>
          <p:cNvPr id="2560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93713">
              <a:defRPr sz="1800">
                <a:solidFill>
                  <a:schemeClr val="tx1"/>
                </a:solidFill>
                <a:latin typeface="Helvetica" charset="0"/>
                <a:ea typeface="ＭＳ Ｐゴシック" charset="0"/>
              </a:defRPr>
            </a:lvl1pPr>
            <a:lvl2pPr marL="685669" indent="-263719" defTabSz="893713">
              <a:defRPr sz="1800">
                <a:solidFill>
                  <a:schemeClr val="tx1"/>
                </a:solidFill>
                <a:latin typeface="Helvetica" charset="0"/>
                <a:ea typeface="ＭＳ Ｐゴシック" charset="0"/>
              </a:defRPr>
            </a:lvl2pPr>
            <a:lvl3pPr marL="1054875" indent="-210975" defTabSz="893713">
              <a:defRPr sz="1800">
                <a:solidFill>
                  <a:schemeClr val="tx1"/>
                </a:solidFill>
                <a:latin typeface="Helvetica" charset="0"/>
                <a:ea typeface="ＭＳ Ｐゴシック" charset="0"/>
              </a:defRPr>
            </a:lvl3pPr>
            <a:lvl4pPr marL="1476825" indent="-210975" defTabSz="893713">
              <a:defRPr sz="1800">
                <a:solidFill>
                  <a:schemeClr val="tx1"/>
                </a:solidFill>
                <a:latin typeface="Helvetica" charset="0"/>
                <a:ea typeface="ＭＳ Ｐゴシック" charset="0"/>
              </a:defRPr>
            </a:lvl4pPr>
            <a:lvl5pPr marL="1898774" indent="-210975" defTabSz="893713">
              <a:defRPr sz="1800">
                <a:solidFill>
                  <a:schemeClr val="tx1"/>
                </a:solidFill>
                <a:latin typeface="Helvetica" charset="0"/>
                <a:ea typeface="ＭＳ Ｐゴシック" charset="0"/>
              </a:defRPr>
            </a:lvl5pPr>
            <a:lvl6pPr marL="2320724" indent="-210975" defTabSz="893713" eaLnBrk="0" fontAlgn="base" hangingPunct="0">
              <a:spcBef>
                <a:spcPct val="0"/>
              </a:spcBef>
              <a:spcAft>
                <a:spcPct val="0"/>
              </a:spcAft>
              <a:defRPr sz="1800">
                <a:solidFill>
                  <a:schemeClr val="tx1"/>
                </a:solidFill>
                <a:latin typeface="Helvetica" charset="0"/>
                <a:ea typeface="ＭＳ Ｐゴシック" charset="0"/>
              </a:defRPr>
            </a:lvl6pPr>
            <a:lvl7pPr marL="2742674" indent="-210975" defTabSz="893713" eaLnBrk="0" fontAlgn="base" hangingPunct="0">
              <a:spcBef>
                <a:spcPct val="0"/>
              </a:spcBef>
              <a:spcAft>
                <a:spcPct val="0"/>
              </a:spcAft>
              <a:defRPr sz="1800">
                <a:solidFill>
                  <a:schemeClr val="tx1"/>
                </a:solidFill>
                <a:latin typeface="Helvetica" charset="0"/>
                <a:ea typeface="ＭＳ Ｐゴシック" charset="0"/>
              </a:defRPr>
            </a:lvl7pPr>
            <a:lvl8pPr marL="3164624" indent="-210975" defTabSz="893713" eaLnBrk="0" fontAlgn="base" hangingPunct="0">
              <a:spcBef>
                <a:spcPct val="0"/>
              </a:spcBef>
              <a:spcAft>
                <a:spcPct val="0"/>
              </a:spcAft>
              <a:defRPr sz="1800">
                <a:solidFill>
                  <a:schemeClr val="tx1"/>
                </a:solidFill>
                <a:latin typeface="Helvetica" charset="0"/>
                <a:ea typeface="ＭＳ Ｐゴシック" charset="0"/>
              </a:defRPr>
            </a:lvl8pPr>
            <a:lvl9pPr marL="3586574" indent="-210975" defTabSz="893713" eaLnBrk="0" fontAlgn="base" hangingPunct="0">
              <a:spcBef>
                <a:spcPct val="0"/>
              </a:spcBef>
              <a:spcAft>
                <a:spcPct val="0"/>
              </a:spcAft>
              <a:defRPr sz="1800">
                <a:solidFill>
                  <a:schemeClr val="tx1"/>
                </a:solidFill>
                <a:latin typeface="Helvetica" charset="0"/>
                <a:ea typeface="ＭＳ Ｐゴシック" charset="0"/>
              </a:defRPr>
            </a:lvl9pPr>
          </a:lstStyle>
          <a:p>
            <a:fld id="{0BF52E7F-1B9F-A348-8619-C1B91D093EE1}" type="slidenum">
              <a:rPr lang="ja-JP" altLang="en-US" sz="1200">
                <a:latin typeface="Times New Roman" charset="0"/>
                <a:ea typeface="MS PGothic" charset="0"/>
                <a:cs typeface="MS PGothic" charset="0"/>
              </a:rPr>
              <a:pPr/>
              <a:t>31</a:t>
            </a:fld>
            <a:endParaRPr lang="en-US" altLang="ja-JP" sz="1200">
              <a:latin typeface="Times New Roman" charset="0"/>
              <a:ea typeface="MS PGothic" charset="0"/>
              <a:cs typeface="MS P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There are only few potential radioisotopes for alpha therapy, each with limitations linked to bio-chemistry, half-life or availability: </a:t>
            </a:r>
          </a:p>
          <a:p>
            <a:endParaRPr lang="en-US">
              <a:latin typeface="Times New Roman" charset="0"/>
            </a:endParaRPr>
          </a:p>
          <a:p>
            <a:r>
              <a:rPr lang="en-US">
                <a:latin typeface="Times New Roman" charset="0"/>
              </a:rPr>
              <a:t>1. In-vivo chemistry:</a:t>
            </a:r>
          </a:p>
          <a:p>
            <a:r>
              <a:rPr lang="en-US">
                <a:latin typeface="Times New Roman" charset="0"/>
              </a:rPr>
              <a:t>The trivalent metals (Tb, Bi, Ac) behave similar to presently used elements (Ga, Y, In, Lu) and can be labeled to existing vectors (=chelators for peptides and antibodies).</a:t>
            </a:r>
          </a:p>
          <a:p>
            <a:r>
              <a:rPr lang="en-US">
                <a:latin typeface="Times New Roman" charset="0"/>
              </a:rPr>
              <a:t>Radium behaves chemically like calcium and will metabolically target bone metastases but cannot be linked stably to vectors. </a:t>
            </a:r>
          </a:p>
          <a:p>
            <a:r>
              <a:rPr lang="en-US">
                <a:latin typeface="Times New Roman" charset="0"/>
              </a:rPr>
              <a:t>Astatine has a very difficult biochemistry (sometimes iodine-like, sometimes metal-like) that can only be studied in trace quantities with alpha emitters (no stable At isotope).</a:t>
            </a:r>
          </a:p>
          <a:p>
            <a:endParaRPr lang="en-US">
              <a:latin typeface="Times New Roman" charset="0"/>
            </a:endParaRPr>
          </a:p>
          <a:p>
            <a:r>
              <a:rPr lang="en-US">
                <a:latin typeface="Times New Roman" charset="0"/>
              </a:rPr>
              <a:t>2. Half-life:</a:t>
            </a:r>
          </a:p>
          <a:p>
            <a:r>
              <a:rPr lang="en-US">
                <a:latin typeface="Times New Roman" charset="0"/>
              </a:rPr>
              <a:t>Bi-212 and Bi-213 are very short-lived, useful for </a:t>
            </a:r>
            <a:r>
              <a:rPr lang="ja-JP" altLang="en-US">
                <a:latin typeface="Times New Roman" charset="0"/>
              </a:rPr>
              <a:t>“</a:t>
            </a:r>
            <a:r>
              <a:rPr lang="en-US">
                <a:latin typeface="Times New Roman" charset="0"/>
              </a:rPr>
              <a:t>loco-regional</a:t>
            </a:r>
            <a:r>
              <a:rPr lang="ja-JP" altLang="en-US">
                <a:latin typeface="Times New Roman" charset="0"/>
              </a:rPr>
              <a:t>”</a:t>
            </a:r>
            <a:r>
              <a:rPr lang="en-US">
                <a:latin typeface="Times New Roman" charset="0"/>
              </a:rPr>
              <a:t> applications (i.e. direct injection into tumor) but challenging for systemic applications (full body).</a:t>
            </a:r>
          </a:p>
          <a:p>
            <a:r>
              <a:rPr lang="en-US">
                <a:latin typeface="Times New Roman" charset="0"/>
              </a:rPr>
              <a:t>Longer-lived Pb-212 produces Bi-212 in the body (</a:t>
            </a:r>
            <a:r>
              <a:rPr lang="ja-JP" altLang="en-US">
                <a:latin typeface="Times New Roman" charset="0"/>
              </a:rPr>
              <a:t>“</a:t>
            </a:r>
            <a:r>
              <a:rPr lang="en-US">
                <a:latin typeface="Times New Roman" charset="0"/>
              </a:rPr>
              <a:t>in-vivo generator</a:t>
            </a:r>
            <a:r>
              <a:rPr lang="ja-JP" altLang="en-US">
                <a:latin typeface="Times New Roman" charset="0"/>
              </a:rPr>
              <a:t>”</a:t>
            </a:r>
            <a:r>
              <a:rPr lang="en-US">
                <a:latin typeface="Times New Roman" charset="0"/>
              </a:rPr>
              <a:t>) but one has to make sure that Bi-212 stays linked to the vector and is not released and makes collateral damage elsewhere.</a:t>
            </a:r>
          </a:p>
          <a:p>
            <a:r>
              <a:rPr lang="en-US">
                <a:latin typeface="Times New Roman" charset="0"/>
              </a:rPr>
              <a:t>Ac-225 decays by a chain of 4 alphas and two betas via 6 different elements. It is challenging to assure that the daughters stay linked to the vector and are not released and make collateral damage elsewhere. Also Ra-223 decays by a chain of alphas and betas but the first two are short-lived and do not diffuse far from the bone metastasis before decaying.</a:t>
            </a:r>
          </a:p>
          <a:p>
            <a:endParaRPr lang="en-US">
              <a:latin typeface="Times New Roman" charset="0"/>
            </a:endParaRPr>
          </a:p>
          <a:p>
            <a:r>
              <a:rPr lang="en-US">
                <a:latin typeface="Times New Roman" charset="0"/>
              </a:rPr>
              <a:t>3. Availability:</a:t>
            </a:r>
          </a:p>
          <a:p>
            <a:r>
              <a:rPr lang="en-US">
                <a:latin typeface="Times New Roman" charset="0"/>
              </a:rPr>
              <a:t>Ra-223, Pb-212 and Bi-212 are (becoming) available in large-scale.</a:t>
            </a:r>
          </a:p>
          <a:p>
            <a:r>
              <a:rPr lang="en-US">
                <a:latin typeface="Times New Roman" charset="0"/>
              </a:rPr>
              <a:t>Only small quantities of Ac-225 and Bi-213 daughter are available today, spallation production with GeV protons is considered to make more (&gt; extraction from used EURISOL direct UCx targets possible!).</a:t>
            </a:r>
          </a:p>
          <a:p>
            <a:r>
              <a:rPr lang="en-US">
                <a:latin typeface="Times New Roman" charset="0"/>
              </a:rPr>
              <a:t>At-211 available from few cyclotrons that have 30MeV alpha beams [209Bi(a,2n)], large-scale application would require network of such cyclotrons.</a:t>
            </a:r>
          </a:p>
          <a:p>
            <a:r>
              <a:rPr lang="en-US">
                <a:latin typeface="Times New Roman" charset="0"/>
              </a:rPr>
              <a:t>Tb-149 is presently only available at ISOLDE but could be produced in huge quantities at EURISOL.</a:t>
            </a:r>
          </a:p>
        </p:txBody>
      </p:sp>
      <p:sp>
        <p:nvSpPr>
          <p:cNvPr id="2662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93713">
              <a:defRPr sz="1800">
                <a:solidFill>
                  <a:schemeClr val="tx1"/>
                </a:solidFill>
                <a:latin typeface="Helvetica" charset="0"/>
                <a:ea typeface="ＭＳ Ｐゴシック" charset="0"/>
              </a:defRPr>
            </a:lvl1pPr>
            <a:lvl2pPr marL="685669" indent="-263719" defTabSz="893713">
              <a:defRPr sz="1800">
                <a:solidFill>
                  <a:schemeClr val="tx1"/>
                </a:solidFill>
                <a:latin typeface="Helvetica" charset="0"/>
                <a:ea typeface="ＭＳ Ｐゴシック" charset="0"/>
              </a:defRPr>
            </a:lvl2pPr>
            <a:lvl3pPr marL="1054875" indent="-210975" defTabSz="893713">
              <a:defRPr sz="1800">
                <a:solidFill>
                  <a:schemeClr val="tx1"/>
                </a:solidFill>
                <a:latin typeface="Helvetica" charset="0"/>
                <a:ea typeface="ＭＳ Ｐゴシック" charset="0"/>
              </a:defRPr>
            </a:lvl3pPr>
            <a:lvl4pPr marL="1476825" indent="-210975" defTabSz="893713">
              <a:defRPr sz="1800">
                <a:solidFill>
                  <a:schemeClr val="tx1"/>
                </a:solidFill>
                <a:latin typeface="Helvetica" charset="0"/>
                <a:ea typeface="ＭＳ Ｐゴシック" charset="0"/>
              </a:defRPr>
            </a:lvl4pPr>
            <a:lvl5pPr marL="1898774" indent="-210975" defTabSz="893713">
              <a:defRPr sz="1800">
                <a:solidFill>
                  <a:schemeClr val="tx1"/>
                </a:solidFill>
                <a:latin typeface="Helvetica" charset="0"/>
                <a:ea typeface="ＭＳ Ｐゴシック" charset="0"/>
              </a:defRPr>
            </a:lvl5pPr>
            <a:lvl6pPr marL="2320724" indent="-210975" defTabSz="893713" eaLnBrk="0" fontAlgn="base" hangingPunct="0">
              <a:spcBef>
                <a:spcPct val="0"/>
              </a:spcBef>
              <a:spcAft>
                <a:spcPct val="0"/>
              </a:spcAft>
              <a:defRPr sz="1800">
                <a:solidFill>
                  <a:schemeClr val="tx1"/>
                </a:solidFill>
                <a:latin typeface="Helvetica" charset="0"/>
                <a:ea typeface="ＭＳ Ｐゴシック" charset="0"/>
              </a:defRPr>
            </a:lvl6pPr>
            <a:lvl7pPr marL="2742674" indent="-210975" defTabSz="893713" eaLnBrk="0" fontAlgn="base" hangingPunct="0">
              <a:spcBef>
                <a:spcPct val="0"/>
              </a:spcBef>
              <a:spcAft>
                <a:spcPct val="0"/>
              </a:spcAft>
              <a:defRPr sz="1800">
                <a:solidFill>
                  <a:schemeClr val="tx1"/>
                </a:solidFill>
                <a:latin typeface="Helvetica" charset="0"/>
                <a:ea typeface="ＭＳ Ｐゴシック" charset="0"/>
              </a:defRPr>
            </a:lvl7pPr>
            <a:lvl8pPr marL="3164624" indent="-210975" defTabSz="893713" eaLnBrk="0" fontAlgn="base" hangingPunct="0">
              <a:spcBef>
                <a:spcPct val="0"/>
              </a:spcBef>
              <a:spcAft>
                <a:spcPct val="0"/>
              </a:spcAft>
              <a:defRPr sz="1800">
                <a:solidFill>
                  <a:schemeClr val="tx1"/>
                </a:solidFill>
                <a:latin typeface="Helvetica" charset="0"/>
                <a:ea typeface="ＭＳ Ｐゴシック" charset="0"/>
              </a:defRPr>
            </a:lvl8pPr>
            <a:lvl9pPr marL="3586574" indent="-210975" defTabSz="893713" eaLnBrk="0" fontAlgn="base" hangingPunct="0">
              <a:spcBef>
                <a:spcPct val="0"/>
              </a:spcBef>
              <a:spcAft>
                <a:spcPct val="0"/>
              </a:spcAft>
              <a:defRPr sz="1800">
                <a:solidFill>
                  <a:schemeClr val="tx1"/>
                </a:solidFill>
                <a:latin typeface="Helvetica" charset="0"/>
                <a:ea typeface="ＭＳ Ｐゴシック" charset="0"/>
              </a:defRPr>
            </a:lvl9pPr>
          </a:lstStyle>
          <a:p>
            <a:fld id="{8DCAB122-456B-F846-B59F-6CAB2F628C05}" type="slidenum">
              <a:rPr lang="en-US" sz="1200">
                <a:latin typeface="Times New Roman" charset="0"/>
              </a:rPr>
              <a:pPr/>
              <a:t>32</a:t>
            </a:fld>
            <a:endParaRPr lang="en-US" sz="1200">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Auger electrons have an even shorter range than alphas. If transported into the cancer cells nucleus they can destroy the DNA while they are pretty harmless outside cells. Thus a vector that penetrates selectively the cell walls of cancer cells and accumulates in the nucleus would provide ultimate selectivity. Such vectors are now in the R&amp;D phase.</a:t>
            </a:r>
          </a:p>
        </p:txBody>
      </p:sp>
      <p:sp>
        <p:nvSpPr>
          <p:cNvPr id="2765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93713">
              <a:defRPr sz="1800">
                <a:solidFill>
                  <a:schemeClr val="tx1"/>
                </a:solidFill>
                <a:latin typeface="Helvetica" charset="0"/>
                <a:ea typeface="ＭＳ Ｐゴシック" charset="0"/>
              </a:defRPr>
            </a:lvl1pPr>
            <a:lvl2pPr marL="685669" indent="-263719" defTabSz="893713">
              <a:defRPr sz="1800">
                <a:solidFill>
                  <a:schemeClr val="tx1"/>
                </a:solidFill>
                <a:latin typeface="Helvetica" charset="0"/>
                <a:ea typeface="ＭＳ Ｐゴシック" charset="0"/>
              </a:defRPr>
            </a:lvl2pPr>
            <a:lvl3pPr marL="1054875" indent="-210975" defTabSz="893713">
              <a:defRPr sz="1800">
                <a:solidFill>
                  <a:schemeClr val="tx1"/>
                </a:solidFill>
                <a:latin typeface="Helvetica" charset="0"/>
                <a:ea typeface="ＭＳ Ｐゴシック" charset="0"/>
              </a:defRPr>
            </a:lvl3pPr>
            <a:lvl4pPr marL="1476825" indent="-210975" defTabSz="893713">
              <a:defRPr sz="1800">
                <a:solidFill>
                  <a:schemeClr val="tx1"/>
                </a:solidFill>
                <a:latin typeface="Helvetica" charset="0"/>
                <a:ea typeface="ＭＳ Ｐゴシック" charset="0"/>
              </a:defRPr>
            </a:lvl4pPr>
            <a:lvl5pPr marL="1898774" indent="-210975" defTabSz="893713">
              <a:defRPr sz="1800">
                <a:solidFill>
                  <a:schemeClr val="tx1"/>
                </a:solidFill>
                <a:latin typeface="Helvetica" charset="0"/>
                <a:ea typeface="ＭＳ Ｐゴシック" charset="0"/>
              </a:defRPr>
            </a:lvl5pPr>
            <a:lvl6pPr marL="2320724" indent="-210975" defTabSz="893713" eaLnBrk="0" fontAlgn="base" hangingPunct="0">
              <a:spcBef>
                <a:spcPct val="0"/>
              </a:spcBef>
              <a:spcAft>
                <a:spcPct val="0"/>
              </a:spcAft>
              <a:defRPr sz="1800">
                <a:solidFill>
                  <a:schemeClr val="tx1"/>
                </a:solidFill>
                <a:latin typeface="Helvetica" charset="0"/>
                <a:ea typeface="ＭＳ Ｐゴシック" charset="0"/>
              </a:defRPr>
            </a:lvl6pPr>
            <a:lvl7pPr marL="2742674" indent="-210975" defTabSz="893713" eaLnBrk="0" fontAlgn="base" hangingPunct="0">
              <a:spcBef>
                <a:spcPct val="0"/>
              </a:spcBef>
              <a:spcAft>
                <a:spcPct val="0"/>
              </a:spcAft>
              <a:defRPr sz="1800">
                <a:solidFill>
                  <a:schemeClr val="tx1"/>
                </a:solidFill>
                <a:latin typeface="Helvetica" charset="0"/>
                <a:ea typeface="ＭＳ Ｐゴシック" charset="0"/>
              </a:defRPr>
            </a:lvl7pPr>
            <a:lvl8pPr marL="3164624" indent="-210975" defTabSz="893713" eaLnBrk="0" fontAlgn="base" hangingPunct="0">
              <a:spcBef>
                <a:spcPct val="0"/>
              </a:spcBef>
              <a:spcAft>
                <a:spcPct val="0"/>
              </a:spcAft>
              <a:defRPr sz="1800">
                <a:solidFill>
                  <a:schemeClr val="tx1"/>
                </a:solidFill>
                <a:latin typeface="Helvetica" charset="0"/>
                <a:ea typeface="ＭＳ Ｐゴシック" charset="0"/>
              </a:defRPr>
            </a:lvl8pPr>
            <a:lvl9pPr marL="3586574" indent="-210975" defTabSz="893713" eaLnBrk="0" fontAlgn="base" hangingPunct="0">
              <a:spcBef>
                <a:spcPct val="0"/>
              </a:spcBef>
              <a:spcAft>
                <a:spcPct val="0"/>
              </a:spcAft>
              <a:defRPr sz="1800">
                <a:solidFill>
                  <a:schemeClr val="tx1"/>
                </a:solidFill>
                <a:latin typeface="Helvetica" charset="0"/>
                <a:ea typeface="ＭＳ Ｐゴシック" charset="0"/>
              </a:defRPr>
            </a:lvl9pPr>
          </a:lstStyle>
          <a:p>
            <a:fld id="{6356B91C-B73A-C445-8848-6BCB9425E419}" type="slidenum">
              <a:rPr lang="en-US" sz="1200">
                <a:latin typeface="Times New Roman" charset="0"/>
              </a:rPr>
              <a:pPr/>
              <a:t>33</a:t>
            </a:fld>
            <a:endParaRPr lang="en-US" sz="120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lnSpc>
                <a:spcPct val="90000"/>
              </a:lnSpc>
            </a:pPr>
            <a:r>
              <a:rPr lang="en-US">
                <a:latin typeface="Times New Roman" charset="0"/>
              </a:rPr>
              <a:t>In chemotherapy all patients get a prescribed treatment, all patients suffer from side-effects but only few respond to the therapy (reduction/elimination of tumor). These </a:t>
            </a:r>
            <a:r>
              <a:rPr lang="ja-JP" altLang="en-US">
                <a:latin typeface="Times New Roman" charset="0"/>
              </a:rPr>
              <a:t>“</a:t>
            </a:r>
            <a:r>
              <a:rPr lang="en-US">
                <a:latin typeface="Times New Roman" charset="0"/>
              </a:rPr>
              <a:t>responders</a:t>
            </a:r>
            <a:r>
              <a:rPr lang="ja-JP" altLang="en-US">
                <a:latin typeface="Times New Roman" charset="0"/>
              </a:rPr>
              <a:t>”</a:t>
            </a:r>
            <a:r>
              <a:rPr lang="en-US">
                <a:latin typeface="Times New Roman" charset="0"/>
              </a:rPr>
              <a:t> are only identified after the treatment. In contrast therapy with radioisotopes is a good example of </a:t>
            </a:r>
            <a:r>
              <a:rPr lang="ja-JP" altLang="en-US">
                <a:latin typeface="Times New Roman" charset="0"/>
              </a:rPr>
              <a:t>“</a:t>
            </a:r>
            <a:r>
              <a:rPr lang="en-US">
                <a:latin typeface="Times New Roman" charset="0"/>
              </a:rPr>
              <a:t>personalized medicine</a:t>
            </a:r>
            <a:r>
              <a:rPr lang="ja-JP" altLang="en-US">
                <a:latin typeface="Times New Roman" charset="0"/>
              </a:rPr>
              <a:t>”</a:t>
            </a:r>
            <a:r>
              <a:rPr lang="en-US">
                <a:latin typeface="Times New Roman" charset="0"/>
              </a:rPr>
              <a:t>. First the vector is marked with a diagnostic isotope (PET/SPECT) to measure if the individual patient will really respond to the treatment (i.e. if the chosen vector is selectively taken up by his cancer cells), only then the same vector labeled with a therapeutic isotope (activity according to the measured uptake) is injected. The high success rate of radioisotope therapy is due to the fact that only those patients are treated that will profit of it! To minimize uncertainties due to different bio-chemical behavior of diagnostic and therapeutic isotope </a:t>
            </a:r>
            <a:r>
              <a:rPr lang="ja-JP" altLang="en-US">
                <a:latin typeface="Times New Roman" charset="0"/>
              </a:rPr>
              <a:t>“</a:t>
            </a:r>
            <a:r>
              <a:rPr lang="en-US">
                <a:latin typeface="Times New Roman" charset="0"/>
              </a:rPr>
              <a:t>matched pairs</a:t>
            </a:r>
            <a:r>
              <a:rPr lang="ja-JP" altLang="en-US">
                <a:latin typeface="Times New Roman" charset="0"/>
              </a:rPr>
              <a:t>”</a:t>
            </a:r>
            <a:r>
              <a:rPr lang="en-US">
                <a:latin typeface="Times New Roman" charset="0"/>
              </a:rPr>
              <a:t> of diagnostic and therapeutic isotopes of the same element are particularly useful. Terbium is unique since it has suitable isotopes for all nuclear medicine modalities:</a:t>
            </a:r>
          </a:p>
          <a:p>
            <a:pPr>
              <a:lnSpc>
                <a:spcPct val="90000"/>
              </a:lnSpc>
            </a:pPr>
            <a:r>
              <a:rPr lang="en-US">
                <a:latin typeface="Times New Roman" charset="0"/>
              </a:rPr>
              <a:t>155Tb: a SPECT isotope</a:t>
            </a:r>
          </a:p>
          <a:p>
            <a:pPr>
              <a:lnSpc>
                <a:spcPct val="90000"/>
              </a:lnSpc>
            </a:pPr>
            <a:r>
              <a:rPr lang="en-US">
                <a:latin typeface="Times New Roman" charset="0"/>
              </a:rPr>
              <a:t>152Tb: a PET isotope</a:t>
            </a:r>
          </a:p>
          <a:p>
            <a:pPr>
              <a:lnSpc>
                <a:spcPct val="90000"/>
              </a:lnSpc>
            </a:pPr>
            <a:r>
              <a:rPr lang="en-US">
                <a:latin typeface="Times New Roman" charset="0"/>
              </a:rPr>
              <a:t>149Tb: an alpha emitter</a:t>
            </a:r>
          </a:p>
          <a:p>
            <a:pPr>
              <a:lnSpc>
                <a:spcPct val="90000"/>
              </a:lnSpc>
            </a:pPr>
            <a:r>
              <a:rPr lang="en-US">
                <a:latin typeface="Times New Roman" charset="0"/>
              </a:rPr>
              <a:t>161Tb: a beta- and Auger emitter</a:t>
            </a:r>
          </a:p>
          <a:p>
            <a:pPr>
              <a:lnSpc>
                <a:spcPct val="90000"/>
              </a:lnSpc>
            </a:pPr>
            <a:r>
              <a:rPr lang="en-US">
                <a:latin typeface="Times New Roman" charset="0"/>
              </a:rPr>
              <a:t>Thus fundamental R&amp;D can be performed, e.g. to clearly measure in-vivo the relative efficacity of alpha versus beta- versus Auger electrons. </a:t>
            </a:r>
          </a:p>
          <a:p>
            <a:pPr>
              <a:lnSpc>
                <a:spcPct val="90000"/>
              </a:lnSpc>
            </a:pPr>
            <a:r>
              <a:rPr lang="en-US">
                <a:latin typeface="Times New Roman" charset="0"/>
              </a:rPr>
              <a:t>[Note in case of questions: obviously 161Tb emits always both, b- and Auger together but one can either compare an internalizing with a non-internalizing vector or compare 161Tb with 177Lu that behaves bio-chemically identically and has the same half-life and beta- range as 161Tb.]</a:t>
            </a:r>
          </a:p>
        </p:txBody>
      </p:sp>
      <p:sp>
        <p:nvSpPr>
          <p:cNvPr id="2867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93713">
              <a:defRPr sz="1800">
                <a:solidFill>
                  <a:schemeClr val="tx1"/>
                </a:solidFill>
                <a:latin typeface="Helvetica" charset="0"/>
                <a:ea typeface="ＭＳ Ｐゴシック" charset="0"/>
              </a:defRPr>
            </a:lvl1pPr>
            <a:lvl2pPr marL="685669" indent="-263719" defTabSz="893713">
              <a:defRPr sz="1800">
                <a:solidFill>
                  <a:schemeClr val="tx1"/>
                </a:solidFill>
                <a:latin typeface="Helvetica" charset="0"/>
                <a:ea typeface="ＭＳ Ｐゴシック" charset="0"/>
              </a:defRPr>
            </a:lvl2pPr>
            <a:lvl3pPr marL="1054875" indent="-210975" defTabSz="893713">
              <a:defRPr sz="1800">
                <a:solidFill>
                  <a:schemeClr val="tx1"/>
                </a:solidFill>
                <a:latin typeface="Helvetica" charset="0"/>
                <a:ea typeface="ＭＳ Ｐゴシック" charset="0"/>
              </a:defRPr>
            </a:lvl3pPr>
            <a:lvl4pPr marL="1476825" indent="-210975" defTabSz="893713">
              <a:defRPr sz="1800">
                <a:solidFill>
                  <a:schemeClr val="tx1"/>
                </a:solidFill>
                <a:latin typeface="Helvetica" charset="0"/>
                <a:ea typeface="ＭＳ Ｐゴシック" charset="0"/>
              </a:defRPr>
            </a:lvl4pPr>
            <a:lvl5pPr marL="1898774" indent="-210975" defTabSz="893713">
              <a:defRPr sz="1800">
                <a:solidFill>
                  <a:schemeClr val="tx1"/>
                </a:solidFill>
                <a:latin typeface="Helvetica" charset="0"/>
                <a:ea typeface="ＭＳ Ｐゴシック" charset="0"/>
              </a:defRPr>
            </a:lvl5pPr>
            <a:lvl6pPr marL="2320724" indent="-210975" defTabSz="893713" eaLnBrk="0" fontAlgn="base" hangingPunct="0">
              <a:spcBef>
                <a:spcPct val="0"/>
              </a:spcBef>
              <a:spcAft>
                <a:spcPct val="0"/>
              </a:spcAft>
              <a:defRPr sz="1800">
                <a:solidFill>
                  <a:schemeClr val="tx1"/>
                </a:solidFill>
                <a:latin typeface="Helvetica" charset="0"/>
                <a:ea typeface="ＭＳ Ｐゴシック" charset="0"/>
              </a:defRPr>
            </a:lvl6pPr>
            <a:lvl7pPr marL="2742674" indent="-210975" defTabSz="893713" eaLnBrk="0" fontAlgn="base" hangingPunct="0">
              <a:spcBef>
                <a:spcPct val="0"/>
              </a:spcBef>
              <a:spcAft>
                <a:spcPct val="0"/>
              </a:spcAft>
              <a:defRPr sz="1800">
                <a:solidFill>
                  <a:schemeClr val="tx1"/>
                </a:solidFill>
                <a:latin typeface="Helvetica" charset="0"/>
                <a:ea typeface="ＭＳ Ｐゴシック" charset="0"/>
              </a:defRPr>
            </a:lvl7pPr>
            <a:lvl8pPr marL="3164624" indent="-210975" defTabSz="893713" eaLnBrk="0" fontAlgn="base" hangingPunct="0">
              <a:spcBef>
                <a:spcPct val="0"/>
              </a:spcBef>
              <a:spcAft>
                <a:spcPct val="0"/>
              </a:spcAft>
              <a:defRPr sz="1800">
                <a:solidFill>
                  <a:schemeClr val="tx1"/>
                </a:solidFill>
                <a:latin typeface="Helvetica" charset="0"/>
                <a:ea typeface="ＭＳ Ｐゴシック" charset="0"/>
              </a:defRPr>
            </a:lvl8pPr>
            <a:lvl9pPr marL="3586574" indent="-210975" defTabSz="893713" eaLnBrk="0" fontAlgn="base" hangingPunct="0">
              <a:spcBef>
                <a:spcPct val="0"/>
              </a:spcBef>
              <a:spcAft>
                <a:spcPct val="0"/>
              </a:spcAft>
              <a:defRPr sz="1800">
                <a:solidFill>
                  <a:schemeClr val="tx1"/>
                </a:solidFill>
                <a:latin typeface="Helvetica" charset="0"/>
                <a:ea typeface="ＭＳ Ｐゴシック" charset="0"/>
              </a:defRPr>
            </a:lvl9pPr>
          </a:lstStyle>
          <a:p>
            <a:fld id="{4806A6DE-3DBF-0F47-9D86-35BF4DD9A8F1}" type="slidenum">
              <a:rPr lang="en-US" sz="1200">
                <a:latin typeface="Times New Roman" charset="0"/>
              </a:rPr>
              <a:pPr/>
              <a:t>34</a:t>
            </a:fld>
            <a:endParaRPr lang="en-US" sz="120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r>
              <a:rPr lang="en-US">
                <a:latin typeface="Times New Roman" charset="0"/>
              </a:rPr>
              <a:t>152Tb and 155Tb are available from ISOLDE, 161Tb is produced in non-carrier added quality by irradiations of 160Gd targets at ILL, then separated at PSI. All imaging studies performed at PSI and ETH Zurich.</a:t>
            </a:r>
          </a:p>
          <a:p>
            <a:r>
              <a:rPr lang="en-US">
                <a:latin typeface="Times New Roman" charset="0"/>
              </a:rPr>
              <a:t>[Note in case of questions: to saturate uptake in the tumor one gives always more vector; excess is rapidly excreted via kidney&gt;bladder&gt;urin. The relatively high activity in the kidneys shown on the images is no real problem for human patients:</a:t>
            </a:r>
          </a:p>
          <a:p>
            <a:pPr>
              <a:buFontTx/>
              <a:buAutoNum type="arabicPeriod"/>
            </a:pPr>
            <a:r>
              <a:rPr lang="en-US">
                <a:latin typeface="Times New Roman" charset="0"/>
              </a:rPr>
              <a:t>size difference between tumor volume and kidney volume more favorable for humans than for mice</a:t>
            </a:r>
          </a:p>
          <a:p>
            <a:pPr>
              <a:buFontTx/>
              <a:buAutoNum type="arabicPeriod"/>
            </a:pPr>
            <a:r>
              <a:rPr lang="en-US">
                <a:latin typeface="Times New Roman" charset="0"/>
              </a:rPr>
              <a:t>human patients are asked to drink a lot which will accelerate elimination from the kidneys but one cannot force mice to drink</a:t>
            </a:r>
          </a:p>
          <a:p>
            <a:pPr>
              <a:buFontTx/>
              <a:buAutoNum type="arabicPeriod"/>
            </a:pPr>
            <a:r>
              <a:rPr lang="en-US">
                <a:latin typeface="Times New Roman" charset="0"/>
              </a:rPr>
              <a:t>there are other </a:t>
            </a:r>
            <a:r>
              <a:rPr lang="ja-JP" altLang="en-US">
                <a:latin typeface="Times New Roman" charset="0"/>
              </a:rPr>
              <a:t>“</a:t>
            </a:r>
            <a:r>
              <a:rPr lang="en-US">
                <a:latin typeface="Times New Roman" charset="0"/>
              </a:rPr>
              <a:t>kidney protection strategies</a:t>
            </a:r>
            <a:r>
              <a:rPr lang="ja-JP" altLang="en-US">
                <a:latin typeface="Times New Roman" charset="0"/>
              </a:rPr>
              <a:t>”</a:t>
            </a:r>
            <a:r>
              <a:rPr lang="en-US">
                <a:latin typeface="Times New Roman" charset="0"/>
              </a:rPr>
              <a:t> for humans (saturate receptors in the kidney to accelerate elimination even more) but that would be too complex in mice</a:t>
            </a:r>
          </a:p>
        </p:txBody>
      </p:sp>
      <p:sp>
        <p:nvSpPr>
          <p:cNvPr id="2970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93713">
              <a:defRPr sz="1800">
                <a:solidFill>
                  <a:schemeClr val="tx1"/>
                </a:solidFill>
                <a:latin typeface="Helvetica" charset="0"/>
                <a:ea typeface="ＭＳ Ｐゴシック" charset="0"/>
              </a:defRPr>
            </a:lvl1pPr>
            <a:lvl2pPr marL="685669" indent="-263719" defTabSz="893713">
              <a:defRPr sz="1800">
                <a:solidFill>
                  <a:schemeClr val="tx1"/>
                </a:solidFill>
                <a:latin typeface="Helvetica" charset="0"/>
                <a:ea typeface="ＭＳ Ｐゴシック" charset="0"/>
              </a:defRPr>
            </a:lvl2pPr>
            <a:lvl3pPr marL="1054875" indent="-210975" defTabSz="893713">
              <a:defRPr sz="1800">
                <a:solidFill>
                  <a:schemeClr val="tx1"/>
                </a:solidFill>
                <a:latin typeface="Helvetica" charset="0"/>
                <a:ea typeface="ＭＳ Ｐゴシック" charset="0"/>
              </a:defRPr>
            </a:lvl3pPr>
            <a:lvl4pPr marL="1476825" indent="-210975" defTabSz="893713">
              <a:defRPr sz="1800">
                <a:solidFill>
                  <a:schemeClr val="tx1"/>
                </a:solidFill>
                <a:latin typeface="Helvetica" charset="0"/>
                <a:ea typeface="ＭＳ Ｐゴシック" charset="0"/>
              </a:defRPr>
            </a:lvl4pPr>
            <a:lvl5pPr marL="1898774" indent="-210975" defTabSz="893713">
              <a:defRPr sz="1800">
                <a:solidFill>
                  <a:schemeClr val="tx1"/>
                </a:solidFill>
                <a:latin typeface="Helvetica" charset="0"/>
                <a:ea typeface="ＭＳ Ｐゴシック" charset="0"/>
              </a:defRPr>
            </a:lvl5pPr>
            <a:lvl6pPr marL="2320724" indent="-210975" defTabSz="893713" eaLnBrk="0" fontAlgn="base" hangingPunct="0">
              <a:spcBef>
                <a:spcPct val="0"/>
              </a:spcBef>
              <a:spcAft>
                <a:spcPct val="0"/>
              </a:spcAft>
              <a:defRPr sz="1800">
                <a:solidFill>
                  <a:schemeClr val="tx1"/>
                </a:solidFill>
                <a:latin typeface="Helvetica" charset="0"/>
                <a:ea typeface="ＭＳ Ｐゴシック" charset="0"/>
              </a:defRPr>
            </a:lvl6pPr>
            <a:lvl7pPr marL="2742674" indent="-210975" defTabSz="893713" eaLnBrk="0" fontAlgn="base" hangingPunct="0">
              <a:spcBef>
                <a:spcPct val="0"/>
              </a:spcBef>
              <a:spcAft>
                <a:spcPct val="0"/>
              </a:spcAft>
              <a:defRPr sz="1800">
                <a:solidFill>
                  <a:schemeClr val="tx1"/>
                </a:solidFill>
                <a:latin typeface="Helvetica" charset="0"/>
                <a:ea typeface="ＭＳ Ｐゴシック" charset="0"/>
              </a:defRPr>
            </a:lvl7pPr>
            <a:lvl8pPr marL="3164624" indent="-210975" defTabSz="893713" eaLnBrk="0" fontAlgn="base" hangingPunct="0">
              <a:spcBef>
                <a:spcPct val="0"/>
              </a:spcBef>
              <a:spcAft>
                <a:spcPct val="0"/>
              </a:spcAft>
              <a:defRPr sz="1800">
                <a:solidFill>
                  <a:schemeClr val="tx1"/>
                </a:solidFill>
                <a:latin typeface="Helvetica" charset="0"/>
                <a:ea typeface="ＭＳ Ｐゴシック" charset="0"/>
              </a:defRPr>
            </a:lvl8pPr>
            <a:lvl9pPr marL="3586574" indent="-210975" defTabSz="893713" eaLnBrk="0" fontAlgn="base" hangingPunct="0">
              <a:spcBef>
                <a:spcPct val="0"/>
              </a:spcBef>
              <a:spcAft>
                <a:spcPct val="0"/>
              </a:spcAft>
              <a:defRPr sz="1800">
                <a:solidFill>
                  <a:schemeClr val="tx1"/>
                </a:solidFill>
                <a:latin typeface="Helvetica" charset="0"/>
                <a:ea typeface="ＭＳ Ｐゴシック" charset="0"/>
              </a:defRPr>
            </a:lvl9pPr>
          </a:lstStyle>
          <a:p>
            <a:fld id="{9EAEA596-C412-9443-834E-C8B880A1D538}" type="slidenum">
              <a:rPr lang="en-US" sz="1200">
                <a:latin typeface="Times New Roman" charset="0"/>
              </a:rPr>
              <a:pPr/>
              <a:t>35</a:t>
            </a:fld>
            <a:endParaRPr lang="en-US" sz="120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The continuous development of biotechnology towards better targeted vectors (10 G$/year goes into the development of new antibodies!) has to be accompanied by a supply of adequate radioisotopes (short-range radiation and corresponding diagnostic isotopes). Until these are available commercially (usually only once the R&amp;D has shown that there is a </a:t>
            </a:r>
            <a:r>
              <a:rPr lang="ja-JP" altLang="en-US">
                <a:latin typeface="Times New Roman" charset="0"/>
              </a:rPr>
              <a:t>“</a:t>
            </a:r>
            <a:r>
              <a:rPr lang="en-US">
                <a:latin typeface="Times New Roman" charset="0"/>
              </a:rPr>
              <a:t>new market</a:t>
            </a:r>
            <a:r>
              <a:rPr lang="ja-JP" altLang="en-US">
                <a:latin typeface="Times New Roman" charset="0"/>
              </a:rPr>
              <a:t>”</a:t>
            </a:r>
            <a:r>
              <a:rPr lang="en-US">
                <a:latin typeface="Times New Roman" charset="0"/>
              </a:rPr>
              <a:t>) these radioisotopes have to be provided by R&amp;D facilities.</a:t>
            </a:r>
          </a:p>
        </p:txBody>
      </p:sp>
      <p:sp>
        <p:nvSpPr>
          <p:cNvPr id="3072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93713">
              <a:defRPr sz="1800">
                <a:solidFill>
                  <a:schemeClr val="tx1"/>
                </a:solidFill>
                <a:latin typeface="Helvetica" charset="0"/>
                <a:ea typeface="ＭＳ Ｐゴシック" charset="0"/>
              </a:defRPr>
            </a:lvl1pPr>
            <a:lvl2pPr marL="685669" indent="-263719" defTabSz="893713">
              <a:defRPr sz="1800">
                <a:solidFill>
                  <a:schemeClr val="tx1"/>
                </a:solidFill>
                <a:latin typeface="Helvetica" charset="0"/>
                <a:ea typeface="ＭＳ Ｐゴシック" charset="0"/>
              </a:defRPr>
            </a:lvl2pPr>
            <a:lvl3pPr marL="1054875" indent="-210975" defTabSz="893713">
              <a:defRPr sz="1800">
                <a:solidFill>
                  <a:schemeClr val="tx1"/>
                </a:solidFill>
                <a:latin typeface="Helvetica" charset="0"/>
                <a:ea typeface="ＭＳ Ｐゴシック" charset="0"/>
              </a:defRPr>
            </a:lvl3pPr>
            <a:lvl4pPr marL="1476825" indent="-210975" defTabSz="893713">
              <a:defRPr sz="1800">
                <a:solidFill>
                  <a:schemeClr val="tx1"/>
                </a:solidFill>
                <a:latin typeface="Helvetica" charset="0"/>
                <a:ea typeface="ＭＳ Ｐゴシック" charset="0"/>
              </a:defRPr>
            </a:lvl4pPr>
            <a:lvl5pPr marL="1898774" indent="-210975" defTabSz="893713">
              <a:defRPr sz="1800">
                <a:solidFill>
                  <a:schemeClr val="tx1"/>
                </a:solidFill>
                <a:latin typeface="Helvetica" charset="0"/>
                <a:ea typeface="ＭＳ Ｐゴシック" charset="0"/>
              </a:defRPr>
            </a:lvl5pPr>
            <a:lvl6pPr marL="2320724" indent="-210975" defTabSz="893713" eaLnBrk="0" fontAlgn="base" hangingPunct="0">
              <a:spcBef>
                <a:spcPct val="0"/>
              </a:spcBef>
              <a:spcAft>
                <a:spcPct val="0"/>
              </a:spcAft>
              <a:defRPr sz="1800">
                <a:solidFill>
                  <a:schemeClr val="tx1"/>
                </a:solidFill>
                <a:latin typeface="Helvetica" charset="0"/>
                <a:ea typeface="ＭＳ Ｐゴシック" charset="0"/>
              </a:defRPr>
            </a:lvl6pPr>
            <a:lvl7pPr marL="2742674" indent="-210975" defTabSz="893713" eaLnBrk="0" fontAlgn="base" hangingPunct="0">
              <a:spcBef>
                <a:spcPct val="0"/>
              </a:spcBef>
              <a:spcAft>
                <a:spcPct val="0"/>
              </a:spcAft>
              <a:defRPr sz="1800">
                <a:solidFill>
                  <a:schemeClr val="tx1"/>
                </a:solidFill>
                <a:latin typeface="Helvetica" charset="0"/>
                <a:ea typeface="ＭＳ Ｐゴシック" charset="0"/>
              </a:defRPr>
            </a:lvl7pPr>
            <a:lvl8pPr marL="3164624" indent="-210975" defTabSz="893713" eaLnBrk="0" fontAlgn="base" hangingPunct="0">
              <a:spcBef>
                <a:spcPct val="0"/>
              </a:spcBef>
              <a:spcAft>
                <a:spcPct val="0"/>
              </a:spcAft>
              <a:defRPr sz="1800">
                <a:solidFill>
                  <a:schemeClr val="tx1"/>
                </a:solidFill>
                <a:latin typeface="Helvetica" charset="0"/>
                <a:ea typeface="ＭＳ Ｐゴシック" charset="0"/>
              </a:defRPr>
            </a:lvl8pPr>
            <a:lvl9pPr marL="3586574" indent="-210975" defTabSz="893713" eaLnBrk="0" fontAlgn="base" hangingPunct="0">
              <a:spcBef>
                <a:spcPct val="0"/>
              </a:spcBef>
              <a:spcAft>
                <a:spcPct val="0"/>
              </a:spcAft>
              <a:defRPr sz="1800">
                <a:solidFill>
                  <a:schemeClr val="tx1"/>
                </a:solidFill>
                <a:latin typeface="Helvetica" charset="0"/>
                <a:ea typeface="ＭＳ Ｐゴシック" charset="0"/>
              </a:defRPr>
            </a:lvl9pPr>
          </a:lstStyle>
          <a:p>
            <a:fld id="{DC594075-AE20-CB4F-8F1E-06B775A95A3D}" type="slidenum">
              <a:rPr lang="ja-JP" altLang="en-US" sz="1200">
                <a:latin typeface="Times New Roman" charset="0"/>
                <a:ea typeface="MS PGothic" charset="0"/>
                <a:cs typeface="MS PGothic" charset="0"/>
              </a:rPr>
              <a:pPr/>
              <a:t>36</a:t>
            </a:fld>
            <a:endParaRPr lang="en-US" altLang="ja-JP" sz="1200">
              <a:latin typeface="Times New Roman" charset="0"/>
              <a:ea typeface="MS PGothic" charset="0"/>
              <a:cs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B2CAE80-11F4-4D98-990F-BB578287B041}" type="slidenum">
              <a:rPr lang="en-US" smtClean="0">
                <a:solidFill>
                  <a:prstClr val="black"/>
                </a:solidFill>
              </a:rPr>
              <a:pPr/>
              <a:t>42</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51A6888-F07E-4A09-BD4D-232BF7B2C3A0}" type="slidenum">
              <a:rPr lang="en-IE" smtClean="0"/>
              <a:pPr/>
              <a:t>46</a:t>
            </a:fld>
            <a:endParaRPr lang="en-IE"/>
          </a:p>
        </p:txBody>
      </p:sp>
    </p:spTree>
    <p:extLst>
      <p:ext uri="{BB962C8B-B14F-4D97-AF65-F5344CB8AC3E}">
        <p14:creationId xmlns="" xmlns:p14="http://schemas.microsoft.com/office/powerpoint/2010/main" val="265618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BC694B-DB4D-49A6-AB52-C7A98505A41F}" type="slidenum">
              <a:rPr lang="en-US"/>
              <a:pPr/>
              <a:t>17</a:t>
            </a:fld>
            <a:endParaRPr lang="en-US"/>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da-D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95AEBB44-5E2E-44A9-A899-BF669797DCC1}" type="slidenum">
              <a:rPr lang="da-DK"/>
              <a:pPr/>
              <a:t>21</a:t>
            </a:fld>
            <a:endParaRPr lang="da-DK"/>
          </a:p>
        </p:txBody>
      </p:sp>
      <p:sp>
        <p:nvSpPr>
          <p:cNvPr id="50177" name="Text Box 1"/>
          <p:cNvSpPr txBox="1">
            <a:spLocks noChangeArrowheads="1"/>
          </p:cNvSpPr>
          <p:nvPr/>
        </p:nvSpPr>
        <p:spPr bwMode="auto">
          <a:xfrm>
            <a:off x="3887963" y="8689141"/>
            <a:ext cx="2971639" cy="45632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1458" tIns="45729" rIns="91458" bIns="45729"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5pPr>
            <a:lvl6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6pPr>
            <a:lvl7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7pPr>
            <a:lvl8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8pPr>
            <a:lvl9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9pPr>
          </a:lstStyle>
          <a:p>
            <a:pPr algn="r"/>
            <a:fld id="{88537A27-546E-4CCD-AFEC-A627D22D555D}" type="slidenum">
              <a:rPr lang="da-DK" sz="1200"/>
              <a:pPr algn="r"/>
              <a:t>21</a:t>
            </a:fld>
            <a:endParaRPr lang="da-DK" sz="1200"/>
          </a:p>
        </p:txBody>
      </p:sp>
      <p:sp>
        <p:nvSpPr>
          <p:cNvPr id="50178" name="Text Box 2"/>
          <p:cNvSpPr txBox="1">
            <a:spLocks noChangeArrowheads="1"/>
          </p:cNvSpPr>
          <p:nvPr/>
        </p:nvSpPr>
        <p:spPr bwMode="auto">
          <a:xfrm>
            <a:off x="925935" y="685947"/>
            <a:ext cx="5009336" cy="3429731"/>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1458" tIns="45729" rIns="91458" bIns="45729" anchor="ctr"/>
          <a:lstStyle/>
          <a:p>
            <a:endParaRPr lang="en-GB"/>
          </a:p>
        </p:txBody>
      </p:sp>
      <p:sp>
        <p:nvSpPr>
          <p:cNvPr id="50179" name="Rectangle 3"/>
          <p:cNvSpPr txBox="1">
            <a:spLocks noGrp="1" noChangeArrowheads="1"/>
          </p:cNvSpPr>
          <p:nvPr>
            <p:ph type="body"/>
          </p:nvPr>
        </p:nvSpPr>
        <p:spPr bwMode="auto">
          <a:xfrm>
            <a:off x="914721" y="4343840"/>
            <a:ext cx="5023753" cy="410982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CCC2881-F45D-46A0-A120-CCFA5EBA6FA7}" type="slidenum">
              <a:rPr lang="da-DK" smtClean="0"/>
              <a:pPr/>
              <a:t>22</a:t>
            </a:fld>
            <a:endParaRPr lang="da-DK" smtClean="0"/>
          </a:p>
        </p:txBody>
      </p:sp>
      <p:sp>
        <p:nvSpPr>
          <p:cNvPr id="48131" name="Rectangle 2"/>
          <p:cNvSpPr>
            <a:spLocks noGrp="1" noRot="1" noChangeAspect="1" noChangeArrowheads="1" noTextEdit="1"/>
          </p:cNvSpPr>
          <p:nvPr>
            <p:ph type="sldImg"/>
          </p:nvPr>
        </p:nvSpPr>
        <p:spPr>
          <a:xfrm>
            <a:off x="927320" y="685728"/>
            <a:ext cx="4998556" cy="3422786"/>
          </a:xfrm>
          <a:ln/>
        </p:spPr>
      </p:sp>
      <p:sp>
        <p:nvSpPr>
          <p:cNvPr id="48132" name="Rectangle 3"/>
          <p:cNvSpPr>
            <a:spLocks noGrp="1" noChangeArrowheads="1"/>
          </p:cNvSpPr>
          <p:nvPr>
            <p:ph type="body" idx="1"/>
          </p:nvPr>
        </p:nvSpPr>
        <p:spPr>
          <a:noFill/>
          <a:ln/>
        </p:spPr>
        <p:txBody>
          <a:bodyPr/>
          <a:lstStyle/>
          <a:p>
            <a:pPr eaLnBrk="1" hangingPunct="1"/>
            <a:endParaRPr lang="de-DE"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A718BB79-96C6-40FB-91FA-B63D6B2EFA10}" type="slidenum">
              <a:rPr lang="da-DK" smtClean="0"/>
              <a:pPr/>
              <a:t>23</a:t>
            </a:fld>
            <a:endParaRPr lang="da-DK" smtClean="0"/>
          </a:p>
        </p:txBody>
      </p:sp>
      <p:sp>
        <p:nvSpPr>
          <p:cNvPr id="50179" name="Rectangle 2"/>
          <p:cNvSpPr>
            <a:spLocks noGrp="1" noRot="1" noChangeAspect="1" noChangeArrowheads="1" noTextEdit="1"/>
          </p:cNvSpPr>
          <p:nvPr>
            <p:ph type="sldImg"/>
          </p:nvPr>
        </p:nvSpPr>
        <p:spPr>
          <a:xfrm>
            <a:off x="927320" y="685728"/>
            <a:ext cx="4998556" cy="3422786"/>
          </a:xfrm>
          <a:ln/>
        </p:spPr>
      </p:sp>
      <p:sp>
        <p:nvSpPr>
          <p:cNvPr id="5018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11"/>
          <p:cNvSpPr>
            <a:spLocks noGrp="1" noChangeArrowheads="1"/>
          </p:cNvSpPr>
          <p:nvPr>
            <p:ph type="sldNum"/>
          </p:nvPr>
        </p:nvSpPr>
        <p:spPr>
          <a:ln/>
        </p:spPr>
        <p:txBody>
          <a:bodyPr/>
          <a:lstStyle/>
          <a:p>
            <a:fld id="{5C4D17C7-CCB0-460E-97AE-A4F98744A78C}" type="slidenum">
              <a:rPr lang="da-DK"/>
              <a:pPr/>
              <a:t>24</a:t>
            </a:fld>
            <a:endParaRPr lang="da-DK"/>
          </a:p>
        </p:txBody>
      </p:sp>
      <p:sp>
        <p:nvSpPr>
          <p:cNvPr id="58369" name="Text Box 1"/>
          <p:cNvSpPr txBox="1">
            <a:spLocks noChangeArrowheads="1"/>
          </p:cNvSpPr>
          <p:nvPr/>
        </p:nvSpPr>
        <p:spPr bwMode="auto">
          <a:xfrm>
            <a:off x="3887963" y="8689141"/>
            <a:ext cx="2971639" cy="45632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1458" tIns="45729" rIns="91458" bIns="45729" anchor="b"/>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5pPr>
            <a:lvl6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6pPr>
            <a:lvl7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7pPr>
            <a:lvl8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8pPr>
            <a:lvl9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9pPr>
          </a:lstStyle>
          <a:p>
            <a:pPr algn="r"/>
            <a:fld id="{7A91CC29-2EE6-4BFC-8899-AF8FE457B4C4}" type="slidenum">
              <a:rPr lang="da-DK" sz="1200"/>
              <a:pPr algn="r"/>
              <a:t>24</a:t>
            </a:fld>
            <a:endParaRPr lang="da-DK" sz="1200"/>
          </a:p>
        </p:txBody>
      </p:sp>
      <p:sp>
        <p:nvSpPr>
          <p:cNvPr id="58370" name="Text Box 2"/>
          <p:cNvSpPr txBox="1">
            <a:spLocks noChangeArrowheads="1"/>
          </p:cNvSpPr>
          <p:nvPr/>
        </p:nvSpPr>
        <p:spPr bwMode="auto">
          <a:xfrm>
            <a:off x="925935" y="685947"/>
            <a:ext cx="5009336" cy="3429731"/>
          </a:xfrm>
          <a:prstGeom prst="rect">
            <a:avLst/>
          </a:prstGeom>
          <a:solidFill>
            <a:srgbClr val="FFFFFF"/>
          </a:solidFill>
          <a:ln w="9360">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lIns="91458" tIns="45729" rIns="91458" bIns="45729" anchor="ctr"/>
          <a:lstStyle/>
          <a:p>
            <a:endParaRPr lang="en-GB"/>
          </a:p>
        </p:txBody>
      </p:sp>
      <p:sp>
        <p:nvSpPr>
          <p:cNvPr id="58371" name="Rectangle 3"/>
          <p:cNvSpPr txBox="1">
            <a:spLocks noGrp="1" noChangeArrowheads="1"/>
          </p:cNvSpPr>
          <p:nvPr>
            <p:ph type="body"/>
          </p:nvPr>
        </p:nvSpPr>
        <p:spPr bwMode="auto">
          <a:xfrm>
            <a:off x="914721" y="4343840"/>
            <a:ext cx="5023753" cy="4109827"/>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a:tabLst>
                <a:tab pos="649628" algn="l"/>
                <a:tab pos="1299256" algn="l"/>
                <a:tab pos="1948884" algn="l"/>
                <a:tab pos="2598511" algn="l"/>
              </a:tabLst>
              <a:defRPr>
                <a:solidFill>
                  <a:schemeClr val="tx1"/>
                </a:solidFill>
                <a:latin typeface="Arial" charset="0"/>
                <a:ea typeface="ＭＳ Ｐゴシック" charset="0"/>
                <a:cs typeface="Droid Sans Fallback" charset="0"/>
              </a:defRPr>
            </a:lvl1pPr>
            <a:lvl2pPr eaLnBrk="0">
              <a:tabLst>
                <a:tab pos="649628" algn="l"/>
                <a:tab pos="1299256" algn="l"/>
                <a:tab pos="1948884" algn="l"/>
                <a:tab pos="2598511" algn="l"/>
              </a:tabLst>
              <a:defRPr>
                <a:solidFill>
                  <a:schemeClr val="tx1"/>
                </a:solidFill>
                <a:latin typeface="Arial" charset="0"/>
                <a:ea typeface="Droid Sans Fallback" charset="0"/>
                <a:cs typeface="Droid Sans Fallback" charset="0"/>
              </a:defRPr>
            </a:lvl2pPr>
            <a:lvl3pPr eaLnBrk="0">
              <a:tabLst>
                <a:tab pos="649628" algn="l"/>
                <a:tab pos="1299256" algn="l"/>
                <a:tab pos="1948884" algn="l"/>
                <a:tab pos="2598511" algn="l"/>
              </a:tabLst>
              <a:defRPr>
                <a:solidFill>
                  <a:schemeClr val="tx1"/>
                </a:solidFill>
                <a:latin typeface="Arial" charset="0"/>
                <a:ea typeface="Droid Sans Fallback" charset="0"/>
                <a:cs typeface="Droid Sans Fallback" charset="0"/>
              </a:defRPr>
            </a:lvl3pPr>
            <a:lvl4pPr eaLnBrk="0">
              <a:tabLst>
                <a:tab pos="649628" algn="l"/>
                <a:tab pos="1299256" algn="l"/>
                <a:tab pos="1948884" algn="l"/>
                <a:tab pos="2598511" algn="l"/>
              </a:tabLst>
              <a:defRPr>
                <a:solidFill>
                  <a:schemeClr val="tx1"/>
                </a:solidFill>
                <a:latin typeface="Arial" charset="0"/>
                <a:ea typeface="Droid Sans Fallback" charset="0"/>
                <a:cs typeface="Droid Sans Fallback" charset="0"/>
              </a:defRPr>
            </a:lvl4pPr>
            <a:lvl5pPr eaLnBrk="0">
              <a:tabLst>
                <a:tab pos="649628" algn="l"/>
                <a:tab pos="1299256" algn="l"/>
                <a:tab pos="1948884" algn="l"/>
                <a:tab pos="2598511" algn="l"/>
              </a:tabLst>
              <a:defRPr>
                <a:solidFill>
                  <a:schemeClr val="tx1"/>
                </a:solidFill>
                <a:latin typeface="Arial" charset="0"/>
                <a:ea typeface="Droid Sans Fallback" charset="0"/>
                <a:cs typeface="Droid Sans Fallback" charset="0"/>
              </a:defRPr>
            </a:lvl5pPr>
            <a:lvl6pPr marL="2256602"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roid Sans Fallback" charset="0"/>
                <a:cs typeface="Droid Sans Fallback" charset="0"/>
              </a:defRPr>
            </a:lvl6pPr>
            <a:lvl7pPr marL="2666893"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roid Sans Fallback" charset="0"/>
                <a:cs typeface="Droid Sans Fallback" charset="0"/>
              </a:defRPr>
            </a:lvl7pPr>
            <a:lvl8pPr marL="3077185"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roid Sans Fallback" charset="0"/>
                <a:cs typeface="Droid Sans Fallback" charset="0"/>
              </a:defRPr>
            </a:lvl8pPr>
            <a:lvl9pPr marL="3487476" indent="-205146" eaLnBrk="0" fontAlgn="base" hangingPunct="0">
              <a:lnSpc>
                <a:spcPct val="93000"/>
              </a:lnSpc>
              <a:spcBef>
                <a:spcPct val="0"/>
              </a:spcBef>
              <a:spcAft>
                <a:spcPct val="0"/>
              </a:spcAft>
              <a:buClr>
                <a:srgbClr val="000000"/>
              </a:buClr>
              <a:buSzPct val="100000"/>
              <a:buFont typeface="Times New Roman" charset="0"/>
              <a:tabLst>
                <a:tab pos="649628" algn="l"/>
                <a:tab pos="1299256" algn="l"/>
                <a:tab pos="1948884" algn="l"/>
                <a:tab pos="2598511" algn="l"/>
              </a:tabLst>
              <a:defRPr>
                <a:solidFill>
                  <a:schemeClr val="tx1"/>
                </a:solidFill>
                <a:latin typeface="Arial" charset="0"/>
                <a:ea typeface="Droid Sans Fallback" charset="0"/>
                <a:cs typeface="Droid Sans Fallback" charset="0"/>
              </a:defRPr>
            </a:lvl9pPr>
          </a:lstStyle>
          <a:p>
            <a:pPr eaLnBrk="1"/>
            <a:fld id="{60AE7DD2-6376-2B44-830E-6F8B5514AE24}" type="slidenum">
              <a:rPr lang="en-US">
                <a:solidFill>
                  <a:srgbClr val="000000"/>
                </a:solidFill>
                <a:latin typeface="Times New Roman" charset="0"/>
                <a:cs typeface="DejaVu Sans" charset="0"/>
              </a:rPr>
              <a:pPr eaLnBrk="1"/>
              <a:t>27</a:t>
            </a:fld>
            <a:endParaRPr lang="en-US">
              <a:solidFill>
                <a:srgbClr val="000000"/>
              </a:solidFill>
              <a:latin typeface="Times New Roman" charset="0"/>
              <a:cs typeface="DejaVu Sans" charset="0"/>
            </a:endParaRPr>
          </a:p>
        </p:txBody>
      </p:sp>
      <p:sp>
        <p:nvSpPr>
          <p:cNvPr id="4099" name="Rectangle 1"/>
          <p:cNvSpPr txBox="1">
            <a:spLocks noGrp="1" noRot="1" noChangeAspect="1" noChangeArrowheads="1" noTextEdit="1"/>
          </p:cNvSpPr>
          <p:nvPr>
            <p:ph type="sldImg"/>
          </p:nvPr>
        </p:nvSpPr>
        <p:spPr>
          <a:xfrm>
            <a:off x="1143000" y="693738"/>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4100" name="Rectangle 2"/>
          <p:cNvSpPr txBox="1">
            <a:spLocks noGrp="1" noChangeArrowheads="1"/>
          </p:cNvSpPr>
          <p:nvPr>
            <p:ph type="body" idx="1"/>
          </p:nvPr>
        </p:nvSpPr>
        <p:spPr>
          <a:xfrm>
            <a:off x="686360" y="4342535"/>
            <a:ext cx="5486681" cy="4114511"/>
          </a:xfrm>
          <a:noFill/>
          <a:extLst>
            <a:ext uri="{AF507438-7753-43e0-B8FC-AC1667EBCBE1}">
              <a14:hiddenEffects xmlns="" xmlns:a14="http://schemas.microsoft.com/office/drawing/2010/main">
                <a:effectLst>
                  <a:outerShdw dist="35921" dir="2700000" algn="ctr" rotWithShape="0">
                    <a:srgbClr val="808080"/>
                  </a:outerShdw>
                </a:effectLst>
              </a14:hiddenEffects>
            </a:ext>
            <a:ext uri="{FAA26D3D-D897-4be2-8F04-BA451C77F1D7}">
              <ma14:placeholderFlag xmlns="" xmlns:ma14="http://schemas.microsoft.com/office/mac/drawingml/2011/main" val="1"/>
            </a:ext>
          </a:extLst>
        </p:spPr>
        <p:txBody>
          <a:bodyPr wrap="none" anchor="ct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We know today over 3000 radioisotopes. Thereof over 100 have suitable properties (half-life, decay mode, chemistry) for nuclear medicine applications. However, at present only a small subgroup is actually being used.</a:t>
            </a:r>
          </a:p>
          <a:p>
            <a:r>
              <a:rPr lang="en-US">
                <a:latin typeface="Times New Roman" charset="0"/>
              </a:rPr>
              <a:t>While for general purpose diagnostics applications 99mTc (SPECT) and 18F (PET) have indeed close-to-optimum properties, optimization of therapy will require new radioisotopes. </a:t>
            </a:r>
          </a:p>
        </p:txBody>
      </p:sp>
      <p:sp>
        <p:nvSpPr>
          <p:cNvPr id="2253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93713">
              <a:defRPr sz="1800">
                <a:solidFill>
                  <a:schemeClr val="tx1"/>
                </a:solidFill>
                <a:latin typeface="Helvetica" charset="0"/>
                <a:ea typeface="ＭＳ Ｐゴシック" charset="0"/>
              </a:defRPr>
            </a:lvl1pPr>
            <a:lvl2pPr marL="685669" indent="-263719" defTabSz="893713">
              <a:defRPr sz="1800">
                <a:solidFill>
                  <a:schemeClr val="tx1"/>
                </a:solidFill>
                <a:latin typeface="Helvetica" charset="0"/>
                <a:ea typeface="ＭＳ Ｐゴシック" charset="0"/>
              </a:defRPr>
            </a:lvl2pPr>
            <a:lvl3pPr marL="1054875" indent="-210975" defTabSz="893713">
              <a:defRPr sz="1800">
                <a:solidFill>
                  <a:schemeClr val="tx1"/>
                </a:solidFill>
                <a:latin typeface="Helvetica" charset="0"/>
                <a:ea typeface="ＭＳ Ｐゴシック" charset="0"/>
              </a:defRPr>
            </a:lvl3pPr>
            <a:lvl4pPr marL="1476825" indent="-210975" defTabSz="893713">
              <a:defRPr sz="1800">
                <a:solidFill>
                  <a:schemeClr val="tx1"/>
                </a:solidFill>
                <a:latin typeface="Helvetica" charset="0"/>
                <a:ea typeface="ＭＳ Ｐゴシック" charset="0"/>
              </a:defRPr>
            </a:lvl4pPr>
            <a:lvl5pPr marL="1898774" indent="-210975" defTabSz="893713">
              <a:defRPr sz="1800">
                <a:solidFill>
                  <a:schemeClr val="tx1"/>
                </a:solidFill>
                <a:latin typeface="Helvetica" charset="0"/>
                <a:ea typeface="ＭＳ Ｐゴシック" charset="0"/>
              </a:defRPr>
            </a:lvl5pPr>
            <a:lvl6pPr marL="2320724" indent="-210975" defTabSz="893713" eaLnBrk="0" fontAlgn="base" hangingPunct="0">
              <a:spcBef>
                <a:spcPct val="0"/>
              </a:spcBef>
              <a:spcAft>
                <a:spcPct val="0"/>
              </a:spcAft>
              <a:defRPr sz="1800">
                <a:solidFill>
                  <a:schemeClr val="tx1"/>
                </a:solidFill>
                <a:latin typeface="Helvetica" charset="0"/>
                <a:ea typeface="ＭＳ Ｐゴシック" charset="0"/>
              </a:defRPr>
            </a:lvl6pPr>
            <a:lvl7pPr marL="2742674" indent="-210975" defTabSz="893713" eaLnBrk="0" fontAlgn="base" hangingPunct="0">
              <a:spcBef>
                <a:spcPct val="0"/>
              </a:spcBef>
              <a:spcAft>
                <a:spcPct val="0"/>
              </a:spcAft>
              <a:defRPr sz="1800">
                <a:solidFill>
                  <a:schemeClr val="tx1"/>
                </a:solidFill>
                <a:latin typeface="Helvetica" charset="0"/>
                <a:ea typeface="ＭＳ Ｐゴシック" charset="0"/>
              </a:defRPr>
            </a:lvl7pPr>
            <a:lvl8pPr marL="3164624" indent="-210975" defTabSz="893713" eaLnBrk="0" fontAlgn="base" hangingPunct="0">
              <a:spcBef>
                <a:spcPct val="0"/>
              </a:spcBef>
              <a:spcAft>
                <a:spcPct val="0"/>
              </a:spcAft>
              <a:defRPr sz="1800">
                <a:solidFill>
                  <a:schemeClr val="tx1"/>
                </a:solidFill>
                <a:latin typeface="Helvetica" charset="0"/>
                <a:ea typeface="ＭＳ Ｐゴシック" charset="0"/>
              </a:defRPr>
            </a:lvl8pPr>
            <a:lvl9pPr marL="3586574" indent="-210975" defTabSz="893713" eaLnBrk="0" fontAlgn="base" hangingPunct="0">
              <a:spcBef>
                <a:spcPct val="0"/>
              </a:spcBef>
              <a:spcAft>
                <a:spcPct val="0"/>
              </a:spcAft>
              <a:defRPr sz="1800">
                <a:solidFill>
                  <a:schemeClr val="tx1"/>
                </a:solidFill>
                <a:latin typeface="Helvetica" charset="0"/>
                <a:ea typeface="ＭＳ Ｐゴシック" charset="0"/>
              </a:defRPr>
            </a:lvl9pPr>
          </a:lstStyle>
          <a:p>
            <a:fld id="{2E893B5D-4F65-144C-9697-882B12105E67}" type="slidenum">
              <a:rPr lang="en-US" sz="1200">
                <a:latin typeface="Times New Roman" charset="0"/>
              </a:rPr>
              <a:pPr/>
              <a:t>28</a:t>
            </a:fld>
            <a:endParaRPr lang="en-US" sz="1200">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atin typeface="Times New Roman" charset="0"/>
              </a:rPr>
              <a:t>The historic therapy isotopes 131I and 90Y were first because of specific applications (131I for thyroid) and ease of large-scale production (fission), but their properties are far from ideal: hard gamma rays for 131I require isolation of the patient, long range betas of 90Y make collateral damage outside tumors. Today there is a strong trend towards new therapy isotopes with improved properties and to related diagnostic isotopes for specific applications.</a:t>
            </a:r>
          </a:p>
        </p:txBody>
      </p:sp>
      <p:sp>
        <p:nvSpPr>
          <p:cNvPr id="2355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893713">
              <a:defRPr sz="1800">
                <a:solidFill>
                  <a:schemeClr val="tx1"/>
                </a:solidFill>
                <a:latin typeface="Helvetica" charset="0"/>
                <a:ea typeface="ＭＳ Ｐゴシック" charset="0"/>
              </a:defRPr>
            </a:lvl1pPr>
            <a:lvl2pPr marL="685669" indent="-263719" defTabSz="893713">
              <a:defRPr sz="1800">
                <a:solidFill>
                  <a:schemeClr val="tx1"/>
                </a:solidFill>
                <a:latin typeface="Helvetica" charset="0"/>
                <a:ea typeface="ＭＳ Ｐゴシック" charset="0"/>
              </a:defRPr>
            </a:lvl2pPr>
            <a:lvl3pPr marL="1054875" indent="-210975" defTabSz="893713">
              <a:defRPr sz="1800">
                <a:solidFill>
                  <a:schemeClr val="tx1"/>
                </a:solidFill>
                <a:latin typeface="Helvetica" charset="0"/>
                <a:ea typeface="ＭＳ Ｐゴシック" charset="0"/>
              </a:defRPr>
            </a:lvl3pPr>
            <a:lvl4pPr marL="1476825" indent="-210975" defTabSz="893713">
              <a:defRPr sz="1800">
                <a:solidFill>
                  <a:schemeClr val="tx1"/>
                </a:solidFill>
                <a:latin typeface="Helvetica" charset="0"/>
                <a:ea typeface="ＭＳ Ｐゴシック" charset="0"/>
              </a:defRPr>
            </a:lvl4pPr>
            <a:lvl5pPr marL="1898774" indent="-210975" defTabSz="893713">
              <a:defRPr sz="1800">
                <a:solidFill>
                  <a:schemeClr val="tx1"/>
                </a:solidFill>
                <a:latin typeface="Helvetica" charset="0"/>
                <a:ea typeface="ＭＳ Ｐゴシック" charset="0"/>
              </a:defRPr>
            </a:lvl5pPr>
            <a:lvl6pPr marL="2320724" indent="-210975" defTabSz="893713" eaLnBrk="0" fontAlgn="base" hangingPunct="0">
              <a:spcBef>
                <a:spcPct val="0"/>
              </a:spcBef>
              <a:spcAft>
                <a:spcPct val="0"/>
              </a:spcAft>
              <a:defRPr sz="1800">
                <a:solidFill>
                  <a:schemeClr val="tx1"/>
                </a:solidFill>
                <a:latin typeface="Helvetica" charset="0"/>
                <a:ea typeface="ＭＳ Ｐゴシック" charset="0"/>
              </a:defRPr>
            </a:lvl6pPr>
            <a:lvl7pPr marL="2742674" indent="-210975" defTabSz="893713" eaLnBrk="0" fontAlgn="base" hangingPunct="0">
              <a:spcBef>
                <a:spcPct val="0"/>
              </a:spcBef>
              <a:spcAft>
                <a:spcPct val="0"/>
              </a:spcAft>
              <a:defRPr sz="1800">
                <a:solidFill>
                  <a:schemeClr val="tx1"/>
                </a:solidFill>
                <a:latin typeface="Helvetica" charset="0"/>
                <a:ea typeface="ＭＳ Ｐゴシック" charset="0"/>
              </a:defRPr>
            </a:lvl7pPr>
            <a:lvl8pPr marL="3164624" indent="-210975" defTabSz="893713" eaLnBrk="0" fontAlgn="base" hangingPunct="0">
              <a:spcBef>
                <a:spcPct val="0"/>
              </a:spcBef>
              <a:spcAft>
                <a:spcPct val="0"/>
              </a:spcAft>
              <a:defRPr sz="1800">
                <a:solidFill>
                  <a:schemeClr val="tx1"/>
                </a:solidFill>
                <a:latin typeface="Helvetica" charset="0"/>
                <a:ea typeface="ＭＳ Ｐゴシック" charset="0"/>
              </a:defRPr>
            </a:lvl8pPr>
            <a:lvl9pPr marL="3586574" indent="-210975" defTabSz="893713" eaLnBrk="0" fontAlgn="base" hangingPunct="0">
              <a:spcBef>
                <a:spcPct val="0"/>
              </a:spcBef>
              <a:spcAft>
                <a:spcPct val="0"/>
              </a:spcAft>
              <a:defRPr sz="1800">
                <a:solidFill>
                  <a:schemeClr val="tx1"/>
                </a:solidFill>
                <a:latin typeface="Helvetica" charset="0"/>
                <a:ea typeface="ＭＳ Ｐゴシック" charset="0"/>
              </a:defRPr>
            </a:lvl9pPr>
          </a:lstStyle>
          <a:p>
            <a:fld id="{DB8324C9-679E-AB41-8092-C9C39E93567B}" type="slidenum">
              <a:rPr lang="ja-JP" altLang="en-US" sz="1200">
                <a:latin typeface="Times New Roman" charset="0"/>
                <a:ea typeface="MS PGothic" charset="0"/>
                <a:cs typeface="MS PGothic" charset="0"/>
              </a:rPr>
              <a:pPr/>
              <a:t>29</a:t>
            </a:fld>
            <a:endParaRPr lang="en-US" altLang="ja-JP" sz="1200">
              <a:latin typeface="Times New Roman" charset="0"/>
              <a:ea typeface="MS PGothic" charset="0"/>
              <a:cs typeface="MS PGothic"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7DE9F8-2585-8446-8932-4D1431F6CE95}"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1CAA2-E777-DE48-8E99-2A88D64F5E44}" type="slidenum">
              <a:rPr lang="en-US" smtClean="0"/>
              <a:pPr/>
              <a:t>‹#›</a:t>
            </a:fld>
            <a:endParaRPr lang="en-US"/>
          </a:p>
        </p:txBody>
      </p:sp>
    </p:spTree>
    <p:extLst>
      <p:ext uri="{BB962C8B-B14F-4D97-AF65-F5344CB8AC3E}">
        <p14:creationId xmlns="" xmlns:p14="http://schemas.microsoft.com/office/powerpoint/2010/main" val="2662219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DE9F8-2585-8446-8932-4D1431F6CE95}"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1CAA2-E777-DE48-8E99-2A88D64F5E44}" type="slidenum">
              <a:rPr lang="en-US" smtClean="0"/>
              <a:pPr/>
              <a:t>‹#›</a:t>
            </a:fld>
            <a:endParaRPr lang="en-US"/>
          </a:p>
        </p:txBody>
      </p:sp>
    </p:spTree>
    <p:extLst>
      <p:ext uri="{BB962C8B-B14F-4D97-AF65-F5344CB8AC3E}">
        <p14:creationId xmlns="" xmlns:p14="http://schemas.microsoft.com/office/powerpoint/2010/main" val="1920094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DE9F8-2585-8446-8932-4D1431F6CE95}"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1CAA2-E777-DE48-8E99-2A88D64F5E44}" type="slidenum">
              <a:rPr lang="en-US" smtClean="0"/>
              <a:pPr/>
              <a:t>‹#›</a:t>
            </a:fld>
            <a:endParaRPr lang="en-US"/>
          </a:p>
        </p:txBody>
      </p:sp>
    </p:spTree>
    <p:extLst>
      <p:ext uri="{BB962C8B-B14F-4D97-AF65-F5344CB8AC3E}">
        <p14:creationId xmlns="" xmlns:p14="http://schemas.microsoft.com/office/powerpoint/2010/main" val="3170550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GB"/>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fld id="{35C0F877-1585-1D47-B688-400427A0CC70}" type="slidenum">
              <a:rPr lang="en-US"/>
              <a:pPr/>
              <a:t>‹#›</a:t>
            </a:fld>
            <a:endParaRPr lang="en-US"/>
          </a:p>
        </p:txBody>
      </p:sp>
    </p:spTree>
    <p:extLst>
      <p:ext uri="{BB962C8B-B14F-4D97-AF65-F5344CB8AC3E}">
        <p14:creationId xmlns="" xmlns:p14="http://schemas.microsoft.com/office/powerpoint/2010/main" val="2392968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DE9F8-2585-8446-8932-4D1431F6CE95}"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1CAA2-E777-DE48-8E99-2A88D64F5E44}" type="slidenum">
              <a:rPr lang="en-US" smtClean="0"/>
              <a:pPr/>
              <a:t>‹#›</a:t>
            </a:fld>
            <a:endParaRPr lang="en-US"/>
          </a:p>
        </p:txBody>
      </p:sp>
    </p:spTree>
    <p:extLst>
      <p:ext uri="{BB962C8B-B14F-4D97-AF65-F5344CB8AC3E}">
        <p14:creationId xmlns="" xmlns:p14="http://schemas.microsoft.com/office/powerpoint/2010/main" val="1382779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7DE9F8-2585-8446-8932-4D1431F6CE95}" type="datetimeFigureOut">
              <a:rPr lang="en-US" smtClean="0"/>
              <a:pPr/>
              <a:t>10/18/2012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0E1CAA2-E777-DE48-8E99-2A88D64F5E44}" type="slidenum">
              <a:rPr lang="en-US" smtClean="0"/>
              <a:pPr/>
              <a:t>‹#›</a:t>
            </a:fld>
            <a:endParaRPr lang="en-US"/>
          </a:p>
        </p:txBody>
      </p:sp>
    </p:spTree>
    <p:extLst>
      <p:ext uri="{BB962C8B-B14F-4D97-AF65-F5344CB8AC3E}">
        <p14:creationId xmlns="" xmlns:p14="http://schemas.microsoft.com/office/powerpoint/2010/main" val="1985606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7DE9F8-2585-8446-8932-4D1431F6CE95}" type="datetimeFigureOut">
              <a:rPr lang="en-US" smtClean="0"/>
              <a:pPr/>
              <a:t>10/18/2012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1CAA2-E777-DE48-8E99-2A88D64F5E44}" type="slidenum">
              <a:rPr lang="en-US" smtClean="0"/>
              <a:pPr/>
              <a:t>‹#›</a:t>
            </a:fld>
            <a:endParaRPr lang="en-US"/>
          </a:p>
        </p:txBody>
      </p:sp>
    </p:spTree>
    <p:extLst>
      <p:ext uri="{BB962C8B-B14F-4D97-AF65-F5344CB8AC3E}">
        <p14:creationId xmlns="" xmlns:p14="http://schemas.microsoft.com/office/powerpoint/2010/main" val="1224208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7DE9F8-2585-8446-8932-4D1431F6CE95}" type="datetimeFigureOut">
              <a:rPr lang="en-US" smtClean="0"/>
              <a:pPr/>
              <a:t>10/18/2012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0E1CAA2-E777-DE48-8E99-2A88D64F5E44}" type="slidenum">
              <a:rPr lang="en-US" smtClean="0"/>
              <a:pPr/>
              <a:t>‹#›</a:t>
            </a:fld>
            <a:endParaRPr lang="en-US"/>
          </a:p>
        </p:txBody>
      </p:sp>
    </p:spTree>
    <p:extLst>
      <p:ext uri="{BB962C8B-B14F-4D97-AF65-F5344CB8AC3E}">
        <p14:creationId xmlns="" xmlns:p14="http://schemas.microsoft.com/office/powerpoint/2010/main" val="1058546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7DE9F8-2585-8446-8932-4D1431F6CE95}" type="datetimeFigureOut">
              <a:rPr lang="en-US" smtClean="0"/>
              <a:pPr/>
              <a:t>10/18/2012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0E1CAA2-E777-DE48-8E99-2A88D64F5E44}" type="slidenum">
              <a:rPr lang="en-US" smtClean="0"/>
              <a:pPr/>
              <a:t>‹#›</a:t>
            </a:fld>
            <a:endParaRPr lang="en-US"/>
          </a:p>
        </p:txBody>
      </p:sp>
    </p:spTree>
    <p:extLst>
      <p:ext uri="{BB962C8B-B14F-4D97-AF65-F5344CB8AC3E}">
        <p14:creationId xmlns="" xmlns:p14="http://schemas.microsoft.com/office/powerpoint/2010/main" val="1906309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DE9F8-2585-8446-8932-4D1431F6CE95}" type="datetimeFigureOut">
              <a:rPr lang="en-US" smtClean="0"/>
              <a:pPr/>
              <a:t>10/18/2012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0E1CAA2-E777-DE48-8E99-2A88D64F5E44}" type="slidenum">
              <a:rPr lang="en-US" smtClean="0"/>
              <a:pPr/>
              <a:t>‹#›</a:t>
            </a:fld>
            <a:endParaRPr lang="en-US"/>
          </a:p>
        </p:txBody>
      </p:sp>
    </p:spTree>
    <p:extLst>
      <p:ext uri="{BB962C8B-B14F-4D97-AF65-F5344CB8AC3E}">
        <p14:creationId xmlns="" xmlns:p14="http://schemas.microsoft.com/office/powerpoint/2010/main" val="875366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7DE9F8-2585-8446-8932-4D1431F6CE95}" type="datetimeFigureOut">
              <a:rPr lang="en-US" smtClean="0"/>
              <a:pPr/>
              <a:t>10/18/2012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1CAA2-E777-DE48-8E99-2A88D64F5E44}" type="slidenum">
              <a:rPr lang="en-US" smtClean="0"/>
              <a:pPr/>
              <a:t>‹#›</a:t>
            </a:fld>
            <a:endParaRPr lang="en-US"/>
          </a:p>
        </p:txBody>
      </p:sp>
    </p:spTree>
    <p:extLst>
      <p:ext uri="{BB962C8B-B14F-4D97-AF65-F5344CB8AC3E}">
        <p14:creationId xmlns="" xmlns:p14="http://schemas.microsoft.com/office/powerpoint/2010/main" val="2463309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7DE9F8-2585-8446-8932-4D1431F6CE95}" type="datetimeFigureOut">
              <a:rPr lang="en-US" smtClean="0"/>
              <a:pPr/>
              <a:t>10/18/2012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0E1CAA2-E777-DE48-8E99-2A88D64F5E44}" type="slidenum">
              <a:rPr lang="en-US" smtClean="0"/>
              <a:pPr/>
              <a:t>‹#›</a:t>
            </a:fld>
            <a:endParaRPr lang="en-US"/>
          </a:p>
        </p:txBody>
      </p:sp>
    </p:spTree>
    <p:extLst>
      <p:ext uri="{BB962C8B-B14F-4D97-AF65-F5344CB8AC3E}">
        <p14:creationId xmlns="" xmlns:p14="http://schemas.microsoft.com/office/powerpoint/2010/main" val="3775665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DE9F8-2585-8446-8932-4D1431F6CE95}" type="datetimeFigureOut">
              <a:rPr lang="en-US" smtClean="0"/>
              <a:pPr/>
              <a:t>10/18/2012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E1CAA2-E777-DE48-8E99-2A88D64F5E44}" type="slidenum">
              <a:rPr lang="en-US" smtClean="0"/>
              <a:pPr/>
              <a:t>‹#›</a:t>
            </a:fld>
            <a:endParaRPr lang="en-US"/>
          </a:p>
        </p:txBody>
      </p:sp>
    </p:spTree>
    <p:extLst>
      <p:ext uri="{BB962C8B-B14F-4D97-AF65-F5344CB8AC3E}">
        <p14:creationId xmlns="" xmlns:p14="http://schemas.microsoft.com/office/powerpoint/2010/main" val="1487575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notesSlide" Target="../notesSlides/notesSlide3.xml"/><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44.png"/><Relationship Id="rId5" Type="http://schemas.openxmlformats.org/officeDocument/2006/relationships/image" Target="../media/image39.jpeg"/><Relationship Id="rId10" Type="http://schemas.openxmlformats.org/officeDocument/2006/relationships/image" Target="../media/image43.gif"/><Relationship Id="rId4" Type="http://schemas.openxmlformats.org/officeDocument/2006/relationships/image" Target="../media/image38.pn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wmf"/></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image" Target="../media/image55.tiff"/></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7.xml"/><Relationship Id="rId7" Type="http://schemas.openxmlformats.org/officeDocument/2006/relationships/image" Target="../media/image59.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image" Target="../media/image58.png"/><Relationship Id="rId9"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77.pn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83.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oleObject" Target="../embeddings/oleObject7.bin"/><Relationship Id="rId4" Type="http://schemas.openxmlformats.org/officeDocument/2006/relationships/oleObject" Target="../embeddings/oleObject6.bin"/></Relationships>
</file>

<file path=ppt/slides/_rels/slide47.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8.emf"/><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316093"/>
          </a:xfrm>
          <a:solidFill>
            <a:srgbClr val="FFFF00"/>
          </a:solidFill>
        </p:spPr>
        <p:txBody>
          <a:bodyPr>
            <a:normAutofit/>
          </a:bodyPr>
          <a:lstStyle/>
          <a:p>
            <a:r>
              <a:rPr lang="en-US" b="1" dirty="0">
                <a:solidFill>
                  <a:srgbClr val="0000FF"/>
                </a:solidFill>
              </a:rPr>
              <a:t>A</a:t>
            </a:r>
            <a:r>
              <a:rPr lang="en-US" b="1" dirty="0" smtClean="0">
                <a:solidFill>
                  <a:srgbClr val="0000FF"/>
                </a:solidFill>
              </a:rPr>
              <a:t>pplications </a:t>
            </a:r>
            <a:r>
              <a:rPr lang="en-US" b="1" dirty="0">
                <a:solidFill>
                  <a:srgbClr val="0000FF"/>
                </a:solidFill>
              </a:rPr>
              <a:t>of radioactive ion beams at </a:t>
            </a:r>
            <a:r>
              <a:rPr lang="en-US" b="1" dirty="0" smtClean="0">
                <a:solidFill>
                  <a:srgbClr val="0000FF"/>
                </a:solidFill>
              </a:rPr>
              <a:t>EURISOL</a:t>
            </a:r>
            <a:br>
              <a:rPr lang="en-US" b="1" dirty="0" smtClean="0">
                <a:solidFill>
                  <a:srgbClr val="0000FF"/>
                </a:solidFill>
              </a:rPr>
            </a:br>
            <a:r>
              <a:rPr lang="en-US" sz="3600" i="1" dirty="0" smtClean="0">
                <a:solidFill>
                  <a:srgbClr val="0000FF"/>
                </a:solidFill>
              </a:rPr>
              <a:t>new tools, new ideas, new people</a:t>
            </a:r>
            <a:endParaRPr lang="en-US" sz="3600" i="1" dirty="0">
              <a:solidFill>
                <a:srgbClr val="0000FF"/>
              </a:solidFill>
            </a:endParaRPr>
          </a:p>
        </p:txBody>
      </p:sp>
      <p:sp>
        <p:nvSpPr>
          <p:cNvPr id="3" name="Subtitle 2"/>
          <p:cNvSpPr>
            <a:spLocks noGrp="1"/>
          </p:cNvSpPr>
          <p:nvPr>
            <p:ph type="subTitle" idx="1"/>
          </p:nvPr>
        </p:nvSpPr>
        <p:spPr>
          <a:xfrm>
            <a:off x="1371600" y="2820454"/>
            <a:ext cx="6400800" cy="1752600"/>
          </a:xfrm>
        </p:spPr>
        <p:txBody>
          <a:bodyPr>
            <a:normAutofit/>
          </a:bodyPr>
          <a:lstStyle/>
          <a:p>
            <a:r>
              <a:rPr lang="en-US" dirty="0" err="1" smtClean="0">
                <a:solidFill>
                  <a:schemeClr val="tx1"/>
                </a:solidFill>
              </a:rPr>
              <a:t>João</a:t>
            </a:r>
            <a:r>
              <a:rPr lang="en-US" dirty="0" smtClean="0">
                <a:solidFill>
                  <a:schemeClr val="tx1"/>
                </a:solidFill>
              </a:rPr>
              <a:t> Guilherme Correia</a:t>
            </a:r>
          </a:p>
          <a:p>
            <a:r>
              <a:rPr lang="en-US" sz="2400" dirty="0" smtClean="0">
                <a:solidFill>
                  <a:schemeClr val="tx1"/>
                </a:solidFill>
              </a:rPr>
              <a:t>IST-ITN</a:t>
            </a:r>
          </a:p>
          <a:p>
            <a:r>
              <a:rPr lang="en-US" sz="2000" dirty="0" err="1" smtClean="0">
                <a:solidFill>
                  <a:schemeClr val="tx1"/>
                </a:solidFill>
              </a:rPr>
              <a:t>Instituto</a:t>
            </a:r>
            <a:r>
              <a:rPr lang="en-US" sz="2000" dirty="0" smtClean="0">
                <a:solidFill>
                  <a:schemeClr val="tx1"/>
                </a:solidFill>
              </a:rPr>
              <a:t> </a:t>
            </a:r>
            <a:r>
              <a:rPr lang="en-US" sz="2000" dirty="0" err="1" smtClean="0">
                <a:solidFill>
                  <a:schemeClr val="tx1"/>
                </a:solidFill>
              </a:rPr>
              <a:t>Técnológico</a:t>
            </a:r>
            <a:r>
              <a:rPr lang="en-US" sz="2000" dirty="0" smtClean="0">
                <a:solidFill>
                  <a:schemeClr val="tx1"/>
                </a:solidFill>
              </a:rPr>
              <a:t> e Nuclear - </a:t>
            </a:r>
            <a:r>
              <a:rPr lang="en-US" sz="2000" dirty="0" err="1" smtClean="0">
                <a:solidFill>
                  <a:schemeClr val="tx1"/>
                </a:solidFill>
              </a:rPr>
              <a:t>Instituto</a:t>
            </a:r>
            <a:r>
              <a:rPr lang="en-US" sz="2000" dirty="0" smtClean="0">
                <a:solidFill>
                  <a:schemeClr val="tx1"/>
                </a:solidFill>
              </a:rPr>
              <a:t> Superior </a:t>
            </a:r>
            <a:r>
              <a:rPr lang="en-US" sz="2000" dirty="0" err="1" smtClean="0">
                <a:solidFill>
                  <a:schemeClr val="tx1"/>
                </a:solidFill>
              </a:rPr>
              <a:t>Técnico</a:t>
            </a:r>
            <a:endParaRPr lang="en-US" sz="2000" dirty="0">
              <a:solidFill>
                <a:schemeClr val="tx1"/>
              </a:solidFill>
            </a:endParaRPr>
          </a:p>
          <a:p>
            <a:r>
              <a:rPr lang="en-US" sz="2000" dirty="0" err="1" smtClean="0">
                <a:solidFill>
                  <a:schemeClr val="tx1"/>
                </a:solidFill>
              </a:rPr>
              <a:t>Universidade</a:t>
            </a:r>
            <a:r>
              <a:rPr lang="en-US" sz="2000" dirty="0" smtClean="0">
                <a:solidFill>
                  <a:schemeClr val="tx1"/>
                </a:solidFill>
              </a:rPr>
              <a:t> </a:t>
            </a:r>
            <a:r>
              <a:rPr lang="en-US" sz="2000" dirty="0" err="1" smtClean="0">
                <a:solidFill>
                  <a:schemeClr val="tx1"/>
                </a:solidFill>
              </a:rPr>
              <a:t>Técnica</a:t>
            </a:r>
            <a:r>
              <a:rPr lang="en-US" sz="2000" dirty="0" smtClean="0">
                <a:solidFill>
                  <a:schemeClr val="tx1"/>
                </a:solidFill>
              </a:rPr>
              <a:t> de </a:t>
            </a:r>
            <a:r>
              <a:rPr lang="en-US" sz="2000" dirty="0" err="1" smtClean="0">
                <a:solidFill>
                  <a:schemeClr val="tx1"/>
                </a:solidFill>
              </a:rPr>
              <a:t>Lisboa</a:t>
            </a:r>
            <a:endParaRPr lang="en-US" sz="2000" dirty="0">
              <a:solidFill>
                <a:schemeClr val="tx1"/>
              </a:solidFill>
            </a:endParaRPr>
          </a:p>
        </p:txBody>
      </p:sp>
      <p:pic>
        <p:nvPicPr>
          <p:cNvPr id="4" name="Picture 3"/>
          <p:cNvPicPr>
            <a:picLocks noChangeAspect="1"/>
          </p:cNvPicPr>
          <p:nvPr/>
        </p:nvPicPr>
        <p:blipFill>
          <a:blip r:embed="rId2"/>
          <a:stretch>
            <a:fillRect/>
          </a:stretch>
        </p:blipFill>
        <p:spPr>
          <a:xfrm>
            <a:off x="3865775" y="4669252"/>
            <a:ext cx="1430339" cy="759867"/>
          </a:xfrm>
          <a:prstGeom prst="rect">
            <a:avLst/>
          </a:prstGeom>
        </p:spPr>
      </p:pic>
    </p:spTree>
    <p:extLst>
      <p:ext uri="{BB962C8B-B14F-4D97-AF65-F5344CB8AC3E}">
        <p14:creationId xmlns="" xmlns:p14="http://schemas.microsoft.com/office/powerpoint/2010/main" val="3347331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Oval 54"/>
          <p:cNvSpPr/>
          <p:nvPr/>
        </p:nvSpPr>
        <p:spPr>
          <a:xfrm>
            <a:off x="6215074" y="3500438"/>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56" name="Oval 55"/>
          <p:cNvSpPr/>
          <p:nvPr/>
        </p:nvSpPr>
        <p:spPr>
          <a:xfrm>
            <a:off x="7215206" y="3500438"/>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62" name="Oval 61"/>
          <p:cNvSpPr/>
          <p:nvPr/>
        </p:nvSpPr>
        <p:spPr>
          <a:xfrm>
            <a:off x="6215074" y="4500570"/>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63" name="Oval 62"/>
          <p:cNvSpPr/>
          <p:nvPr/>
        </p:nvSpPr>
        <p:spPr>
          <a:xfrm>
            <a:off x="7215206" y="4500570"/>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120" name="Isosceles Triangle 119"/>
          <p:cNvSpPr/>
          <p:nvPr/>
        </p:nvSpPr>
        <p:spPr>
          <a:xfrm>
            <a:off x="6459261" y="2357430"/>
            <a:ext cx="1244319" cy="3071834"/>
          </a:xfrm>
          <a:prstGeom prst="triangle">
            <a:avLst>
              <a:gd name="adj" fmla="val 50000"/>
            </a:avLst>
          </a:prstGeom>
          <a:gradFill>
            <a:gsLst>
              <a:gs pos="0">
                <a:srgbClr val="FF0000"/>
              </a:gs>
              <a:gs pos="50000">
                <a:srgbClr val="FF0000">
                  <a:alpha val="0"/>
                </a:srgbClr>
              </a:gs>
              <a:gs pos="100000">
                <a:srgbClr val="FF000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9" name="Oval 38"/>
          <p:cNvSpPr/>
          <p:nvPr/>
        </p:nvSpPr>
        <p:spPr>
          <a:xfrm>
            <a:off x="4214810" y="2500306"/>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3" name="Oval 52"/>
          <p:cNvSpPr/>
          <p:nvPr/>
        </p:nvSpPr>
        <p:spPr>
          <a:xfrm>
            <a:off x="4214810" y="3500438"/>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0" name="Oval 59"/>
          <p:cNvSpPr/>
          <p:nvPr/>
        </p:nvSpPr>
        <p:spPr>
          <a:xfrm>
            <a:off x="4214810" y="4500570"/>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7" name="Oval 26"/>
          <p:cNvSpPr/>
          <p:nvPr/>
        </p:nvSpPr>
        <p:spPr>
          <a:xfrm>
            <a:off x="1214414" y="1500174"/>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100" name="Flowchart: Stored Data 99"/>
          <p:cNvSpPr/>
          <p:nvPr/>
        </p:nvSpPr>
        <p:spPr>
          <a:xfrm rot="16200000">
            <a:off x="2571736" y="3143248"/>
            <a:ext cx="4000528" cy="714380"/>
          </a:xfrm>
          <a:prstGeom prst="flowChartOnlineStorage">
            <a:avLst/>
          </a:prstGeom>
          <a:gradFill>
            <a:gsLst>
              <a:gs pos="0">
                <a:srgbClr val="FF0000">
                  <a:alpha val="0"/>
                </a:srgbClr>
              </a:gs>
              <a:gs pos="50000">
                <a:srgbClr val="FF0000"/>
              </a:gs>
              <a:gs pos="100000">
                <a:srgbClr val="FF0000">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8" name="Oval 27"/>
          <p:cNvSpPr/>
          <p:nvPr/>
        </p:nvSpPr>
        <p:spPr>
          <a:xfrm>
            <a:off x="2214546" y="1500174"/>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30" name="Oval 29"/>
          <p:cNvSpPr/>
          <p:nvPr/>
        </p:nvSpPr>
        <p:spPr>
          <a:xfrm>
            <a:off x="3214678" y="1500174"/>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31" name="Oval 30"/>
          <p:cNvSpPr/>
          <p:nvPr/>
        </p:nvSpPr>
        <p:spPr>
          <a:xfrm>
            <a:off x="4214810" y="1500174"/>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2" name="Oval 31"/>
          <p:cNvSpPr/>
          <p:nvPr/>
        </p:nvSpPr>
        <p:spPr>
          <a:xfrm>
            <a:off x="5214942" y="1500174"/>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33" name="Oval 32"/>
          <p:cNvSpPr/>
          <p:nvPr/>
        </p:nvSpPr>
        <p:spPr>
          <a:xfrm>
            <a:off x="6215074" y="1500174"/>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34" name="Oval 33"/>
          <p:cNvSpPr/>
          <p:nvPr/>
        </p:nvSpPr>
        <p:spPr>
          <a:xfrm>
            <a:off x="7215206" y="1500174"/>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36" name="Oval 35"/>
          <p:cNvSpPr/>
          <p:nvPr/>
        </p:nvSpPr>
        <p:spPr>
          <a:xfrm>
            <a:off x="1214414" y="2500306"/>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37" name="Oval 36"/>
          <p:cNvSpPr/>
          <p:nvPr/>
        </p:nvSpPr>
        <p:spPr>
          <a:xfrm>
            <a:off x="2214546" y="2500306"/>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38" name="Oval 37"/>
          <p:cNvSpPr/>
          <p:nvPr/>
        </p:nvSpPr>
        <p:spPr>
          <a:xfrm>
            <a:off x="3214678" y="2500306"/>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40" name="Oval 39"/>
          <p:cNvSpPr/>
          <p:nvPr/>
        </p:nvSpPr>
        <p:spPr>
          <a:xfrm>
            <a:off x="5214942" y="2500306"/>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41" name="Oval 40"/>
          <p:cNvSpPr/>
          <p:nvPr/>
        </p:nvSpPr>
        <p:spPr>
          <a:xfrm>
            <a:off x="6215074" y="2500306"/>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42" name="Oval 41"/>
          <p:cNvSpPr/>
          <p:nvPr/>
        </p:nvSpPr>
        <p:spPr>
          <a:xfrm>
            <a:off x="7215206" y="2500306"/>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50" name="Oval 49"/>
          <p:cNvSpPr/>
          <p:nvPr/>
        </p:nvSpPr>
        <p:spPr>
          <a:xfrm>
            <a:off x="1214414" y="3500438"/>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51" name="Oval 50"/>
          <p:cNvSpPr/>
          <p:nvPr/>
        </p:nvSpPr>
        <p:spPr>
          <a:xfrm>
            <a:off x="2214546" y="3500438"/>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52" name="Oval 51"/>
          <p:cNvSpPr/>
          <p:nvPr/>
        </p:nvSpPr>
        <p:spPr>
          <a:xfrm>
            <a:off x="3214678" y="3500438"/>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54" name="Oval 53"/>
          <p:cNvSpPr/>
          <p:nvPr/>
        </p:nvSpPr>
        <p:spPr>
          <a:xfrm>
            <a:off x="5214942" y="3500438"/>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57" name="Oval 56"/>
          <p:cNvSpPr/>
          <p:nvPr/>
        </p:nvSpPr>
        <p:spPr>
          <a:xfrm>
            <a:off x="1214414" y="4500570"/>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58" name="Oval 57"/>
          <p:cNvSpPr/>
          <p:nvPr/>
        </p:nvSpPr>
        <p:spPr>
          <a:xfrm>
            <a:off x="2214546" y="4500570"/>
            <a:ext cx="714380" cy="71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59" name="Oval 58"/>
          <p:cNvSpPr/>
          <p:nvPr/>
        </p:nvSpPr>
        <p:spPr>
          <a:xfrm>
            <a:off x="3214678" y="4500570"/>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sp>
        <p:nvSpPr>
          <p:cNvPr id="61" name="Oval 60"/>
          <p:cNvSpPr/>
          <p:nvPr/>
        </p:nvSpPr>
        <p:spPr>
          <a:xfrm>
            <a:off x="5214942" y="4500570"/>
            <a:ext cx="714380" cy="71438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t>+</a:t>
            </a:r>
            <a:endParaRPr lang="pt-PT" dirty="0"/>
          </a:p>
        </p:txBody>
      </p:sp>
      <p:grpSp>
        <p:nvGrpSpPr>
          <p:cNvPr id="2" name="Group 70"/>
          <p:cNvGrpSpPr/>
          <p:nvPr/>
        </p:nvGrpSpPr>
        <p:grpSpPr>
          <a:xfrm>
            <a:off x="6715140" y="2000240"/>
            <a:ext cx="714380" cy="714380"/>
            <a:chOff x="6286512" y="2428868"/>
            <a:chExt cx="714380" cy="714380"/>
          </a:xfrm>
        </p:grpSpPr>
        <p:sp>
          <p:nvSpPr>
            <p:cNvPr id="65" name="Oval 64"/>
            <p:cNvSpPr/>
            <p:nvPr/>
          </p:nvSpPr>
          <p:spPr>
            <a:xfrm>
              <a:off x="6286512" y="2428868"/>
              <a:ext cx="714380" cy="71438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3" name="Group 16"/>
            <p:cNvGrpSpPr/>
            <p:nvPr/>
          </p:nvGrpSpPr>
          <p:grpSpPr>
            <a:xfrm>
              <a:off x="6408076" y="2558550"/>
              <a:ext cx="485389" cy="475667"/>
              <a:chOff x="5582662" y="3449764"/>
              <a:chExt cx="485389" cy="475667"/>
            </a:xfrm>
          </p:grpSpPr>
          <p:sp>
            <p:nvSpPr>
              <p:cNvPr id="67" name="Block Arc 66"/>
              <p:cNvSpPr/>
              <p:nvPr/>
            </p:nvSpPr>
            <p:spPr>
              <a:xfrm rot="180000">
                <a:off x="5582662" y="3452547"/>
                <a:ext cx="413240" cy="413240"/>
              </a:xfrm>
              <a:prstGeom prst="blockArc">
                <a:avLst>
                  <a:gd name="adj1" fmla="val 10800000"/>
                  <a:gd name="adj2" fmla="val 13864194"/>
                  <a:gd name="adj3" fmla="val 3143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68" name="Oval 67"/>
              <p:cNvSpPr/>
              <p:nvPr/>
            </p:nvSpPr>
            <p:spPr>
              <a:xfrm>
                <a:off x="5753100" y="3605212"/>
                <a:ext cx="142876" cy="1428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69" name="Block Arc 68"/>
              <p:cNvSpPr/>
              <p:nvPr/>
            </p:nvSpPr>
            <p:spPr>
              <a:xfrm rot="7614623">
                <a:off x="5654811" y="3449764"/>
                <a:ext cx="413240" cy="413240"/>
              </a:xfrm>
              <a:prstGeom prst="blockArc">
                <a:avLst>
                  <a:gd name="adj1" fmla="val 10800000"/>
                  <a:gd name="adj2" fmla="val 13864194"/>
                  <a:gd name="adj3" fmla="val 3143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70" name="Block Arc 69"/>
              <p:cNvSpPr/>
              <p:nvPr/>
            </p:nvSpPr>
            <p:spPr>
              <a:xfrm rot="14707802">
                <a:off x="5619604" y="3512191"/>
                <a:ext cx="413240" cy="413240"/>
              </a:xfrm>
              <a:prstGeom prst="blockArc">
                <a:avLst>
                  <a:gd name="adj1" fmla="val 10800000"/>
                  <a:gd name="adj2" fmla="val 13864194"/>
                  <a:gd name="adj3" fmla="val 3143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grpSp>
      </p:grpSp>
      <p:grpSp>
        <p:nvGrpSpPr>
          <p:cNvPr id="4" name="Group 71"/>
          <p:cNvGrpSpPr/>
          <p:nvPr/>
        </p:nvGrpSpPr>
        <p:grpSpPr>
          <a:xfrm>
            <a:off x="3214678" y="3500438"/>
            <a:ext cx="714380" cy="714380"/>
            <a:chOff x="6286512" y="2428868"/>
            <a:chExt cx="714380" cy="714380"/>
          </a:xfrm>
        </p:grpSpPr>
        <p:sp>
          <p:nvSpPr>
            <p:cNvPr id="73" name="Oval 72"/>
            <p:cNvSpPr/>
            <p:nvPr/>
          </p:nvSpPr>
          <p:spPr>
            <a:xfrm>
              <a:off x="6286512" y="2428868"/>
              <a:ext cx="714380" cy="71438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5" name="Group 16"/>
            <p:cNvGrpSpPr/>
            <p:nvPr/>
          </p:nvGrpSpPr>
          <p:grpSpPr>
            <a:xfrm>
              <a:off x="6408076" y="2558550"/>
              <a:ext cx="485389" cy="475667"/>
              <a:chOff x="5582662" y="3449764"/>
              <a:chExt cx="485389" cy="475667"/>
            </a:xfrm>
          </p:grpSpPr>
          <p:sp>
            <p:nvSpPr>
              <p:cNvPr id="75" name="Block Arc 74"/>
              <p:cNvSpPr/>
              <p:nvPr/>
            </p:nvSpPr>
            <p:spPr>
              <a:xfrm rot="180000">
                <a:off x="5582662" y="3452547"/>
                <a:ext cx="413240" cy="413240"/>
              </a:xfrm>
              <a:prstGeom prst="blockArc">
                <a:avLst>
                  <a:gd name="adj1" fmla="val 10800000"/>
                  <a:gd name="adj2" fmla="val 13864194"/>
                  <a:gd name="adj3" fmla="val 3143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76" name="Oval 75"/>
              <p:cNvSpPr/>
              <p:nvPr/>
            </p:nvSpPr>
            <p:spPr>
              <a:xfrm>
                <a:off x="5753100" y="3605212"/>
                <a:ext cx="142876" cy="1428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77" name="Block Arc 76"/>
              <p:cNvSpPr/>
              <p:nvPr/>
            </p:nvSpPr>
            <p:spPr>
              <a:xfrm rot="7614623">
                <a:off x="5654811" y="3449764"/>
                <a:ext cx="413240" cy="413240"/>
              </a:xfrm>
              <a:prstGeom prst="blockArc">
                <a:avLst>
                  <a:gd name="adj1" fmla="val 10800000"/>
                  <a:gd name="adj2" fmla="val 13864194"/>
                  <a:gd name="adj3" fmla="val 3143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78" name="Block Arc 77"/>
              <p:cNvSpPr/>
              <p:nvPr/>
            </p:nvSpPr>
            <p:spPr>
              <a:xfrm rot="14707802">
                <a:off x="5619604" y="3512191"/>
                <a:ext cx="413240" cy="413240"/>
              </a:xfrm>
              <a:prstGeom prst="blockArc">
                <a:avLst>
                  <a:gd name="adj1" fmla="val 10800000"/>
                  <a:gd name="adj2" fmla="val 13864194"/>
                  <a:gd name="adj3" fmla="val 3143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grpSp>
      </p:grpSp>
      <p:grpSp>
        <p:nvGrpSpPr>
          <p:cNvPr id="6" name="Group 78"/>
          <p:cNvGrpSpPr/>
          <p:nvPr/>
        </p:nvGrpSpPr>
        <p:grpSpPr>
          <a:xfrm>
            <a:off x="4214810" y="1500174"/>
            <a:ext cx="714380" cy="714380"/>
            <a:chOff x="6286512" y="2428868"/>
            <a:chExt cx="714380" cy="714380"/>
          </a:xfrm>
        </p:grpSpPr>
        <p:sp>
          <p:nvSpPr>
            <p:cNvPr id="80" name="Oval 79"/>
            <p:cNvSpPr/>
            <p:nvPr/>
          </p:nvSpPr>
          <p:spPr>
            <a:xfrm>
              <a:off x="6286512" y="2428868"/>
              <a:ext cx="714380" cy="714380"/>
            </a:xfrm>
            <a:prstGeom prst="ellipse">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7" name="Group 16"/>
            <p:cNvGrpSpPr/>
            <p:nvPr/>
          </p:nvGrpSpPr>
          <p:grpSpPr>
            <a:xfrm>
              <a:off x="6408076" y="2558550"/>
              <a:ext cx="485389" cy="475667"/>
              <a:chOff x="5582662" y="3449764"/>
              <a:chExt cx="485389" cy="475667"/>
            </a:xfrm>
          </p:grpSpPr>
          <p:sp>
            <p:nvSpPr>
              <p:cNvPr id="82" name="Block Arc 81"/>
              <p:cNvSpPr/>
              <p:nvPr/>
            </p:nvSpPr>
            <p:spPr>
              <a:xfrm rot="180000">
                <a:off x="5582662" y="3452547"/>
                <a:ext cx="413240" cy="413240"/>
              </a:xfrm>
              <a:prstGeom prst="blockArc">
                <a:avLst>
                  <a:gd name="adj1" fmla="val 10800000"/>
                  <a:gd name="adj2" fmla="val 13864194"/>
                  <a:gd name="adj3" fmla="val 3143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83" name="Oval 82"/>
              <p:cNvSpPr/>
              <p:nvPr/>
            </p:nvSpPr>
            <p:spPr>
              <a:xfrm>
                <a:off x="5753100" y="3605212"/>
                <a:ext cx="142876" cy="1428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84" name="Block Arc 83"/>
              <p:cNvSpPr/>
              <p:nvPr/>
            </p:nvSpPr>
            <p:spPr>
              <a:xfrm rot="7614623">
                <a:off x="5654811" y="3449764"/>
                <a:ext cx="413240" cy="413240"/>
              </a:xfrm>
              <a:prstGeom prst="blockArc">
                <a:avLst>
                  <a:gd name="adj1" fmla="val 10800000"/>
                  <a:gd name="adj2" fmla="val 13864194"/>
                  <a:gd name="adj3" fmla="val 3143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85" name="Block Arc 84"/>
              <p:cNvSpPr/>
              <p:nvPr/>
            </p:nvSpPr>
            <p:spPr>
              <a:xfrm rot="14707802">
                <a:off x="5619604" y="3512191"/>
                <a:ext cx="413240" cy="413240"/>
              </a:xfrm>
              <a:prstGeom prst="blockArc">
                <a:avLst>
                  <a:gd name="adj1" fmla="val 10800000"/>
                  <a:gd name="adj2" fmla="val 13864194"/>
                  <a:gd name="adj3" fmla="val 3143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grpSp>
      </p:grpSp>
      <p:sp>
        <p:nvSpPr>
          <p:cNvPr id="90" name="Oval 89"/>
          <p:cNvSpPr/>
          <p:nvPr/>
        </p:nvSpPr>
        <p:spPr>
          <a:xfrm>
            <a:off x="3929058" y="1214422"/>
            <a:ext cx="1285884" cy="1285884"/>
          </a:xfrm>
          <a:prstGeom prst="ellipse">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8" name="Oval 97"/>
          <p:cNvSpPr>
            <a:spLocks noChangeAspect="1"/>
          </p:cNvSpPr>
          <p:nvPr/>
        </p:nvSpPr>
        <p:spPr>
          <a:xfrm>
            <a:off x="4515508" y="2610149"/>
            <a:ext cx="216000" cy="2160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pt-PT" dirty="0" smtClean="0"/>
              <a:t>-</a:t>
            </a:r>
            <a:endParaRPr lang="pt-PT" dirty="0"/>
          </a:p>
        </p:txBody>
      </p:sp>
      <p:sp>
        <p:nvSpPr>
          <p:cNvPr id="89" name="TextBox 88"/>
          <p:cNvSpPr txBox="1"/>
          <p:nvPr/>
        </p:nvSpPr>
        <p:spPr>
          <a:xfrm>
            <a:off x="5000628" y="1000108"/>
            <a:ext cx="2000264" cy="430887"/>
          </a:xfrm>
          <a:prstGeom prst="rect">
            <a:avLst/>
          </a:prstGeom>
          <a:noFill/>
        </p:spPr>
        <p:txBody>
          <a:bodyPr wrap="square" rtlCol="0">
            <a:spAutoFit/>
          </a:bodyPr>
          <a:lstStyle/>
          <a:p>
            <a:r>
              <a:rPr lang="pt-PT" sz="2200" dirty="0" smtClean="0">
                <a:solidFill>
                  <a:srgbClr val="C00000"/>
                </a:solidFill>
                <a:sym typeface="Symbol"/>
              </a:rPr>
              <a:t> decay</a:t>
            </a:r>
            <a:endParaRPr lang="pt-PT" sz="2200" dirty="0">
              <a:solidFill>
                <a:srgbClr val="C00000"/>
              </a:solidFill>
            </a:endParaRPr>
          </a:p>
        </p:txBody>
      </p:sp>
      <p:grpSp>
        <p:nvGrpSpPr>
          <p:cNvPr id="116" name="Group 115"/>
          <p:cNvGrpSpPr/>
          <p:nvPr/>
        </p:nvGrpSpPr>
        <p:grpSpPr>
          <a:xfrm>
            <a:off x="3714744" y="5572140"/>
            <a:ext cx="2466516" cy="1298026"/>
            <a:chOff x="3714744" y="5572140"/>
            <a:chExt cx="2466516" cy="1298026"/>
          </a:xfrm>
        </p:grpSpPr>
        <p:cxnSp>
          <p:nvCxnSpPr>
            <p:cNvPr id="108" name="Straight Arrow Connector 107"/>
            <p:cNvCxnSpPr/>
            <p:nvPr/>
          </p:nvCxnSpPr>
          <p:spPr>
            <a:xfrm>
              <a:off x="3714744" y="6715942"/>
              <a:ext cx="1714512" cy="1588"/>
            </a:xfrm>
            <a:prstGeom prst="straightConnector1">
              <a:avLst/>
            </a:prstGeom>
            <a:ln w="254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rot="5400000" flipH="1" flipV="1">
              <a:off x="4071140" y="6214288"/>
              <a:ext cx="1000132"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4643438" y="5572140"/>
              <a:ext cx="1393330" cy="369332"/>
            </a:xfrm>
            <a:prstGeom prst="rect">
              <a:avLst/>
            </a:prstGeom>
            <a:noFill/>
          </p:spPr>
          <p:txBody>
            <a:bodyPr wrap="none" rtlCol="0">
              <a:spAutoFit/>
            </a:bodyPr>
            <a:lstStyle/>
            <a:p>
              <a:r>
                <a:rPr lang="pt-PT" dirty="0" smtClean="0"/>
                <a:t>particle yield</a:t>
              </a:r>
              <a:endParaRPr lang="pt-PT" dirty="0"/>
            </a:p>
          </p:txBody>
        </p:sp>
        <p:sp>
          <p:nvSpPr>
            <p:cNvPr id="115" name="TextBox 114"/>
            <p:cNvSpPr txBox="1"/>
            <p:nvPr/>
          </p:nvSpPr>
          <p:spPr>
            <a:xfrm>
              <a:off x="5486839" y="6500834"/>
              <a:ext cx="694421" cy="369332"/>
            </a:xfrm>
            <a:prstGeom prst="rect">
              <a:avLst/>
            </a:prstGeom>
            <a:noFill/>
          </p:spPr>
          <p:txBody>
            <a:bodyPr wrap="none" rtlCol="0">
              <a:spAutoFit/>
            </a:bodyPr>
            <a:lstStyle/>
            <a:p>
              <a:r>
                <a:rPr lang="pt-PT" dirty="0" smtClean="0"/>
                <a:t>angle</a:t>
              </a:r>
              <a:endParaRPr lang="pt-PT" dirty="0"/>
            </a:p>
          </p:txBody>
        </p:sp>
      </p:grpSp>
      <p:sp>
        <p:nvSpPr>
          <p:cNvPr id="112" name="Freeform 111"/>
          <p:cNvSpPr/>
          <p:nvPr/>
        </p:nvSpPr>
        <p:spPr>
          <a:xfrm>
            <a:off x="3871476" y="6000768"/>
            <a:ext cx="1407106" cy="714356"/>
          </a:xfrm>
          <a:custGeom>
            <a:avLst/>
            <a:gdLst>
              <a:gd name="connsiteX0" fmla="*/ 0 w 2881745"/>
              <a:gd name="connsiteY0" fmla="*/ 1265382 h 1641764"/>
              <a:gd name="connsiteX1" fmla="*/ 720436 w 2881745"/>
              <a:gd name="connsiteY1" fmla="*/ 1431637 h 1641764"/>
              <a:gd name="connsiteX2" fmla="*/ 1427018 w 2881745"/>
              <a:gd name="connsiteY2" fmla="*/ 4618 h 1641764"/>
              <a:gd name="connsiteX3" fmla="*/ 2161309 w 2881745"/>
              <a:gd name="connsiteY3" fmla="*/ 1403928 h 1641764"/>
              <a:gd name="connsiteX4" fmla="*/ 2881745 w 2881745"/>
              <a:gd name="connsiteY4" fmla="*/ 1279237 h 1641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1745" h="1641764">
                <a:moveTo>
                  <a:pt x="0" y="1265382"/>
                </a:moveTo>
                <a:cubicBezTo>
                  <a:pt x="241300" y="1453573"/>
                  <a:pt x="482600" y="1641764"/>
                  <a:pt x="720436" y="1431637"/>
                </a:cubicBezTo>
                <a:cubicBezTo>
                  <a:pt x="958272" y="1221510"/>
                  <a:pt x="1186873" y="9236"/>
                  <a:pt x="1427018" y="4618"/>
                </a:cubicBezTo>
                <a:cubicBezTo>
                  <a:pt x="1667163" y="0"/>
                  <a:pt x="1918855" y="1191492"/>
                  <a:pt x="2161309" y="1403928"/>
                </a:cubicBezTo>
                <a:cubicBezTo>
                  <a:pt x="2403763" y="1616364"/>
                  <a:pt x="2642754" y="1447800"/>
                  <a:pt x="2881745" y="1279237"/>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grpSp>
        <p:nvGrpSpPr>
          <p:cNvPr id="121" name="Group 120"/>
          <p:cNvGrpSpPr/>
          <p:nvPr/>
        </p:nvGrpSpPr>
        <p:grpSpPr>
          <a:xfrm>
            <a:off x="6235033" y="5715016"/>
            <a:ext cx="1714512" cy="1002514"/>
            <a:chOff x="3714744" y="5715016"/>
            <a:chExt cx="1714512" cy="1002514"/>
          </a:xfrm>
        </p:grpSpPr>
        <p:cxnSp>
          <p:nvCxnSpPr>
            <p:cNvPr id="122" name="Straight Arrow Connector 121"/>
            <p:cNvCxnSpPr/>
            <p:nvPr/>
          </p:nvCxnSpPr>
          <p:spPr>
            <a:xfrm>
              <a:off x="3714744" y="6715942"/>
              <a:ext cx="1714512" cy="1588"/>
            </a:xfrm>
            <a:prstGeom prst="straightConnector1">
              <a:avLst/>
            </a:prstGeom>
            <a:ln w="25400">
              <a:solidFill>
                <a:schemeClr val="tx1"/>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rot="5400000" flipH="1" flipV="1">
              <a:off x="4071140" y="6214288"/>
              <a:ext cx="1000132"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27" name="Freeform 126"/>
          <p:cNvSpPr/>
          <p:nvPr/>
        </p:nvSpPr>
        <p:spPr>
          <a:xfrm>
            <a:off x="6405162" y="6338047"/>
            <a:ext cx="1367693" cy="305663"/>
          </a:xfrm>
          <a:custGeom>
            <a:avLst/>
            <a:gdLst>
              <a:gd name="connsiteX0" fmla="*/ 0 w 2867891"/>
              <a:gd name="connsiteY0" fmla="*/ 0 h 734291"/>
              <a:gd name="connsiteX1" fmla="*/ 734291 w 2867891"/>
              <a:gd name="connsiteY1" fmla="*/ 180109 h 734291"/>
              <a:gd name="connsiteX2" fmla="*/ 1440872 w 2867891"/>
              <a:gd name="connsiteY2" fmla="*/ 734291 h 734291"/>
              <a:gd name="connsiteX3" fmla="*/ 2161309 w 2867891"/>
              <a:gd name="connsiteY3" fmla="*/ 180109 h 734291"/>
              <a:gd name="connsiteX4" fmla="*/ 2867891 w 2867891"/>
              <a:gd name="connsiteY4" fmla="*/ 27709 h 734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7891" h="734291">
                <a:moveTo>
                  <a:pt x="0" y="0"/>
                </a:moveTo>
                <a:cubicBezTo>
                  <a:pt x="247073" y="28863"/>
                  <a:pt x="494146" y="57727"/>
                  <a:pt x="734291" y="180109"/>
                </a:cubicBezTo>
                <a:cubicBezTo>
                  <a:pt x="974436" y="302491"/>
                  <a:pt x="1203036" y="734291"/>
                  <a:pt x="1440872" y="734291"/>
                </a:cubicBezTo>
                <a:cubicBezTo>
                  <a:pt x="1678708" y="734291"/>
                  <a:pt x="1923472" y="297873"/>
                  <a:pt x="2161309" y="180109"/>
                </a:cubicBezTo>
                <a:cubicBezTo>
                  <a:pt x="2399146" y="62345"/>
                  <a:pt x="2867891" y="27709"/>
                  <a:pt x="2867891" y="27709"/>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PT"/>
          </a:p>
        </p:txBody>
      </p:sp>
      <p:sp>
        <p:nvSpPr>
          <p:cNvPr id="71" name="TextBox 70"/>
          <p:cNvSpPr txBox="1"/>
          <p:nvPr/>
        </p:nvSpPr>
        <p:spPr>
          <a:xfrm>
            <a:off x="80855" y="13063"/>
            <a:ext cx="6348533" cy="892552"/>
          </a:xfrm>
          <a:prstGeom prst="rect">
            <a:avLst/>
          </a:prstGeom>
          <a:noFill/>
        </p:spPr>
        <p:txBody>
          <a:bodyPr wrap="square" rtlCol="0">
            <a:spAutoFit/>
          </a:bodyPr>
          <a:lstStyle/>
          <a:p>
            <a:r>
              <a:rPr lang="pt-PT" sz="3000" dirty="0" smtClean="0">
                <a:solidFill>
                  <a:schemeClr val="bg1"/>
                </a:solidFill>
              </a:rPr>
              <a:t>electron emission channeling</a:t>
            </a:r>
            <a:endParaRPr lang="pt-PT" sz="2200" dirty="0" smtClean="0">
              <a:solidFill>
                <a:schemeClr val="bg1"/>
              </a:solidFill>
            </a:endParaRPr>
          </a:p>
          <a:p>
            <a:pPr algn="r"/>
            <a:r>
              <a:rPr lang="pt-PT" sz="2200" dirty="0" smtClean="0">
                <a:solidFill>
                  <a:schemeClr val="accent1">
                    <a:lumMod val="20000"/>
                    <a:lumOff val="80000"/>
                  </a:schemeClr>
                </a:solidFill>
              </a:rPr>
              <a:t>@ ISOLDE - CERN</a:t>
            </a:r>
            <a:endParaRPr lang="pt-PT" sz="2200" dirty="0">
              <a:solidFill>
                <a:schemeClr val="accent1">
                  <a:lumMod val="20000"/>
                  <a:lumOff val="80000"/>
                </a:schemeClr>
              </a:solidFill>
            </a:endParaRPr>
          </a:p>
        </p:txBody>
      </p:sp>
      <p:sp>
        <p:nvSpPr>
          <p:cNvPr id="72" name="Oval 71"/>
          <p:cNvSpPr>
            <a:spLocks noChangeAspect="1"/>
          </p:cNvSpPr>
          <p:nvPr/>
        </p:nvSpPr>
        <p:spPr>
          <a:xfrm>
            <a:off x="4464000" y="3928444"/>
            <a:ext cx="216000" cy="2160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pt-PT" dirty="0" smtClean="0"/>
              <a:t>-</a:t>
            </a:r>
            <a:endParaRPr lang="pt-PT" dirty="0"/>
          </a:p>
        </p:txBody>
      </p:sp>
      <p:sp>
        <p:nvSpPr>
          <p:cNvPr id="74" name="Oval 73"/>
          <p:cNvSpPr>
            <a:spLocks noChangeAspect="1"/>
          </p:cNvSpPr>
          <p:nvPr/>
        </p:nvSpPr>
        <p:spPr>
          <a:xfrm>
            <a:off x="4515508" y="3284438"/>
            <a:ext cx="216000" cy="2160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pt-PT" dirty="0" smtClean="0"/>
              <a:t>-</a:t>
            </a:r>
            <a:endParaRPr lang="pt-PT" dirty="0"/>
          </a:p>
        </p:txBody>
      </p:sp>
      <p:sp>
        <p:nvSpPr>
          <p:cNvPr id="79" name="Oval 78"/>
          <p:cNvSpPr>
            <a:spLocks noChangeAspect="1"/>
          </p:cNvSpPr>
          <p:nvPr/>
        </p:nvSpPr>
        <p:spPr>
          <a:xfrm>
            <a:off x="4407508" y="4630782"/>
            <a:ext cx="216000" cy="2160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pt-PT" dirty="0" smtClean="0"/>
              <a:t>-</a:t>
            </a:r>
            <a:endParaRPr lang="pt-PT" dirty="0"/>
          </a:p>
        </p:txBody>
      </p:sp>
      <p:sp>
        <p:nvSpPr>
          <p:cNvPr id="81" name="Oval 80"/>
          <p:cNvSpPr>
            <a:spLocks noChangeAspect="1"/>
          </p:cNvSpPr>
          <p:nvPr/>
        </p:nvSpPr>
        <p:spPr>
          <a:xfrm>
            <a:off x="6768598" y="4106818"/>
            <a:ext cx="216000" cy="2160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pt-PT" dirty="0" smtClean="0"/>
              <a:t>-</a:t>
            </a:r>
            <a:endParaRPr lang="pt-PT" dirty="0"/>
          </a:p>
        </p:txBody>
      </p:sp>
      <p:sp>
        <p:nvSpPr>
          <p:cNvPr id="86" name="Oval 85"/>
          <p:cNvSpPr>
            <a:spLocks noChangeAspect="1"/>
          </p:cNvSpPr>
          <p:nvPr/>
        </p:nvSpPr>
        <p:spPr>
          <a:xfrm>
            <a:off x="6522045" y="5151363"/>
            <a:ext cx="216000" cy="2160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pt-PT" dirty="0" smtClean="0"/>
              <a:t>-</a:t>
            </a:r>
            <a:endParaRPr lang="pt-PT" dirty="0"/>
          </a:p>
        </p:txBody>
      </p:sp>
      <p:sp>
        <p:nvSpPr>
          <p:cNvPr id="87" name="Oval 86"/>
          <p:cNvSpPr>
            <a:spLocks noChangeAspect="1"/>
          </p:cNvSpPr>
          <p:nvPr/>
        </p:nvSpPr>
        <p:spPr>
          <a:xfrm>
            <a:off x="6899142" y="3214686"/>
            <a:ext cx="216000" cy="2160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pt-PT" dirty="0" smtClean="0"/>
              <a:t>-</a:t>
            </a:r>
            <a:endParaRPr lang="pt-PT" dirty="0"/>
          </a:p>
        </p:txBody>
      </p:sp>
      <p:sp>
        <p:nvSpPr>
          <p:cNvPr id="88" name="Oval 87"/>
          <p:cNvSpPr>
            <a:spLocks noChangeAspect="1"/>
          </p:cNvSpPr>
          <p:nvPr/>
        </p:nvSpPr>
        <p:spPr>
          <a:xfrm>
            <a:off x="7404771" y="4935363"/>
            <a:ext cx="216000" cy="2160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noAutofit/>
          </a:bodyPr>
          <a:lstStyle/>
          <a:p>
            <a:pPr algn="ctr"/>
            <a:r>
              <a:rPr lang="pt-PT" dirty="0" smtClean="0"/>
              <a:t>-</a:t>
            </a:r>
            <a:endParaRPr lang="pt-PT" dirty="0"/>
          </a:p>
        </p:txBody>
      </p:sp>
      <p:sp>
        <p:nvSpPr>
          <p:cNvPr id="91" name="TextBox 90"/>
          <p:cNvSpPr txBox="1"/>
          <p:nvPr/>
        </p:nvSpPr>
        <p:spPr>
          <a:xfrm>
            <a:off x="0" y="11152"/>
            <a:ext cx="9144000" cy="1015663"/>
          </a:xfrm>
          <a:prstGeom prst="rect">
            <a:avLst/>
          </a:prstGeom>
          <a:solidFill>
            <a:srgbClr val="FFFF00"/>
          </a:solidFill>
        </p:spPr>
        <p:txBody>
          <a:bodyPr wrap="square" lIns="0" tIns="0" rIns="0" bIns="0" rtlCol="0">
            <a:spAutoFit/>
          </a:bodyPr>
          <a:lstStyle/>
          <a:p>
            <a:pPr algn="ctr"/>
            <a:endParaRPr lang="en-US" b="1" dirty="0" smtClean="0">
              <a:solidFill>
                <a:srgbClr val="0000FF"/>
              </a:solidFill>
            </a:endParaRPr>
          </a:p>
          <a:p>
            <a:pPr algn="ctr"/>
            <a:r>
              <a:rPr lang="en-US" sz="2400" b="1" dirty="0" smtClean="0">
                <a:solidFill>
                  <a:srgbClr val="0000FF"/>
                </a:solidFill>
              </a:rPr>
              <a:t>Emission Channeling of decay particles, on single crystals</a:t>
            </a:r>
          </a:p>
          <a:p>
            <a:pPr algn="ctr"/>
            <a:r>
              <a:rPr lang="en-US" sz="2400" b="1" dirty="0">
                <a:solidFill>
                  <a:srgbClr val="0000FF"/>
                </a:solidFill>
              </a:rPr>
              <a:t> (</a:t>
            </a:r>
            <a:r>
              <a:rPr lang="en-US" sz="2400" b="1" dirty="0">
                <a:solidFill>
                  <a:srgbClr val="0000FF"/>
                </a:solidFill>
                <a:latin typeface="Symbol" charset="2"/>
                <a:cs typeface="Symbol" charset="2"/>
              </a:rPr>
              <a:t>b</a:t>
            </a:r>
            <a:r>
              <a:rPr lang="en-US" sz="2400" b="1" baseline="30000" dirty="0">
                <a:solidFill>
                  <a:srgbClr val="0000FF"/>
                </a:solidFill>
              </a:rPr>
              <a:t>-</a:t>
            </a:r>
            <a:r>
              <a:rPr lang="en-US" sz="2400" b="1" dirty="0">
                <a:solidFill>
                  <a:srgbClr val="0000FF"/>
                </a:solidFill>
              </a:rPr>
              <a:t>, </a:t>
            </a:r>
            <a:r>
              <a:rPr lang="en-US" sz="2400" b="1" dirty="0">
                <a:solidFill>
                  <a:srgbClr val="0000FF"/>
                </a:solidFill>
                <a:latin typeface="Symbol" charset="2"/>
                <a:cs typeface="Symbol" charset="2"/>
              </a:rPr>
              <a:t>b</a:t>
            </a:r>
            <a:r>
              <a:rPr lang="en-US" sz="2400" b="1" baseline="30000" dirty="0">
                <a:solidFill>
                  <a:srgbClr val="0000FF"/>
                </a:solidFill>
              </a:rPr>
              <a:t>+</a:t>
            </a:r>
            <a:r>
              <a:rPr lang="en-US" sz="2400" b="1" dirty="0">
                <a:solidFill>
                  <a:srgbClr val="0000FF"/>
                </a:solidFill>
              </a:rPr>
              <a:t>, </a:t>
            </a:r>
            <a:r>
              <a:rPr lang="en-US" sz="2400" b="1" dirty="0" err="1">
                <a:solidFill>
                  <a:srgbClr val="0000FF"/>
                </a:solidFill>
              </a:rPr>
              <a:t>c.e</a:t>
            </a:r>
            <a:r>
              <a:rPr lang="en-US" sz="2400" b="1" dirty="0">
                <a:solidFill>
                  <a:srgbClr val="0000FF"/>
                </a:solidFill>
              </a:rPr>
              <a:t>., </a:t>
            </a:r>
            <a:r>
              <a:rPr lang="en-US" sz="2400" b="1" dirty="0">
                <a:solidFill>
                  <a:srgbClr val="0000FF"/>
                </a:solidFill>
                <a:latin typeface="Symbol" charset="2"/>
                <a:cs typeface="Symbol" charset="2"/>
              </a:rPr>
              <a:t>a</a:t>
            </a:r>
            <a:r>
              <a:rPr lang="en-US" sz="2400" b="1" dirty="0" smtClean="0">
                <a:solidFill>
                  <a:srgbClr val="0000FF"/>
                </a:solidFill>
                <a:latin typeface="Symbol" charset="2"/>
                <a:cs typeface="Symbol" charset="2"/>
              </a:rPr>
              <a:t>)</a:t>
            </a:r>
            <a:endParaRPr lang="en-US" b="1" dirty="0" smtClean="0">
              <a:solidFill>
                <a:srgbClr val="0000FF"/>
              </a:solidFill>
            </a:endParaRPr>
          </a:p>
        </p:txBody>
      </p:sp>
    </p:spTree>
    <p:extLst>
      <p:ext uri="{BB962C8B-B14F-4D97-AF65-F5344CB8AC3E}">
        <p14:creationId xmlns="" xmlns:p14="http://schemas.microsoft.com/office/powerpoint/2010/main" val="93732917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SC00815.JPG"/>
          <p:cNvPicPr>
            <a:picLocks noChangeAspect="1"/>
          </p:cNvPicPr>
          <p:nvPr/>
        </p:nvPicPr>
        <p:blipFill rotWithShape="1">
          <a:blip r:embed="rId2">
            <a:extLst>
              <a:ext uri="{28A0092B-C50C-407E-A947-70E740481C1C}">
                <a14:useLocalDpi xmlns="" xmlns:a14="http://schemas.microsoft.com/office/drawing/2010/main" val="0"/>
              </a:ext>
            </a:extLst>
          </a:blip>
          <a:srcRect l="-742" r="-83"/>
          <a:stretch/>
        </p:blipFill>
        <p:spPr bwMode="auto">
          <a:xfrm>
            <a:off x="-40536" y="13510"/>
            <a:ext cx="518639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2"/>
          <p:cNvPicPr>
            <a:picLocks noChangeAspect="1" noChangeArrowheads="1"/>
          </p:cNvPicPr>
          <p:nvPr/>
        </p:nvPicPr>
        <p:blipFill rotWithShape="1">
          <a:blip r:embed="rId3" cstate="print"/>
          <a:srcRect l="5750" t="4166" r="3960" b="3402"/>
          <a:stretch/>
        </p:blipFill>
        <p:spPr bwMode="auto">
          <a:xfrm>
            <a:off x="5499236" y="125279"/>
            <a:ext cx="3452822" cy="2509166"/>
          </a:xfrm>
          <a:prstGeom prst="rect">
            <a:avLst/>
          </a:prstGeom>
          <a:solidFill>
            <a:schemeClr val="bg1"/>
          </a:solidFill>
          <a:ln w="25400">
            <a:noFill/>
            <a:miter lim="800000"/>
            <a:headEnd/>
            <a:tailEnd/>
          </a:ln>
        </p:spPr>
      </p:pic>
      <p:grpSp>
        <p:nvGrpSpPr>
          <p:cNvPr id="31" name="Group 30"/>
          <p:cNvGrpSpPr/>
          <p:nvPr/>
        </p:nvGrpSpPr>
        <p:grpSpPr>
          <a:xfrm>
            <a:off x="5539772" y="2756035"/>
            <a:ext cx="3412285" cy="3904901"/>
            <a:chOff x="5539772" y="2756035"/>
            <a:chExt cx="3412285" cy="3904901"/>
          </a:xfrm>
        </p:grpSpPr>
        <p:pic>
          <p:nvPicPr>
            <p:cNvPr id="16" name="Picture 15" descr="DSC00411.JPG"/>
            <p:cNvPicPr>
              <a:picLocks noChangeAspect="1"/>
            </p:cNvPicPr>
            <p:nvPr/>
          </p:nvPicPr>
          <p:blipFill rotWithShape="1">
            <a:blip r:embed="rId4">
              <a:extLst>
                <a:ext uri="{28A0092B-C50C-407E-A947-70E740481C1C}">
                  <a14:useLocalDpi xmlns="" xmlns:a14="http://schemas.microsoft.com/office/drawing/2010/main" val="0"/>
                </a:ext>
              </a:extLst>
            </a:blip>
            <a:srcRect l="7017" r="12124"/>
            <a:stretch/>
          </p:blipFill>
          <p:spPr>
            <a:xfrm rot="16200000">
              <a:off x="5409206" y="2886603"/>
              <a:ext cx="3603841" cy="3342706"/>
            </a:xfrm>
            <a:prstGeom prst="rect">
              <a:avLst/>
            </a:prstGeom>
          </p:spPr>
        </p:pic>
        <p:sp>
          <p:nvSpPr>
            <p:cNvPr id="19" name="TextBox 18"/>
            <p:cNvSpPr txBox="1"/>
            <p:nvPr/>
          </p:nvSpPr>
          <p:spPr>
            <a:xfrm>
              <a:off x="5539772" y="5676051"/>
              <a:ext cx="3412285" cy="984885"/>
            </a:xfrm>
            <a:prstGeom prst="rect">
              <a:avLst/>
            </a:prstGeom>
            <a:solidFill>
              <a:schemeClr val="bg1"/>
            </a:solidFill>
          </p:spPr>
          <p:txBody>
            <a:bodyPr wrap="square" lIns="0" tIns="0" rIns="0" bIns="0" rtlCol="0">
              <a:spAutoFit/>
            </a:bodyPr>
            <a:lstStyle/>
            <a:p>
              <a:pPr algn="ctr"/>
              <a:r>
                <a:rPr lang="en-US" sz="1600" b="1" dirty="0" smtClean="0">
                  <a:solidFill>
                    <a:srgbClr val="008000"/>
                  </a:solidFill>
                </a:rPr>
                <a:t>2012 NEW FAST VATAGP7</a:t>
              </a:r>
            </a:p>
            <a:p>
              <a:pPr algn="ctr"/>
              <a:r>
                <a:rPr lang="en-US" sz="1600" b="1" dirty="0" smtClean="0">
                  <a:solidFill>
                    <a:srgbClr val="008000"/>
                  </a:solidFill>
                </a:rPr>
                <a:t>PAD detector</a:t>
              </a:r>
            </a:p>
            <a:p>
              <a:pPr algn="ctr"/>
              <a:r>
                <a:rPr lang="en-US" sz="1600" b="1" dirty="0" smtClean="0">
                  <a:solidFill>
                    <a:srgbClr val="008000"/>
                  </a:solidFill>
                </a:rPr>
                <a:t>(22x22 = 484 pads 1.4 x 1.4 mm</a:t>
              </a:r>
              <a:r>
                <a:rPr lang="en-US" sz="1600" b="1" baseline="30000" dirty="0" smtClean="0">
                  <a:solidFill>
                    <a:srgbClr val="008000"/>
                  </a:solidFill>
                </a:rPr>
                <a:t>2</a:t>
              </a:r>
            </a:p>
            <a:p>
              <a:pPr algn="ctr"/>
              <a:r>
                <a:rPr lang="en-US" sz="1600" b="1" dirty="0" smtClean="0">
                  <a:solidFill>
                    <a:srgbClr val="008000"/>
                  </a:solidFill>
                </a:rPr>
                <a:t>&gt; 4.5 kHz</a:t>
              </a:r>
            </a:p>
          </p:txBody>
        </p:sp>
      </p:grpSp>
      <p:grpSp>
        <p:nvGrpSpPr>
          <p:cNvPr id="30" name="Group 29"/>
          <p:cNvGrpSpPr/>
          <p:nvPr/>
        </p:nvGrpSpPr>
        <p:grpSpPr>
          <a:xfrm>
            <a:off x="297257" y="246869"/>
            <a:ext cx="3240000" cy="3240000"/>
            <a:chOff x="297257" y="246869"/>
            <a:chExt cx="3240000" cy="3240000"/>
          </a:xfrm>
        </p:grpSpPr>
        <p:grpSp>
          <p:nvGrpSpPr>
            <p:cNvPr id="18" name="Group 17"/>
            <p:cNvGrpSpPr>
              <a:grpSpLocks noChangeAspect="1"/>
            </p:cNvGrpSpPr>
            <p:nvPr/>
          </p:nvGrpSpPr>
          <p:grpSpPr>
            <a:xfrm>
              <a:off x="297257" y="246869"/>
              <a:ext cx="3240000" cy="3240000"/>
              <a:chOff x="2769887" y="246869"/>
              <a:chExt cx="2880000" cy="2880000"/>
            </a:xfrm>
          </p:grpSpPr>
          <p:pic>
            <p:nvPicPr>
              <p:cNvPr id="8" name="Picture 7" descr="IMG_0024.JPG"/>
              <p:cNvPicPr>
                <a:picLocks noChangeAspect="1"/>
              </p:cNvPicPr>
              <p:nvPr/>
            </p:nvPicPr>
            <p:blipFill rotWithShape="1">
              <a:blip r:embed="rId5">
                <a:extLst>
                  <a:ext uri="{28A0092B-C50C-407E-A947-70E740481C1C}">
                    <a14:useLocalDpi xmlns="" xmlns:a14="http://schemas.microsoft.com/office/drawing/2010/main" val="0"/>
                  </a:ext>
                </a:extLst>
              </a:blip>
              <a:srcRect t="11556" b="5242"/>
              <a:stretch/>
            </p:blipFill>
            <p:spPr>
              <a:xfrm>
                <a:off x="3283458" y="657001"/>
                <a:ext cx="1872997" cy="2077829"/>
              </a:xfrm>
              <a:prstGeom prst="rect">
                <a:avLst/>
              </a:prstGeom>
            </p:spPr>
          </p:pic>
          <p:sp>
            <p:nvSpPr>
              <p:cNvPr id="7" name="Donut 6"/>
              <p:cNvSpPr>
                <a:spLocks noChangeAspect="1"/>
              </p:cNvSpPr>
              <p:nvPr/>
            </p:nvSpPr>
            <p:spPr>
              <a:xfrm>
                <a:off x="2769887" y="246869"/>
                <a:ext cx="2880000" cy="2880000"/>
              </a:xfrm>
              <a:prstGeom prst="donut">
                <a:avLst>
                  <a:gd name="adj" fmla="val 18278"/>
                </a:avLst>
              </a:prstGeom>
              <a:gradFill flip="none" rotWithShape="1">
                <a:gsLst>
                  <a:gs pos="0">
                    <a:srgbClr val="7D6E53"/>
                  </a:gs>
                  <a:gs pos="100000">
                    <a:srgbClr val="948886"/>
                  </a:gs>
                </a:gsLst>
                <a:path path="circle">
                  <a:fillToRect l="100000" t="100000"/>
                </a:path>
                <a:tileRect r="-100000" b="-100000"/>
              </a:gra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grpSp>
        <p:sp>
          <p:nvSpPr>
            <p:cNvPr id="29" name="TextBox 28"/>
            <p:cNvSpPr txBox="1"/>
            <p:nvPr/>
          </p:nvSpPr>
          <p:spPr>
            <a:xfrm>
              <a:off x="1486923" y="459238"/>
              <a:ext cx="903624" cy="246221"/>
            </a:xfrm>
            <a:prstGeom prst="rect">
              <a:avLst/>
            </a:prstGeom>
            <a:solidFill>
              <a:schemeClr val="bg1"/>
            </a:solidFill>
          </p:spPr>
          <p:txBody>
            <a:bodyPr wrap="square" lIns="0" tIns="0" rIns="0" bIns="0" rtlCol="0">
              <a:spAutoFit/>
            </a:bodyPr>
            <a:lstStyle/>
            <a:p>
              <a:pPr algn="ctr"/>
              <a:r>
                <a:rPr lang="en-US" sz="1600" b="1" dirty="0" smtClean="0">
                  <a:solidFill>
                    <a:srgbClr val="008000"/>
                  </a:solidFill>
                </a:rPr>
                <a:t>2012</a:t>
              </a:r>
              <a:endParaRPr lang="en-US" sz="1600" b="1" dirty="0">
                <a:solidFill>
                  <a:srgbClr val="008000"/>
                </a:solidFill>
              </a:endParaRPr>
            </a:p>
          </p:txBody>
        </p:sp>
      </p:grpSp>
      <p:grpSp>
        <p:nvGrpSpPr>
          <p:cNvPr id="35" name="Group 34"/>
          <p:cNvGrpSpPr/>
          <p:nvPr/>
        </p:nvGrpSpPr>
        <p:grpSpPr>
          <a:xfrm>
            <a:off x="875024" y="1349541"/>
            <a:ext cx="6944370" cy="5010336"/>
            <a:chOff x="-40536" y="1847664"/>
            <a:chExt cx="6944370" cy="5010336"/>
          </a:xfrm>
        </p:grpSpPr>
        <p:grpSp>
          <p:nvGrpSpPr>
            <p:cNvPr id="32" name="Group 31"/>
            <p:cNvGrpSpPr/>
            <p:nvPr/>
          </p:nvGrpSpPr>
          <p:grpSpPr>
            <a:xfrm>
              <a:off x="-40536" y="1847664"/>
              <a:ext cx="6944370" cy="5010336"/>
              <a:chOff x="-40536" y="1847664"/>
              <a:chExt cx="6944370" cy="5010336"/>
            </a:xfrm>
          </p:grpSpPr>
          <p:pic>
            <p:nvPicPr>
              <p:cNvPr id="13" name="Picture 12"/>
              <p:cNvPicPr>
                <a:picLocks noChangeAspect="1"/>
              </p:cNvPicPr>
              <p:nvPr/>
            </p:nvPicPr>
            <p:blipFill>
              <a:blip r:embed="rId6"/>
              <a:stretch>
                <a:fillRect/>
              </a:stretch>
            </p:blipFill>
            <p:spPr>
              <a:xfrm>
                <a:off x="-40536" y="3701232"/>
                <a:ext cx="3293578" cy="3156768"/>
              </a:xfrm>
              <a:prstGeom prst="rect">
                <a:avLst/>
              </a:prstGeom>
            </p:spPr>
          </p:pic>
          <p:grpSp>
            <p:nvGrpSpPr>
              <p:cNvPr id="28" name="Group 27"/>
              <p:cNvGrpSpPr/>
              <p:nvPr/>
            </p:nvGrpSpPr>
            <p:grpSpPr>
              <a:xfrm>
                <a:off x="1150632" y="1847664"/>
                <a:ext cx="5753202" cy="3862786"/>
                <a:chOff x="1150632" y="1847664"/>
                <a:chExt cx="5753202" cy="3862786"/>
              </a:xfrm>
            </p:grpSpPr>
            <p:grpSp>
              <p:nvGrpSpPr>
                <p:cNvPr id="21" name="Group 20"/>
                <p:cNvGrpSpPr/>
                <p:nvPr/>
              </p:nvGrpSpPr>
              <p:grpSpPr>
                <a:xfrm>
                  <a:off x="2285119" y="1847664"/>
                  <a:ext cx="4618715" cy="3601449"/>
                  <a:chOff x="2285119" y="1847664"/>
                  <a:chExt cx="4618715" cy="3601449"/>
                </a:xfrm>
              </p:grpSpPr>
              <p:pic>
                <p:nvPicPr>
                  <p:cNvPr id="15" name="Picture 9"/>
                  <p:cNvPicPr>
                    <a:picLocks noChangeAspect="1"/>
                  </p:cNvPicPr>
                  <p:nvPr/>
                </p:nvPicPr>
                <p:blipFill>
                  <a:blip r:embed="rId7">
                    <a:extLst>
                      <a:ext uri="{28A0092B-C50C-407E-A947-70E740481C1C}">
                        <a14:useLocalDpi xmlns="" xmlns:a14="http://schemas.microsoft.com/office/drawing/2010/main" val="0"/>
                      </a:ext>
                    </a:extLst>
                  </a:blip>
                  <a:srcRect l="2069" t="2280" r="2759" b="3909"/>
                  <a:stretch>
                    <a:fillRect/>
                  </a:stretch>
                </p:blipFill>
                <p:spPr bwMode="auto">
                  <a:xfrm>
                    <a:off x="2285119" y="1953351"/>
                    <a:ext cx="4611431" cy="3495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TextBox 19"/>
                  <p:cNvSpPr txBox="1"/>
                  <p:nvPr/>
                </p:nvSpPr>
                <p:spPr>
                  <a:xfrm>
                    <a:off x="2292403" y="1847664"/>
                    <a:ext cx="4611431" cy="246221"/>
                  </a:xfrm>
                  <a:prstGeom prst="rect">
                    <a:avLst/>
                  </a:prstGeom>
                  <a:solidFill>
                    <a:schemeClr val="bg1"/>
                  </a:solidFill>
                </p:spPr>
                <p:txBody>
                  <a:bodyPr wrap="square" lIns="0" tIns="0" rIns="0" bIns="0" rtlCol="0">
                    <a:spAutoFit/>
                  </a:bodyPr>
                  <a:lstStyle/>
                  <a:p>
                    <a:pPr algn="ctr"/>
                    <a:r>
                      <a:rPr lang="en-US" sz="1600" b="1" dirty="0" smtClean="0">
                        <a:solidFill>
                          <a:srgbClr val="008000"/>
                        </a:solidFill>
                        <a:latin typeface="Symbol" charset="2"/>
                        <a:cs typeface="Symbol" charset="2"/>
                      </a:rPr>
                      <a:t>b</a:t>
                    </a:r>
                    <a:r>
                      <a:rPr lang="en-US" sz="1600" b="1" dirty="0" smtClean="0">
                        <a:solidFill>
                          <a:srgbClr val="008000"/>
                        </a:solidFill>
                      </a:rPr>
                      <a:t>- from 89Sr(50d) SrTiO3 &lt;100&gt;</a:t>
                    </a:r>
                  </a:p>
                </p:txBody>
              </p:sp>
            </p:grpSp>
            <p:cxnSp>
              <p:nvCxnSpPr>
                <p:cNvPr id="23" name="Straight Connector 22"/>
                <p:cNvCxnSpPr/>
                <p:nvPr/>
              </p:nvCxnSpPr>
              <p:spPr>
                <a:xfrm flipV="1">
                  <a:off x="1150632" y="2203679"/>
                  <a:ext cx="1747659" cy="2627046"/>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086606" y="4830725"/>
                  <a:ext cx="3412630" cy="879725"/>
                </a:xfrm>
                <a:prstGeom prst="line">
                  <a:avLst/>
                </a:prstGeom>
              </p:spPr>
              <p:style>
                <a:lnRef idx="2">
                  <a:schemeClr val="accent1"/>
                </a:lnRef>
                <a:fillRef idx="0">
                  <a:schemeClr val="accent1"/>
                </a:fillRef>
                <a:effectRef idx="1">
                  <a:schemeClr val="accent1"/>
                </a:effectRef>
                <a:fontRef idx="minor">
                  <a:schemeClr val="tx1"/>
                </a:fontRef>
              </p:style>
            </p:cxnSp>
          </p:grpSp>
        </p:grpSp>
        <p:sp>
          <p:nvSpPr>
            <p:cNvPr id="12" name="TextBox 11"/>
            <p:cNvSpPr txBox="1"/>
            <p:nvPr/>
          </p:nvSpPr>
          <p:spPr>
            <a:xfrm>
              <a:off x="551045" y="5990544"/>
              <a:ext cx="2218842" cy="738664"/>
            </a:xfrm>
            <a:prstGeom prst="rect">
              <a:avLst/>
            </a:prstGeom>
            <a:solidFill>
              <a:schemeClr val="bg1"/>
            </a:solidFill>
          </p:spPr>
          <p:txBody>
            <a:bodyPr wrap="square" lIns="0" tIns="0" rIns="0" bIns="0" rtlCol="0">
              <a:spAutoFit/>
            </a:bodyPr>
            <a:lstStyle/>
            <a:p>
              <a:pPr algn="ctr"/>
              <a:r>
                <a:rPr lang="en-US" sz="1600" b="1" dirty="0" smtClean="0">
                  <a:solidFill>
                    <a:srgbClr val="008000"/>
                  </a:solidFill>
                </a:rPr>
                <a:t>512 x 512 55</a:t>
              </a:r>
              <a:r>
                <a:rPr lang="en-US" sz="1600" b="1" dirty="0" smtClean="0">
                  <a:solidFill>
                    <a:srgbClr val="008000"/>
                  </a:solidFill>
                  <a:latin typeface="Symbol" charset="2"/>
                  <a:cs typeface="Symbol" charset="2"/>
                </a:rPr>
                <a:t>m</a:t>
              </a:r>
              <a:r>
                <a:rPr lang="en-US" sz="1600" b="1" dirty="0" smtClean="0">
                  <a:solidFill>
                    <a:srgbClr val="008000"/>
                  </a:solidFill>
                </a:rPr>
                <a:t>m pixels</a:t>
              </a:r>
            </a:p>
            <a:p>
              <a:pPr algn="ctr"/>
              <a:r>
                <a:rPr lang="en-US" sz="1600" b="1" dirty="0" smtClean="0">
                  <a:solidFill>
                    <a:srgbClr val="008000"/>
                  </a:solidFill>
                </a:rPr>
                <a:t>NEW TIMEPIX</a:t>
              </a:r>
            </a:p>
            <a:p>
              <a:pPr algn="ctr"/>
              <a:r>
                <a:rPr lang="en-US" sz="1600" b="1" dirty="0" smtClean="0">
                  <a:solidFill>
                    <a:srgbClr val="008000"/>
                  </a:solidFill>
                </a:rPr>
                <a:t>2013 ...</a:t>
              </a:r>
              <a:endParaRPr lang="en-US" sz="1600" b="1" dirty="0">
                <a:solidFill>
                  <a:srgbClr val="008000"/>
                </a:solidFill>
              </a:endParaRPr>
            </a:p>
          </p:txBody>
        </p:sp>
        <p:sp>
          <p:nvSpPr>
            <p:cNvPr id="34" name="TextBox 33"/>
            <p:cNvSpPr txBox="1"/>
            <p:nvPr/>
          </p:nvSpPr>
          <p:spPr>
            <a:xfrm>
              <a:off x="5576295" y="3820234"/>
              <a:ext cx="1047885" cy="738664"/>
            </a:xfrm>
            <a:prstGeom prst="rect">
              <a:avLst/>
            </a:prstGeom>
            <a:solidFill>
              <a:schemeClr val="bg1"/>
            </a:solidFill>
          </p:spPr>
          <p:txBody>
            <a:bodyPr wrap="square" lIns="0" tIns="0" rIns="0" bIns="0" rtlCol="0">
              <a:spAutoFit/>
            </a:bodyPr>
            <a:lstStyle/>
            <a:p>
              <a:pPr algn="ctr"/>
              <a:r>
                <a:rPr lang="en-US" sz="1600" b="1" dirty="0" smtClean="0">
                  <a:solidFill>
                    <a:srgbClr val="008000"/>
                  </a:solidFill>
                </a:rPr>
                <a:t>262144 pixels...</a:t>
              </a:r>
            </a:p>
            <a:p>
              <a:pPr algn="ctr"/>
              <a:endParaRPr lang="en-US" sz="1600" b="1" dirty="0">
                <a:solidFill>
                  <a:srgbClr val="008000"/>
                </a:solidFill>
              </a:endParaRPr>
            </a:p>
          </p:txBody>
        </p:sp>
      </p:grpSp>
    </p:spTree>
    <p:extLst>
      <p:ext uri="{BB962C8B-B14F-4D97-AF65-F5344CB8AC3E}">
        <p14:creationId xmlns="" xmlns:p14="http://schemas.microsoft.com/office/powerpoint/2010/main" val="364544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dissolv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608" y="103577"/>
            <a:ext cx="6566751" cy="4320000"/>
          </a:xfrm>
          <a:prstGeom prst="rect">
            <a:avLst/>
          </a:prstGeom>
          <a:ln>
            <a:solidFill>
              <a:schemeClr val="bg1"/>
            </a:solidFill>
          </a:ln>
          <a:effectLst>
            <a:outerShdw blurRad="50800" dist="38100" dir="2700000" sx="102000" sy="102000" algn="tl" rotWithShape="0">
              <a:schemeClr val="bg1">
                <a:lumMod val="65000"/>
                <a:alpha val="43000"/>
              </a:schemeClr>
            </a:outerShdw>
          </a:effectLst>
        </p:spPr>
      </p:pic>
      <p:sp>
        <p:nvSpPr>
          <p:cNvPr id="36894" name="16-Point Star 48"/>
          <p:cNvSpPr>
            <a:spLocks noChangeAspect="1"/>
          </p:cNvSpPr>
          <p:nvPr/>
        </p:nvSpPr>
        <p:spPr bwMode="auto">
          <a:xfrm>
            <a:off x="424063" y="1052352"/>
            <a:ext cx="498545" cy="498547"/>
          </a:xfrm>
          <a:prstGeom prst="star16">
            <a:avLst>
              <a:gd name="adj" fmla="val 37500"/>
            </a:avLst>
          </a:prstGeom>
          <a:solidFill>
            <a:srgbClr val="008000"/>
          </a:solidFill>
          <a:ln w="19050">
            <a:solidFill>
              <a:srgbClr val="008000"/>
            </a:solidFill>
            <a:round/>
            <a:headEnd/>
            <a:tailEnd/>
          </a:ln>
        </p:spPr>
        <p:txBody>
          <a:bodyPr wrap="none" lIns="0" tIns="0" rIns="0" bIns="0" anchor="ctr" anchorCtr="1"/>
          <a:lstStyle/>
          <a:p>
            <a:pPr algn="r">
              <a:defRPr/>
            </a:pPr>
            <a:r>
              <a:rPr lang="en-US" sz="1000" b="1" dirty="0">
                <a:solidFill>
                  <a:schemeClr val="bg1"/>
                </a:solidFill>
                <a:latin typeface="Verdana" pitchFamily="-105" charset="0"/>
                <a:ea typeface="+mn-ea"/>
                <a:cs typeface="+mn-cs"/>
              </a:rPr>
              <a:t>Mg</a:t>
            </a:r>
          </a:p>
        </p:txBody>
      </p:sp>
      <p:sp>
        <p:nvSpPr>
          <p:cNvPr id="19474" name="Text Box 6"/>
          <p:cNvSpPr txBox="1">
            <a:spLocks noChangeArrowheads="1"/>
          </p:cNvSpPr>
          <p:nvPr/>
        </p:nvSpPr>
        <p:spPr bwMode="auto">
          <a:xfrm>
            <a:off x="966533" y="1107258"/>
            <a:ext cx="502939" cy="298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Aft>
                <a:spcPts val="1000"/>
              </a:spcAft>
            </a:pPr>
            <a:r>
              <a:rPr lang="pt-PT" sz="1400" b="1">
                <a:solidFill>
                  <a:srgbClr val="008000"/>
                </a:solidFill>
                <a:effectLst/>
                <a:latin typeface="Calibri" charset="0"/>
                <a:cs typeface="Arial" charset="0"/>
              </a:rPr>
              <a:t>2009</a:t>
            </a:r>
          </a:p>
        </p:txBody>
      </p:sp>
      <p:sp>
        <p:nvSpPr>
          <p:cNvPr id="19475" name="Text Box 6"/>
          <p:cNvSpPr txBox="1">
            <a:spLocks noChangeArrowheads="1"/>
          </p:cNvSpPr>
          <p:nvPr/>
        </p:nvSpPr>
        <p:spPr bwMode="auto">
          <a:xfrm>
            <a:off x="2552217" y="1203893"/>
            <a:ext cx="502939" cy="296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Aft>
                <a:spcPts val="1000"/>
              </a:spcAft>
            </a:pPr>
            <a:r>
              <a:rPr lang="pt-PT" sz="1400" b="1">
                <a:solidFill>
                  <a:srgbClr val="008000"/>
                </a:solidFill>
                <a:effectLst/>
                <a:latin typeface="Calibri" charset="0"/>
                <a:cs typeface="Arial" charset="0"/>
              </a:rPr>
              <a:t>2008</a:t>
            </a:r>
          </a:p>
        </p:txBody>
      </p:sp>
      <p:sp>
        <p:nvSpPr>
          <p:cNvPr id="33" name="16-Point Star 48"/>
          <p:cNvSpPr>
            <a:spLocks noChangeAspect="1"/>
          </p:cNvSpPr>
          <p:nvPr/>
        </p:nvSpPr>
        <p:spPr bwMode="auto">
          <a:xfrm>
            <a:off x="2257921" y="1504777"/>
            <a:ext cx="498547" cy="498547"/>
          </a:xfrm>
          <a:prstGeom prst="star16">
            <a:avLst>
              <a:gd name="adj" fmla="val 37500"/>
            </a:avLst>
          </a:prstGeom>
          <a:solidFill>
            <a:srgbClr val="008000"/>
          </a:solidFill>
          <a:ln w="19050">
            <a:solidFill>
              <a:srgbClr val="008000"/>
            </a:solidFill>
            <a:round/>
            <a:headEnd/>
            <a:tailEnd/>
          </a:ln>
        </p:spPr>
        <p:txBody>
          <a:bodyPr wrap="none" lIns="0" tIns="0" rIns="0" bIns="0" anchor="ctr" anchorCtr="1"/>
          <a:lstStyle/>
          <a:p>
            <a:pPr algn="r">
              <a:defRPr/>
            </a:pPr>
            <a:r>
              <a:rPr lang="en-US" sz="1000" b="1" dirty="0" err="1">
                <a:solidFill>
                  <a:schemeClr val="bg1"/>
                </a:solidFill>
                <a:latin typeface="Verdana" pitchFamily="-105" charset="0"/>
                <a:ea typeface="+mn-ea"/>
                <a:cs typeface="+mn-cs"/>
              </a:rPr>
              <a:t>Mn</a:t>
            </a:r>
            <a:endParaRPr lang="en-US" sz="1000" b="1" dirty="0">
              <a:solidFill>
                <a:schemeClr val="bg1"/>
              </a:solidFill>
              <a:latin typeface="Verdana" pitchFamily="-105" charset="0"/>
              <a:ea typeface="+mn-ea"/>
              <a:cs typeface="+mn-cs"/>
            </a:endParaRPr>
          </a:p>
        </p:txBody>
      </p:sp>
      <p:sp>
        <p:nvSpPr>
          <p:cNvPr id="34" name="16-Point Star 48"/>
          <p:cNvSpPr>
            <a:spLocks noChangeAspect="1"/>
          </p:cNvSpPr>
          <p:nvPr/>
        </p:nvSpPr>
        <p:spPr bwMode="auto">
          <a:xfrm>
            <a:off x="2932167" y="1504777"/>
            <a:ext cx="498545" cy="498547"/>
          </a:xfrm>
          <a:prstGeom prst="star16">
            <a:avLst>
              <a:gd name="adj" fmla="val 37500"/>
            </a:avLst>
          </a:prstGeom>
          <a:solidFill>
            <a:srgbClr val="008000"/>
          </a:solidFill>
          <a:ln w="19050">
            <a:solidFill>
              <a:srgbClr val="008000"/>
            </a:solidFill>
            <a:round/>
            <a:headEnd/>
            <a:tailEnd/>
          </a:ln>
        </p:spPr>
        <p:txBody>
          <a:bodyPr wrap="none" lIns="0" tIns="0" rIns="0" bIns="0" anchor="ctr" anchorCtr="1"/>
          <a:lstStyle/>
          <a:p>
            <a:pPr algn="r">
              <a:defRPr/>
            </a:pPr>
            <a:r>
              <a:rPr lang="en-US" sz="1000" b="1" dirty="0">
                <a:solidFill>
                  <a:schemeClr val="bg1"/>
                </a:solidFill>
                <a:latin typeface="Verdana" pitchFamily="-105" charset="0"/>
                <a:ea typeface="+mn-ea"/>
                <a:cs typeface="+mn-cs"/>
              </a:rPr>
              <a:t>Co</a:t>
            </a:r>
          </a:p>
        </p:txBody>
      </p:sp>
      <p:grpSp>
        <p:nvGrpSpPr>
          <p:cNvPr id="4" name="Group 3"/>
          <p:cNvGrpSpPr>
            <a:grpSpLocks/>
          </p:cNvGrpSpPr>
          <p:nvPr/>
        </p:nvGrpSpPr>
        <p:grpSpPr bwMode="auto">
          <a:xfrm>
            <a:off x="397708" y="103577"/>
            <a:ext cx="3437111" cy="1899746"/>
            <a:chOff x="3781154" y="3528713"/>
            <a:chExt cx="2484346" cy="1373487"/>
          </a:xfrm>
        </p:grpSpPr>
        <p:sp>
          <p:nvSpPr>
            <p:cNvPr id="19487" name="Text Box 6"/>
            <p:cNvSpPr txBox="1">
              <a:spLocks noChangeArrowheads="1"/>
            </p:cNvSpPr>
            <p:nvPr/>
          </p:nvSpPr>
          <p:spPr bwMode="auto">
            <a:xfrm>
              <a:off x="5867400" y="4305756"/>
              <a:ext cx="363982"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Aft>
                  <a:spcPts val="1000"/>
                </a:spcAft>
              </a:pPr>
              <a:r>
                <a:rPr lang="pt-PT" sz="1400" b="1">
                  <a:solidFill>
                    <a:srgbClr val="FF0000"/>
                  </a:solidFill>
                  <a:effectLst/>
                  <a:latin typeface="Calibri" charset="0"/>
                  <a:cs typeface="Arial" charset="0"/>
                </a:rPr>
                <a:t>2011</a:t>
              </a:r>
            </a:p>
          </p:txBody>
        </p:sp>
        <p:sp>
          <p:nvSpPr>
            <p:cNvPr id="19488" name="Text Box 6"/>
            <p:cNvSpPr txBox="1">
              <a:spLocks noChangeArrowheads="1"/>
            </p:cNvSpPr>
            <p:nvPr/>
          </p:nvSpPr>
          <p:spPr bwMode="auto">
            <a:xfrm>
              <a:off x="3892836" y="3528713"/>
              <a:ext cx="46797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Aft>
                  <a:spcPts val="1000"/>
                </a:spcAft>
              </a:pPr>
              <a:r>
                <a:rPr lang="pt-PT" sz="1800" b="1" dirty="0">
                  <a:solidFill>
                    <a:srgbClr val="FF0000"/>
                  </a:solidFill>
                  <a:effectLst/>
                  <a:latin typeface="Calibri" charset="0"/>
                  <a:cs typeface="Arial" charset="0"/>
                </a:rPr>
                <a:t>2012</a:t>
              </a:r>
              <a:endParaRPr lang="pt-PT" sz="1800" b="1" dirty="0">
                <a:solidFill>
                  <a:srgbClr val="FF0000"/>
                </a:solidFill>
                <a:effectLst/>
                <a:latin typeface="Arial" charset="0"/>
                <a:cs typeface="Arial" charset="0"/>
              </a:endParaRPr>
            </a:p>
          </p:txBody>
        </p:sp>
        <p:sp>
          <p:nvSpPr>
            <p:cNvPr id="35" name="16-Point Star 48"/>
            <p:cNvSpPr>
              <a:spLocks noChangeAspect="1"/>
            </p:cNvSpPr>
            <p:nvPr/>
          </p:nvSpPr>
          <p:spPr bwMode="auto">
            <a:xfrm>
              <a:off x="3781154" y="3847870"/>
              <a:ext cx="360349" cy="360440"/>
            </a:xfrm>
            <a:prstGeom prst="star16">
              <a:avLst>
                <a:gd name="adj" fmla="val 37500"/>
              </a:avLst>
            </a:prstGeom>
            <a:solidFill>
              <a:srgbClr val="FF0000"/>
            </a:solidFill>
            <a:ln w="19050">
              <a:solidFill>
                <a:schemeClr val="tx1"/>
              </a:solidFill>
              <a:round/>
              <a:headEnd/>
              <a:tailEnd/>
            </a:ln>
          </p:spPr>
          <p:txBody>
            <a:bodyPr wrap="none" lIns="0" tIns="0" rIns="0" bIns="0" anchor="ctr" anchorCtr="1"/>
            <a:lstStyle/>
            <a:p>
              <a:pPr algn="r">
                <a:defRPr/>
              </a:pPr>
              <a:r>
                <a:rPr lang="en-US" sz="1000" b="1" dirty="0">
                  <a:solidFill>
                    <a:schemeClr val="bg1"/>
                  </a:solidFill>
                  <a:latin typeface="Verdana" pitchFamily="-105" charset="0"/>
                  <a:ea typeface="+mn-ea"/>
                  <a:cs typeface="+mn-cs"/>
                </a:rPr>
                <a:t>Be</a:t>
              </a:r>
            </a:p>
          </p:txBody>
        </p:sp>
        <p:sp>
          <p:nvSpPr>
            <p:cNvPr id="36" name="16-Point Star 48"/>
            <p:cNvSpPr>
              <a:spLocks noChangeAspect="1"/>
            </p:cNvSpPr>
            <p:nvPr/>
          </p:nvSpPr>
          <p:spPr bwMode="auto">
            <a:xfrm>
              <a:off x="5905151" y="4541759"/>
              <a:ext cx="360349" cy="360441"/>
            </a:xfrm>
            <a:prstGeom prst="star16">
              <a:avLst>
                <a:gd name="adj" fmla="val 37500"/>
              </a:avLst>
            </a:prstGeom>
            <a:solidFill>
              <a:srgbClr val="FF0000"/>
            </a:solidFill>
            <a:ln w="19050">
              <a:solidFill>
                <a:schemeClr val="tx1"/>
              </a:solidFill>
              <a:round/>
              <a:headEnd/>
              <a:tailEnd/>
            </a:ln>
          </p:spPr>
          <p:txBody>
            <a:bodyPr wrap="none" lIns="0" tIns="0" rIns="0" bIns="0" anchor="ctr" anchorCtr="1"/>
            <a:lstStyle/>
            <a:p>
              <a:pPr algn="r">
                <a:defRPr/>
              </a:pPr>
              <a:r>
                <a:rPr lang="en-US" sz="1000" b="1" dirty="0">
                  <a:solidFill>
                    <a:schemeClr val="bg1"/>
                  </a:solidFill>
                  <a:latin typeface="Verdana" pitchFamily="-105" charset="0"/>
                  <a:ea typeface="+mn-ea"/>
                  <a:cs typeface="+mn-cs"/>
                </a:rPr>
                <a:t>Ni</a:t>
              </a:r>
            </a:p>
          </p:txBody>
        </p:sp>
      </p:grpSp>
      <p:sp>
        <p:nvSpPr>
          <p:cNvPr id="19479" name="Text Box 6"/>
          <p:cNvSpPr txBox="1">
            <a:spLocks noChangeArrowheads="1"/>
          </p:cNvSpPr>
          <p:nvPr/>
        </p:nvSpPr>
        <p:spPr bwMode="auto">
          <a:xfrm>
            <a:off x="4407284" y="200917"/>
            <a:ext cx="158458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nchor="ctr" anchorCtr="1">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Aft>
                <a:spcPts val="1000"/>
              </a:spcAft>
            </a:pPr>
            <a:r>
              <a:rPr lang="en-GB" sz="2000" b="1" dirty="0" smtClean="0">
                <a:solidFill>
                  <a:srgbClr val="0000FF"/>
                </a:solidFill>
                <a:effectLst/>
                <a:latin typeface="Calibri" charset="0"/>
                <a:cs typeface="Arial" charset="0"/>
              </a:rPr>
              <a:t>WHISH LIST</a:t>
            </a:r>
            <a:endParaRPr lang="en-GB" sz="2000" b="1" dirty="0">
              <a:solidFill>
                <a:srgbClr val="0000FF"/>
              </a:solidFill>
              <a:effectLst/>
              <a:latin typeface="Arial" charset="0"/>
              <a:cs typeface="Arial" charset="0"/>
            </a:endParaRPr>
          </a:p>
        </p:txBody>
      </p:sp>
      <p:sp>
        <p:nvSpPr>
          <p:cNvPr id="51" name="16-Point Star 48"/>
          <p:cNvSpPr>
            <a:spLocks noChangeAspect="1"/>
          </p:cNvSpPr>
          <p:nvPr/>
        </p:nvSpPr>
        <p:spPr bwMode="auto">
          <a:xfrm>
            <a:off x="4759437" y="1052352"/>
            <a:ext cx="498545" cy="498547"/>
          </a:xfrm>
          <a:prstGeom prst="star16">
            <a:avLst>
              <a:gd name="adj" fmla="val 37500"/>
            </a:avLst>
          </a:prstGeom>
          <a:solidFill>
            <a:srgbClr val="0000FF"/>
          </a:solidFill>
          <a:ln w="19050">
            <a:solidFill>
              <a:srgbClr val="0000FF"/>
            </a:solidFill>
            <a:round/>
            <a:headEnd/>
            <a:tailEnd/>
          </a:ln>
        </p:spPr>
        <p:txBody>
          <a:bodyPr wrap="none" lIns="0" tIns="0" rIns="0" bIns="0" anchor="ctr" anchorCtr="1"/>
          <a:lstStyle/>
          <a:p>
            <a:pPr algn="r">
              <a:defRPr/>
            </a:pPr>
            <a:r>
              <a:rPr lang="en-US" sz="1000" b="1" dirty="0">
                <a:solidFill>
                  <a:schemeClr val="bg1"/>
                </a:solidFill>
                <a:latin typeface="Verdana" pitchFamily="-105" charset="0"/>
                <a:ea typeface="+mn-ea"/>
                <a:cs typeface="+mn-cs"/>
              </a:rPr>
              <a:t>Si</a:t>
            </a:r>
          </a:p>
        </p:txBody>
      </p:sp>
      <p:sp>
        <p:nvSpPr>
          <p:cNvPr id="53" name="16-Point Star 48"/>
          <p:cNvSpPr>
            <a:spLocks noChangeAspect="1"/>
          </p:cNvSpPr>
          <p:nvPr/>
        </p:nvSpPr>
        <p:spPr bwMode="auto">
          <a:xfrm>
            <a:off x="4759437" y="1522346"/>
            <a:ext cx="498545" cy="498547"/>
          </a:xfrm>
          <a:prstGeom prst="star16">
            <a:avLst>
              <a:gd name="adj" fmla="val 37500"/>
            </a:avLst>
          </a:prstGeom>
          <a:solidFill>
            <a:srgbClr val="0000FF"/>
          </a:solidFill>
          <a:ln w="19050">
            <a:solidFill>
              <a:srgbClr val="0000FF"/>
            </a:solidFill>
            <a:round/>
            <a:headEnd/>
            <a:tailEnd/>
          </a:ln>
        </p:spPr>
        <p:txBody>
          <a:bodyPr wrap="none" lIns="0" tIns="0" rIns="0" bIns="0" anchor="ctr" anchorCtr="1"/>
          <a:lstStyle/>
          <a:p>
            <a:pPr algn="r">
              <a:defRPr/>
            </a:pPr>
            <a:r>
              <a:rPr lang="en-US" sz="1000" b="1" dirty="0" err="1">
                <a:solidFill>
                  <a:schemeClr val="bg1"/>
                </a:solidFill>
                <a:latin typeface="Verdana" pitchFamily="-105" charset="0"/>
                <a:ea typeface="+mn-ea"/>
                <a:cs typeface="+mn-cs"/>
              </a:rPr>
              <a:t>Ge</a:t>
            </a:r>
            <a:endParaRPr lang="en-US" sz="1000" b="1" dirty="0">
              <a:solidFill>
                <a:schemeClr val="bg1"/>
              </a:solidFill>
              <a:latin typeface="Verdana" pitchFamily="-105" charset="0"/>
              <a:ea typeface="+mn-ea"/>
              <a:cs typeface="+mn-cs"/>
            </a:endParaRPr>
          </a:p>
        </p:txBody>
      </p:sp>
      <p:sp>
        <p:nvSpPr>
          <p:cNvPr id="54" name="16-Point Star 48"/>
          <p:cNvSpPr>
            <a:spLocks noChangeAspect="1"/>
          </p:cNvSpPr>
          <p:nvPr/>
        </p:nvSpPr>
        <p:spPr bwMode="auto">
          <a:xfrm>
            <a:off x="5479803" y="1036979"/>
            <a:ext cx="498545" cy="498545"/>
          </a:xfrm>
          <a:prstGeom prst="star16">
            <a:avLst>
              <a:gd name="adj" fmla="val 37500"/>
            </a:avLst>
          </a:prstGeom>
          <a:solidFill>
            <a:srgbClr val="0000FF"/>
          </a:solidFill>
          <a:ln w="19050">
            <a:solidFill>
              <a:srgbClr val="0000FF"/>
            </a:solidFill>
            <a:round/>
            <a:headEnd/>
            <a:tailEnd/>
          </a:ln>
        </p:spPr>
        <p:txBody>
          <a:bodyPr wrap="none" lIns="0" tIns="0" rIns="0" bIns="0" anchor="ctr" anchorCtr="1"/>
          <a:lstStyle/>
          <a:p>
            <a:pPr algn="r">
              <a:defRPr/>
            </a:pPr>
            <a:r>
              <a:rPr lang="en-US" sz="1000" b="1" dirty="0">
                <a:solidFill>
                  <a:schemeClr val="bg1"/>
                </a:solidFill>
                <a:latin typeface="Verdana" pitchFamily="-105" charset="0"/>
                <a:ea typeface="+mn-ea"/>
                <a:cs typeface="+mn-cs"/>
              </a:rPr>
              <a:t>S</a:t>
            </a:r>
          </a:p>
        </p:txBody>
      </p:sp>
      <p:pic>
        <p:nvPicPr>
          <p:cNvPr id="19484" name="Picture 54"/>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7142720" y="1337516"/>
            <a:ext cx="1701800" cy="5399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83" name="Rectangle 39"/>
          <p:cNvSpPr>
            <a:spLocks noChangeArrowheads="1"/>
          </p:cNvSpPr>
          <p:nvPr/>
        </p:nvSpPr>
        <p:spPr bwMode="auto">
          <a:xfrm>
            <a:off x="7225308" y="104010"/>
            <a:ext cx="1846659" cy="1538883"/>
          </a:xfrm>
          <a:prstGeom prst="rect">
            <a:avLst/>
          </a:prstGeom>
          <a:noFill/>
          <a:ln w="9525">
            <a:noFill/>
            <a:miter lim="800000"/>
            <a:headEnd/>
            <a:tailEnd/>
          </a:ln>
        </p:spPr>
        <p:txBody>
          <a:bodyPr wrap="none" lIns="0" tIns="0" rIns="0" bIns="0">
            <a:spAutoFit/>
          </a:bodyPr>
          <a:lstStyle/>
          <a:p>
            <a:pPr algn="ctr">
              <a:defRPr/>
            </a:pPr>
            <a:r>
              <a:rPr lang="en-US" sz="2000" b="1" dirty="0">
                <a:solidFill>
                  <a:srgbClr val="FF0000"/>
                </a:solidFill>
                <a:effectLst>
                  <a:outerShdw blurRad="38100" dist="38100" dir="2700000" algn="tl">
                    <a:srgbClr val="C0C0C0"/>
                  </a:outerShdw>
                </a:effectLst>
                <a:ea typeface="ＭＳ Ｐゴシック" charset="-128"/>
                <a:cs typeface="Times New Roman" charset="0"/>
              </a:rPr>
              <a:t>2012</a:t>
            </a:r>
          </a:p>
          <a:p>
            <a:pPr algn="ctr">
              <a:defRPr/>
            </a:pPr>
            <a:r>
              <a:rPr lang="en-US" sz="2000" b="1" dirty="0">
                <a:solidFill>
                  <a:srgbClr val="FF0000"/>
                </a:solidFill>
                <a:effectLst>
                  <a:outerShdw blurRad="38100" dist="38100" dir="2700000" algn="tl">
                    <a:srgbClr val="C0C0C0"/>
                  </a:outerShdw>
                </a:effectLst>
                <a:ea typeface="ＭＳ Ｐゴシック" charset="-128"/>
                <a:cs typeface="Times New Roman" charset="0"/>
              </a:rPr>
              <a:t>first ever </a:t>
            </a:r>
            <a:r>
              <a:rPr lang="en-US" sz="2000" b="1" dirty="0" smtClean="0">
                <a:solidFill>
                  <a:srgbClr val="FF0000"/>
                </a:solidFill>
                <a:effectLst>
                  <a:outerShdw blurRad="38100" dist="38100" dir="2700000" algn="tl">
                    <a:srgbClr val="C0C0C0"/>
                  </a:outerShdw>
                </a:effectLst>
                <a:ea typeface="ＭＳ Ｐゴシック" charset="-128"/>
                <a:cs typeface="Times New Roman" charset="0"/>
              </a:rPr>
              <a:t>done </a:t>
            </a:r>
            <a:r>
              <a:rPr lang="en-US" sz="2000" b="1" dirty="0" smtClean="0">
                <a:solidFill>
                  <a:srgbClr val="FF0000"/>
                </a:solidFill>
                <a:effectLst>
                  <a:outerShdw blurRad="38100" dist="38100" dir="2700000" algn="tl">
                    <a:srgbClr val="C0C0C0"/>
                  </a:outerShdw>
                </a:effectLst>
                <a:latin typeface="Symbol" charset="2"/>
                <a:ea typeface="ＭＳ Ｐゴシック" charset="-128"/>
                <a:cs typeface="Times New Roman" charset="0"/>
              </a:rPr>
              <a:t>b</a:t>
            </a:r>
            <a:r>
              <a:rPr lang="en-US" sz="2000" b="1" baseline="30000" dirty="0" smtClean="0">
                <a:solidFill>
                  <a:srgbClr val="FF0000"/>
                </a:solidFill>
                <a:effectLst>
                  <a:outerShdw blurRad="38100" dist="38100" dir="2700000" algn="tl">
                    <a:srgbClr val="C0C0C0"/>
                  </a:outerShdw>
                </a:effectLst>
                <a:latin typeface="Symbol" charset="2"/>
                <a:ea typeface="ＭＳ Ｐゴシック" charset="-128"/>
                <a:cs typeface="Times New Roman" charset="0"/>
              </a:rPr>
              <a:t>-</a:t>
            </a:r>
            <a:endParaRPr lang="en-US" sz="2000" b="1" dirty="0">
              <a:solidFill>
                <a:srgbClr val="FF0000"/>
              </a:solidFill>
              <a:effectLst>
                <a:outerShdw blurRad="38100" dist="38100" dir="2700000" algn="tl">
                  <a:srgbClr val="C0C0C0"/>
                </a:outerShdw>
              </a:effectLst>
              <a:ea typeface="ＭＳ Ｐゴシック" charset="-128"/>
              <a:cs typeface="Times New Roman" charset="0"/>
            </a:endParaRPr>
          </a:p>
          <a:p>
            <a:pPr algn="ctr">
              <a:defRPr/>
            </a:pPr>
            <a:r>
              <a:rPr lang="en-US" sz="2000" b="1" dirty="0" smtClean="0">
                <a:solidFill>
                  <a:srgbClr val="FF0000"/>
                </a:solidFill>
                <a:effectLst>
                  <a:outerShdw blurRad="38100" dist="38100" dir="2700000" algn="tl">
                    <a:srgbClr val="C0C0C0"/>
                  </a:outerShdw>
                </a:effectLst>
                <a:ea typeface="ＭＳ Ｐゴシック" charset="-128"/>
                <a:cs typeface="Times New Roman" charset="0"/>
              </a:rPr>
              <a:t>EC patterns</a:t>
            </a:r>
            <a:endParaRPr lang="en-US" sz="2000" b="1" dirty="0">
              <a:solidFill>
                <a:srgbClr val="FF0000"/>
              </a:solidFill>
              <a:effectLst>
                <a:outerShdw blurRad="38100" dist="38100" dir="2700000" algn="tl">
                  <a:srgbClr val="C0C0C0"/>
                </a:outerShdw>
              </a:effectLst>
              <a:ea typeface="ＭＳ Ｐゴシック" charset="-128"/>
              <a:cs typeface="Times New Roman" charset="0"/>
            </a:endParaRPr>
          </a:p>
          <a:p>
            <a:pPr algn="ctr">
              <a:defRPr/>
            </a:pPr>
            <a:r>
              <a:rPr lang="en-US" sz="2000" b="1" dirty="0">
                <a:solidFill>
                  <a:srgbClr val="FF0000"/>
                </a:solidFill>
                <a:effectLst>
                  <a:outerShdw blurRad="38100" dist="38100" dir="2700000" algn="tl">
                    <a:srgbClr val="C0C0C0"/>
                  </a:outerShdw>
                </a:effectLst>
                <a:ea typeface="ＭＳ Ｐゴシック" charset="-128"/>
                <a:cs typeface="Times New Roman" charset="0"/>
              </a:rPr>
              <a:t>using </a:t>
            </a:r>
            <a:r>
              <a:rPr lang="en-US" sz="2000" b="1" baseline="30000" dirty="0">
                <a:solidFill>
                  <a:srgbClr val="FF0000"/>
                </a:solidFill>
                <a:effectLst>
                  <a:outerShdw blurRad="38100" dist="38100" dir="2700000" algn="tl">
                    <a:srgbClr val="C0C0C0"/>
                  </a:outerShdw>
                </a:effectLst>
                <a:ea typeface="ＭＳ Ｐゴシック" charset="-128"/>
                <a:cs typeface="Times New Roman" charset="0"/>
              </a:rPr>
              <a:t>11</a:t>
            </a:r>
            <a:r>
              <a:rPr lang="en-US" sz="2000" b="1" dirty="0">
                <a:solidFill>
                  <a:srgbClr val="FF0000"/>
                </a:solidFill>
                <a:effectLst>
                  <a:outerShdw blurRad="38100" dist="38100" dir="2700000" algn="tl">
                    <a:srgbClr val="C0C0C0"/>
                  </a:outerShdw>
                </a:effectLst>
                <a:ea typeface="ＭＳ Ｐゴシック" charset="-128"/>
                <a:cs typeface="Times New Roman" charset="0"/>
              </a:rPr>
              <a:t>Be(14 s</a:t>
            </a:r>
            <a:r>
              <a:rPr lang="en-US" sz="2000" b="1" dirty="0" smtClean="0">
                <a:solidFill>
                  <a:srgbClr val="FF0000"/>
                </a:solidFill>
                <a:effectLst>
                  <a:outerShdw blurRad="38100" dist="38100" dir="2700000" algn="tl">
                    <a:srgbClr val="C0C0C0"/>
                  </a:outerShdw>
                </a:effectLst>
                <a:ea typeface="ＭＳ Ｐゴシック" charset="-128"/>
                <a:cs typeface="Times New Roman" charset="0"/>
              </a:rPr>
              <a:t>)</a:t>
            </a:r>
          </a:p>
          <a:p>
            <a:pPr algn="ctr">
              <a:defRPr/>
            </a:pPr>
            <a:r>
              <a:rPr lang="en-US" sz="2000" dirty="0" smtClean="0">
                <a:solidFill>
                  <a:srgbClr val="3333CC"/>
                </a:solidFill>
                <a:effectLst>
                  <a:outerShdw blurRad="38100" dist="38100" dir="2700000" algn="tl">
                    <a:srgbClr val="C0C0C0"/>
                  </a:outerShdw>
                </a:effectLst>
                <a:ea typeface="ＭＳ Ｐゴシック" charset="-128"/>
                <a:cs typeface="Times New Roman" charset="0"/>
              </a:rPr>
              <a:t>in </a:t>
            </a:r>
            <a:r>
              <a:rPr lang="en-US" sz="2000" dirty="0" err="1">
                <a:solidFill>
                  <a:srgbClr val="3333CC"/>
                </a:solidFill>
                <a:effectLst>
                  <a:outerShdw blurRad="38100" dist="38100" dir="2700000" algn="tl">
                    <a:srgbClr val="C0C0C0"/>
                  </a:outerShdw>
                </a:effectLst>
                <a:ea typeface="ＭＳ Ｐゴシック" charset="-128"/>
                <a:cs typeface="Times New Roman" charset="0"/>
              </a:rPr>
              <a:t>GaN</a:t>
            </a:r>
            <a:endParaRPr lang="en-US" sz="2000" dirty="0">
              <a:effectLst>
                <a:outerShdw blurRad="38100" dist="38100" dir="2700000" algn="tl">
                  <a:srgbClr val="C0C0C0"/>
                </a:outerShdw>
              </a:effectLst>
              <a:ea typeface="ＭＳ Ｐゴシック" charset="-128"/>
            </a:endParaRPr>
          </a:p>
        </p:txBody>
      </p:sp>
      <p:pic>
        <p:nvPicPr>
          <p:cNvPr id="22" name="Picture 2"/>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014650" y="4576604"/>
            <a:ext cx="2855864" cy="2340000"/>
          </a:xfrm>
          <a:prstGeom prst="rect">
            <a:avLst/>
          </a:prstGeom>
          <a:noFill/>
          <a:ln w="9525">
            <a:noFill/>
            <a:miter lim="800000"/>
            <a:headEnd/>
            <a:tailEnd/>
          </a:ln>
          <a:effectLst/>
        </p:spPr>
      </p:pic>
      <p:sp>
        <p:nvSpPr>
          <p:cNvPr id="23" name="Isosceles Triangle 22"/>
          <p:cNvSpPr/>
          <p:nvPr/>
        </p:nvSpPr>
        <p:spPr>
          <a:xfrm rot="16200000">
            <a:off x="4885732" y="4023612"/>
            <a:ext cx="353005" cy="2353370"/>
          </a:xfrm>
          <a:prstGeom prst="triangle">
            <a:avLst>
              <a:gd name="adj"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p:cNvSpPr/>
          <p:nvPr/>
        </p:nvSpPr>
        <p:spPr>
          <a:xfrm rot="16200000">
            <a:off x="4026755" y="5357242"/>
            <a:ext cx="941348" cy="1176685"/>
          </a:xfrm>
          <a:prstGeom prst="triangle">
            <a:avLst>
              <a:gd name="adj" fmla="val 50000"/>
            </a:avLst>
          </a:prstGeom>
          <a:gradFill>
            <a:gsLst>
              <a:gs pos="0">
                <a:srgbClr val="FF0000"/>
              </a:gs>
              <a:gs pos="100000">
                <a:srgbClr val="B80853"/>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Imagem 11" descr="GEXP0001"/>
          <p:cNvPicPr>
            <a:picLocks noChangeAspect="1"/>
          </p:cNvPicPr>
          <p:nvPr/>
        </p:nvPicPr>
        <p:blipFill rotWithShape="1">
          <a:blip r:embed="rId5" cstate="print"/>
          <a:srcRect l="-4701" t="4423" r="-1568" b="-4423"/>
          <a:stretch/>
        </p:blipFill>
        <p:spPr bwMode="auto">
          <a:xfrm>
            <a:off x="6192108" y="4929649"/>
            <a:ext cx="725347" cy="592744"/>
          </a:xfrm>
          <a:prstGeom prst="rect">
            <a:avLst/>
          </a:prstGeom>
          <a:noFill/>
        </p:spPr>
      </p:pic>
      <p:pic>
        <p:nvPicPr>
          <p:cNvPr id="26" name="Imagem 7" descr="GSIM0001"/>
          <p:cNvPicPr>
            <a:picLocks noChangeAspect="1"/>
          </p:cNvPicPr>
          <p:nvPr/>
        </p:nvPicPr>
        <p:blipFill rotWithShape="1">
          <a:blip r:embed="rId6" cstate="print"/>
          <a:srcRect l="266" t="12799" r="68213" b="12824"/>
          <a:stretch/>
        </p:blipFill>
        <p:spPr bwMode="auto">
          <a:xfrm>
            <a:off x="4921148" y="5353465"/>
            <a:ext cx="1294497" cy="1204116"/>
          </a:xfrm>
          <a:prstGeom prst="rect">
            <a:avLst/>
          </a:prstGeom>
          <a:noFill/>
        </p:spPr>
      </p:pic>
      <p:sp>
        <p:nvSpPr>
          <p:cNvPr id="27" name="TextBox 26"/>
          <p:cNvSpPr txBox="1"/>
          <p:nvPr/>
        </p:nvSpPr>
        <p:spPr>
          <a:xfrm>
            <a:off x="4226726" y="5757427"/>
            <a:ext cx="781584" cy="338554"/>
          </a:xfrm>
          <a:prstGeom prst="rect">
            <a:avLst/>
          </a:prstGeom>
          <a:noFill/>
        </p:spPr>
        <p:txBody>
          <a:bodyPr wrap="none" rtlCol="0">
            <a:spAutoFit/>
          </a:bodyPr>
          <a:lstStyle/>
          <a:p>
            <a:r>
              <a:rPr lang="en-US" sz="1600" b="1" baseline="30000" dirty="0" smtClean="0">
                <a:solidFill>
                  <a:schemeClr val="bg1"/>
                </a:solidFill>
              </a:rPr>
              <a:t>24</a:t>
            </a:r>
            <a:r>
              <a:rPr lang="en-US" sz="1600" b="1" dirty="0" smtClean="0">
                <a:solidFill>
                  <a:schemeClr val="bg1"/>
                </a:solidFill>
              </a:rPr>
              <a:t>Na </a:t>
            </a:r>
            <a:r>
              <a:rPr lang="en-US" sz="1600" b="1" dirty="0" smtClean="0">
                <a:solidFill>
                  <a:schemeClr val="bg1"/>
                </a:solidFill>
                <a:latin typeface="Symbol" charset="2"/>
                <a:cs typeface="Symbol" charset="2"/>
              </a:rPr>
              <a:t>b</a:t>
            </a:r>
            <a:r>
              <a:rPr lang="en-US" sz="1600" b="1" dirty="0" smtClean="0">
                <a:solidFill>
                  <a:schemeClr val="bg1"/>
                </a:solidFill>
              </a:rPr>
              <a:t>-</a:t>
            </a:r>
            <a:endParaRPr lang="en-US" sz="1600" b="1" dirty="0">
              <a:solidFill>
                <a:schemeClr val="bg1"/>
              </a:solidFill>
            </a:endParaRPr>
          </a:p>
        </p:txBody>
      </p:sp>
      <p:sp>
        <p:nvSpPr>
          <p:cNvPr id="28" name="TextBox 27"/>
          <p:cNvSpPr txBox="1"/>
          <p:nvPr/>
        </p:nvSpPr>
        <p:spPr>
          <a:xfrm>
            <a:off x="5351596" y="5023794"/>
            <a:ext cx="1176816" cy="338554"/>
          </a:xfrm>
          <a:prstGeom prst="rect">
            <a:avLst/>
          </a:prstGeom>
          <a:noFill/>
        </p:spPr>
        <p:txBody>
          <a:bodyPr wrap="square" rtlCol="0">
            <a:spAutoFit/>
          </a:bodyPr>
          <a:lstStyle/>
          <a:p>
            <a:r>
              <a:rPr lang="en-US" sz="1600" b="1" baseline="30000" dirty="0" smtClean="0">
                <a:solidFill>
                  <a:schemeClr val="bg1"/>
                </a:solidFill>
              </a:rPr>
              <a:t>11</a:t>
            </a:r>
            <a:r>
              <a:rPr lang="en-US" sz="1600" b="1" dirty="0" smtClean="0">
                <a:solidFill>
                  <a:schemeClr val="bg1"/>
                </a:solidFill>
              </a:rPr>
              <a:t>Be </a:t>
            </a:r>
            <a:r>
              <a:rPr lang="en-US" sz="1600" b="1" dirty="0" smtClean="0">
                <a:solidFill>
                  <a:schemeClr val="bg1"/>
                </a:solidFill>
                <a:latin typeface="Symbol" charset="2"/>
                <a:cs typeface="Symbol" charset="2"/>
              </a:rPr>
              <a:t>b-</a:t>
            </a:r>
            <a:endParaRPr lang="en-US" sz="1600" b="1" dirty="0">
              <a:solidFill>
                <a:schemeClr val="bg1"/>
              </a:solidFill>
            </a:endParaRPr>
          </a:p>
        </p:txBody>
      </p:sp>
      <p:sp>
        <p:nvSpPr>
          <p:cNvPr id="29" name="5-Point Star 28"/>
          <p:cNvSpPr>
            <a:spLocks noChangeAspect="1"/>
          </p:cNvSpPr>
          <p:nvPr/>
        </p:nvSpPr>
        <p:spPr>
          <a:xfrm>
            <a:off x="3838490" y="5117939"/>
            <a:ext cx="117669" cy="117668"/>
          </a:xfrm>
          <a:prstGeom prst="star5">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5-Point Star 29"/>
          <p:cNvSpPr>
            <a:spLocks noChangeAspect="1"/>
          </p:cNvSpPr>
          <p:nvPr/>
        </p:nvSpPr>
        <p:spPr>
          <a:xfrm>
            <a:off x="3862014" y="5875028"/>
            <a:ext cx="117669" cy="117668"/>
          </a:xfrm>
          <a:prstGeom prst="star5">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p:cNvSpPr txBox="1"/>
          <p:nvPr/>
        </p:nvSpPr>
        <p:spPr>
          <a:xfrm>
            <a:off x="3811135" y="6438108"/>
            <a:ext cx="2769650" cy="369332"/>
          </a:xfrm>
          <a:prstGeom prst="rect">
            <a:avLst/>
          </a:prstGeom>
          <a:noFill/>
        </p:spPr>
        <p:txBody>
          <a:bodyPr wrap="square" rtlCol="0">
            <a:spAutoFit/>
          </a:bodyPr>
          <a:lstStyle/>
          <a:p>
            <a:pPr algn="ctr"/>
            <a:r>
              <a:rPr lang="en-US" dirty="0" smtClean="0"/>
              <a:t>Source &lt;-&gt; detector : 30 cm</a:t>
            </a:r>
            <a:endParaRPr lang="en-US" dirty="0"/>
          </a:p>
        </p:txBody>
      </p:sp>
      <p:sp>
        <p:nvSpPr>
          <p:cNvPr id="32" name="TextBox 31"/>
          <p:cNvSpPr txBox="1"/>
          <p:nvPr/>
        </p:nvSpPr>
        <p:spPr>
          <a:xfrm>
            <a:off x="3705360" y="4576604"/>
            <a:ext cx="2816630" cy="369332"/>
          </a:xfrm>
          <a:prstGeom prst="rect">
            <a:avLst/>
          </a:prstGeom>
          <a:noFill/>
        </p:spPr>
        <p:txBody>
          <a:bodyPr wrap="square" rtlCol="0">
            <a:spAutoFit/>
          </a:bodyPr>
          <a:lstStyle/>
          <a:p>
            <a:pPr algn="ctr"/>
            <a:r>
              <a:rPr lang="en-US" dirty="0" smtClean="0"/>
              <a:t>Source &lt;-&gt; detector : 60 cm</a:t>
            </a:r>
            <a:endParaRPr lang="en-US" dirty="0"/>
          </a:p>
        </p:txBody>
      </p:sp>
      <p:sp>
        <p:nvSpPr>
          <p:cNvPr id="37" name="16-Point Star 48"/>
          <p:cNvSpPr>
            <a:spLocks noChangeAspect="1"/>
          </p:cNvSpPr>
          <p:nvPr/>
        </p:nvSpPr>
        <p:spPr bwMode="auto">
          <a:xfrm>
            <a:off x="4407284" y="583881"/>
            <a:ext cx="498545" cy="498547"/>
          </a:xfrm>
          <a:prstGeom prst="star16">
            <a:avLst>
              <a:gd name="adj" fmla="val 37500"/>
            </a:avLst>
          </a:prstGeom>
          <a:solidFill>
            <a:srgbClr val="0000FF"/>
          </a:solidFill>
          <a:ln w="19050">
            <a:solidFill>
              <a:srgbClr val="0000FF"/>
            </a:solidFill>
            <a:round/>
            <a:headEnd/>
            <a:tailEnd/>
          </a:ln>
        </p:spPr>
        <p:txBody>
          <a:bodyPr wrap="none" lIns="0" tIns="0" rIns="0" bIns="0" anchor="ctr" anchorCtr="1"/>
          <a:lstStyle/>
          <a:p>
            <a:pPr algn="r">
              <a:defRPr/>
            </a:pPr>
            <a:r>
              <a:rPr lang="en-US" sz="1000" b="1" dirty="0" smtClean="0">
                <a:solidFill>
                  <a:schemeClr val="bg1"/>
                </a:solidFill>
                <a:latin typeface="Verdana" pitchFamily="-105" charset="0"/>
                <a:ea typeface="+mn-ea"/>
                <a:cs typeface="+mn-cs"/>
              </a:rPr>
              <a:t>B</a:t>
            </a:r>
            <a:endParaRPr lang="en-US" sz="1000" b="1" dirty="0">
              <a:solidFill>
                <a:schemeClr val="bg1"/>
              </a:solidFill>
              <a:latin typeface="Verdana" pitchFamily="-105" charset="0"/>
              <a:ea typeface="+mn-ea"/>
              <a:cs typeface="+mn-cs"/>
            </a:endParaRPr>
          </a:p>
        </p:txBody>
      </p:sp>
      <p:sp>
        <p:nvSpPr>
          <p:cNvPr id="38" name="16-Point Star 48"/>
          <p:cNvSpPr>
            <a:spLocks noChangeAspect="1"/>
          </p:cNvSpPr>
          <p:nvPr/>
        </p:nvSpPr>
        <p:spPr bwMode="auto">
          <a:xfrm>
            <a:off x="4770796" y="583881"/>
            <a:ext cx="498545" cy="498547"/>
          </a:xfrm>
          <a:prstGeom prst="star16">
            <a:avLst>
              <a:gd name="adj" fmla="val 37500"/>
            </a:avLst>
          </a:prstGeom>
          <a:solidFill>
            <a:srgbClr val="0000FF"/>
          </a:solidFill>
          <a:ln w="19050">
            <a:solidFill>
              <a:srgbClr val="0000FF"/>
            </a:solidFill>
            <a:round/>
            <a:headEnd/>
            <a:tailEnd/>
          </a:ln>
        </p:spPr>
        <p:txBody>
          <a:bodyPr wrap="none" lIns="0" tIns="0" rIns="0" bIns="0" anchor="ctr" anchorCtr="1"/>
          <a:lstStyle/>
          <a:p>
            <a:pPr algn="r">
              <a:defRPr/>
            </a:pPr>
            <a:r>
              <a:rPr lang="en-US" sz="1000" b="1" dirty="0" smtClean="0">
                <a:solidFill>
                  <a:schemeClr val="bg1"/>
                </a:solidFill>
                <a:latin typeface="Verdana" pitchFamily="-105" charset="0"/>
                <a:ea typeface="+mn-ea"/>
                <a:cs typeface="+mn-cs"/>
              </a:rPr>
              <a:t>C</a:t>
            </a:r>
            <a:endParaRPr lang="en-US" sz="1000" b="1" dirty="0">
              <a:solidFill>
                <a:schemeClr val="bg1"/>
              </a:solidFill>
              <a:latin typeface="Verdana" pitchFamily="-105" charset="0"/>
              <a:ea typeface="+mn-ea"/>
              <a:cs typeface="+mn-cs"/>
            </a:endParaRPr>
          </a:p>
        </p:txBody>
      </p:sp>
      <p:sp>
        <p:nvSpPr>
          <p:cNvPr id="39" name="16-Point Star 48"/>
          <p:cNvSpPr>
            <a:spLocks noChangeAspect="1"/>
          </p:cNvSpPr>
          <p:nvPr/>
        </p:nvSpPr>
        <p:spPr bwMode="auto">
          <a:xfrm>
            <a:off x="5142104" y="583881"/>
            <a:ext cx="498545" cy="498547"/>
          </a:xfrm>
          <a:prstGeom prst="star16">
            <a:avLst>
              <a:gd name="adj" fmla="val 37500"/>
            </a:avLst>
          </a:prstGeom>
          <a:solidFill>
            <a:srgbClr val="0000FF"/>
          </a:solidFill>
          <a:ln w="19050">
            <a:solidFill>
              <a:srgbClr val="0000FF"/>
            </a:solidFill>
            <a:round/>
            <a:headEnd/>
            <a:tailEnd/>
          </a:ln>
        </p:spPr>
        <p:txBody>
          <a:bodyPr wrap="none" lIns="0" tIns="0" rIns="0" bIns="0" anchor="ctr" anchorCtr="1"/>
          <a:lstStyle/>
          <a:p>
            <a:pPr algn="r">
              <a:defRPr/>
            </a:pPr>
            <a:r>
              <a:rPr lang="en-US" sz="1000" b="1" dirty="0">
                <a:solidFill>
                  <a:schemeClr val="bg1"/>
                </a:solidFill>
                <a:latin typeface="Verdana" pitchFamily="-105" charset="0"/>
              </a:rPr>
              <a:t>N</a:t>
            </a:r>
            <a:endParaRPr lang="en-US" sz="1000" b="1" dirty="0">
              <a:solidFill>
                <a:schemeClr val="bg1"/>
              </a:solidFill>
              <a:latin typeface="Verdana" pitchFamily="-105" charset="0"/>
              <a:ea typeface="+mn-ea"/>
              <a:cs typeface="+mn-cs"/>
            </a:endParaRPr>
          </a:p>
        </p:txBody>
      </p:sp>
      <p:sp>
        <p:nvSpPr>
          <p:cNvPr id="40" name="16-Point Star 48"/>
          <p:cNvSpPr>
            <a:spLocks noChangeAspect="1"/>
          </p:cNvSpPr>
          <p:nvPr/>
        </p:nvSpPr>
        <p:spPr bwMode="auto">
          <a:xfrm>
            <a:off x="5493324" y="585406"/>
            <a:ext cx="498545" cy="498547"/>
          </a:xfrm>
          <a:prstGeom prst="star16">
            <a:avLst>
              <a:gd name="adj" fmla="val 37500"/>
            </a:avLst>
          </a:prstGeom>
          <a:solidFill>
            <a:srgbClr val="0000FF"/>
          </a:solidFill>
          <a:ln w="19050">
            <a:solidFill>
              <a:srgbClr val="0000FF"/>
            </a:solidFill>
            <a:round/>
            <a:headEnd/>
            <a:tailEnd/>
          </a:ln>
        </p:spPr>
        <p:txBody>
          <a:bodyPr wrap="none" lIns="0" tIns="0" rIns="0" bIns="0" anchor="ctr" anchorCtr="1"/>
          <a:lstStyle/>
          <a:p>
            <a:pPr algn="r">
              <a:defRPr/>
            </a:pPr>
            <a:r>
              <a:rPr lang="en-US" sz="1000" b="1" dirty="0" smtClean="0">
                <a:solidFill>
                  <a:schemeClr val="bg1"/>
                </a:solidFill>
                <a:latin typeface="Verdana" pitchFamily="-105" charset="0"/>
                <a:ea typeface="+mn-ea"/>
                <a:cs typeface="+mn-cs"/>
              </a:rPr>
              <a:t>O</a:t>
            </a:r>
            <a:endParaRPr lang="en-US" sz="1000" b="1" dirty="0">
              <a:solidFill>
                <a:schemeClr val="bg1"/>
              </a:solidFill>
              <a:latin typeface="Verdana" pitchFamily="-105" charset="0"/>
              <a:ea typeface="+mn-ea"/>
              <a:cs typeface="+mn-cs"/>
            </a:endParaRPr>
          </a:p>
        </p:txBody>
      </p:sp>
      <p:sp>
        <p:nvSpPr>
          <p:cNvPr id="41" name="16-Point Star 48"/>
          <p:cNvSpPr>
            <a:spLocks noChangeAspect="1"/>
          </p:cNvSpPr>
          <p:nvPr/>
        </p:nvSpPr>
        <p:spPr bwMode="auto">
          <a:xfrm>
            <a:off x="5142104" y="1043566"/>
            <a:ext cx="498545" cy="498547"/>
          </a:xfrm>
          <a:prstGeom prst="star16">
            <a:avLst>
              <a:gd name="adj" fmla="val 37500"/>
            </a:avLst>
          </a:prstGeom>
          <a:solidFill>
            <a:srgbClr val="0000FF"/>
          </a:solidFill>
          <a:ln w="19050">
            <a:solidFill>
              <a:srgbClr val="0000FF"/>
            </a:solidFill>
            <a:round/>
            <a:headEnd/>
            <a:tailEnd/>
          </a:ln>
        </p:spPr>
        <p:txBody>
          <a:bodyPr wrap="none" lIns="0" tIns="0" rIns="0" bIns="0" anchor="ctr" anchorCtr="1"/>
          <a:lstStyle/>
          <a:p>
            <a:pPr algn="r">
              <a:defRPr/>
            </a:pPr>
            <a:r>
              <a:rPr lang="en-US" sz="1000" b="1" dirty="0" smtClean="0">
                <a:solidFill>
                  <a:schemeClr val="bg1"/>
                </a:solidFill>
                <a:latin typeface="Verdana" pitchFamily="-105" charset="0"/>
                <a:ea typeface="+mn-ea"/>
                <a:cs typeface="+mn-cs"/>
              </a:rPr>
              <a:t>P</a:t>
            </a:r>
            <a:endParaRPr lang="en-US" sz="1000" b="1" dirty="0">
              <a:solidFill>
                <a:schemeClr val="bg1"/>
              </a:solidFill>
              <a:latin typeface="Verdana" pitchFamily="-105" charset="0"/>
              <a:ea typeface="+mn-ea"/>
              <a:cs typeface="+mn-cs"/>
            </a:endParaRPr>
          </a:p>
        </p:txBody>
      </p:sp>
    </p:spTree>
    <p:extLst>
      <p:ext uri="{BB962C8B-B14F-4D97-AF65-F5344CB8AC3E}">
        <p14:creationId xmlns="" xmlns:p14="http://schemas.microsoft.com/office/powerpoint/2010/main" val="33378014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8"/>
          <p:cNvGrpSpPr>
            <a:grpSpLocks/>
          </p:cNvGrpSpPr>
          <p:nvPr/>
        </p:nvGrpSpPr>
        <p:grpSpPr bwMode="auto">
          <a:xfrm>
            <a:off x="698501" y="2279959"/>
            <a:ext cx="4286250" cy="3178175"/>
            <a:chOff x="428596" y="3571876"/>
            <a:chExt cx="3451538" cy="2558889"/>
          </a:xfrm>
        </p:grpSpPr>
        <p:pic>
          <p:nvPicPr>
            <p:cNvPr id="21516" name="Picture 1"/>
            <p:cNvPicPr>
              <a:picLocks noChangeAspect="1" noChangeArrowheads="1"/>
            </p:cNvPicPr>
            <p:nvPr/>
          </p:nvPicPr>
          <p:blipFill>
            <a:blip r:embed="rId2"/>
            <a:srcRect l="15236" b="64204"/>
            <a:stretch>
              <a:fillRect/>
            </a:stretch>
          </p:blipFill>
          <p:spPr bwMode="auto">
            <a:xfrm>
              <a:off x="428596" y="3571876"/>
              <a:ext cx="3451538" cy="2071042"/>
            </a:xfrm>
            <a:prstGeom prst="rect">
              <a:avLst/>
            </a:prstGeom>
            <a:noFill/>
            <a:ln w="9525">
              <a:noFill/>
              <a:miter lim="800000"/>
              <a:headEnd/>
              <a:tailEnd/>
            </a:ln>
          </p:spPr>
        </p:pic>
        <p:pic>
          <p:nvPicPr>
            <p:cNvPr id="21517" name="Picture 1"/>
            <p:cNvPicPr>
              <a:picLocks noChangeAspect="1" noChangeArrowheads="1"/>
            </p:cNvPicPr>
            <p:nvPr/>
          </p:nvPicPr>
          <p:blipFill>
            <a:blip r:embed="rId2"/>
            <a:srcRect l="15300" t="90540"/>
            <a:stretch>
              <a:fillRect/>
            </a:stretch>
          </p:blipFill>
          <p:spPr bwMode="auto">
            <a:xfrm>
              <a:off x="428596" y="5583414"/>
              <a:ext cx="3448946" cy="547351"/>
            </a:xfrm>
            <a:prstGeom prst="rect">
              <a:avLst/>
            </a:prstGeom>
            <a:noFill/>
            <a:ln w="9525">
              <a:noFill/>
              <a:miter lim="800000"/>
              <a:headEnd/>
              <a:tailEnd/>
            </a:ln>
          </p:spPr>
        </p:pic>
      </p:grpSp>
      <p:pic>
        <p:nvPicPr>
          <p:cNvPr id="69634" name="Picture 2"/>
          <p:cNvPicPr>
            <a:picLocks noChangeAspect="1" noChangeArrowheads="1"/>
          </p:cNvPicPr>
          <p:nvPr/>
        </p:nvPicPr>
        <p:blipFill>
          <a:blip r:embed="rId3"/>
          <a:srcRect/>
          <a:stretch>
            <a:fillRect/>
          </a:stretch>
        </p:blipFill>
        <p:spPr bwMode="auto">
          <a:xfrm>
            <a:off x="5629275" y="778236"/>
            <a:ext cx="3514725" cy="4857750"/>
          </a:xfrm>
          <a:prstGeom prst="rect">
            <a:avLst/>
          </a:prstGeom>
          <a:noFill/>
          <a:ln w="9525">
            <a:noFill/>
            <a:miter lim="800000"/>
            <a:headEnd/>
            <a:tailEnd/>
          </a:ln>
        </p:spPr>
      </p:pic>
      <p:sp>
        <p:nvSpPr>
          <p:cNvPr id="20489" name="Rectangle 9"/>
          <p:cNvSpPr>
            <a:spLocks noChangeArrowheads="1"/>
          </p:cNvSpPr>
          <p:nvPr/>
        </p:nvSpPr>
        <p:spPr bwMode="auto">
          <a:xfrm>
            <a:off x="0" y="-184150"/>
            <a:ext cx="184150" cy="368300"/>
          </a:xfrm>
          <a:prstGeom prst="rect">
            <a:avLst/>
          </a:prstGeom>
          <a:noFill/>
          <a:ln w="9525">
            <a:noFill/>
            <a:miter lim="800000"/>
            <a:headEnd/>
            <a:tailEnd/>
          </a:ln>
          <a:effectLst/>
        </p:spPr>
        <p:txBody>
          <a:bodyPr wrap="none" anchor="ctr">
            <a:spAutoFit/>
          </a:bodyPr>
          <a:lstStyle/>
          <a:p>
            <a:pPr>
              <a:defRPr/>
            </a:pPr>
            <a:endParaRPr lang="en-US">
              <a:latin typeface="Verdana" charset="0"/>
            </a:endParaRPr>
          </a:p>
        </p:txBody>
      </p:sp>
      <p:sp>
        <p:nvSpPr>
          <p:cNvPr id="20491" name="Rectangle 11"/>
          <p:cNvSpPr>
            <a:spLocks noChangeArrowheads="1"/>
          </p:cNvSpPr>
          <p:nvPr/>
        </p:nvSpPr>
        <p:spPr bwMode="auto">
          <a:xfrm>
            <a:off x="0" y="-184150"/>
            <a:ext cx="184150" cy="368300"/>
          </a:xfrm>
          <a:prstGeom prst="rect">
            <a:avLst/>
          </a:prstGeom>
          <a:noFill/>
          <a:ln w="9525">
            <a:noFill/>
            <a:miter lim="800000"/>
            <a:headEnd/>
            <a:tailEnd/>
          </a:ln>
          <a:effectLst/>
        </p:spPr>
        <p:txBody>
          <a:bodyPr wrap="none" anchor="ctr">
            <a:spAutoFit/>
          </a:bodyPr>
          <a:lstStyle/>
          <a:p>
            <a:pPr>
              <a:defRPr/>
            </a:pPr>
            <a:endParaRPr lang="en-US">
              <a:latin typeface="Verdana" charset="0"/>
            </a:endParaRPr>
          </a:p>
        </p:txBody>
      </p:sp>
      <p:sp>
        <p:nvSpPr>
          <p:cNvPr id="20493" name="Rectangle 13"/>
          <p:cNvSpPr>
            <a:spLocks noChangeArrowheads="1"/>
          </p:cNvSpPr>
          <p:nvPr/>
        </p:nvSpPr>
        <p:spPr bwMode="auto">
          <a:xfrm>
            <a:off x="0" y="-184150"/>
            <a:ext cx="184150" cy="368300"/>
          </a:xfrm>
          <a:prstGeom prst="rect">
            <a:avLst/>
          </a:prstGeom>
          <a:noFill/>
          <a:ln w="9525">
            <a:noFill/>
            <a:miter lim="800000"/>
            <a:headEnd/>
            <a:tailEnd/>
          </a:ln>
          <a:effectLst/>
        </p:spPr>
        <p:txBody>
          <a:bodyPr wrap="none" anchor="ctr">
            <a:spAutoFit/>
          </a:bodyPr>
          <a:lstStyle/>
          <a:p>
            <a:pPr>
              <a:defRPr/>
            </a:pPr>
            <a:endParaRPr lang="en-US">
              <a:latin typeface="Verdana" charset="0"/>
            </a:endParaRPr>
          </a:p>
        </p:txBody>
      </p:sp>
      <p:sp>
        <p:nvSpPr>
          <p:cNvPr id="20495" name="Rectangle 15"/>
          <p:cNvSpPr>
            <a:spLocks noChangeArrowheads="1"/>
          </p:cNvSpPr>
          <p:nvPr/>
        </p:nvSpPr>
        <p:spPr bwMode="auto">
          <a:xfrm>
            <a:off x="0" y="-184150"/>
            <a:ext cx="184150" cy="368300"/>
          </a:xfrm>
          <a:prstGeom prst="rect">
            <a:avLst/>
          </a:prstGeom>
          <a:noFill/>
          <a:ln w="9525">
            <a:noFill/>
            <a:miter lim="800000"/>
            <a:headEnd/>
            <a:tailEnd/>
          </a:ln>
          <a:effectLst/>
        </p:spPr>
        <p:txBody>
          <a:bodyPr wrap="none" anchor="ctr">
            <a:spAutoFit/>
          </a:bodyPr>
          <a:lstStyle/>
          <a:p>
            <a:pPr>
              <a:defRPr/>
            </a:pPr>
            <a:endParaRPr lang="en-US">
              <a:latin typeface="Verdana" charset="0"/>
            </a:endParaRPr>
          </a:p>
        </p:txBody>
      </p:sp>
      <p:sp>
        <p:nvSpPr>
          <p:cNvPr id="16" name="Content Placeholder 2"/>
          <p:cNvSpPr>
            <a:spLocks noGrp="1"/>
          </p:cNvSpPr>
          <p:nvPr>
            <p:ph idx="1"/>
          </p:nvPr>
        </p:nvSpPr>
        <p:spPr>
          <a:xfrm>
            <a:off x="189397" y="1107030"/>
            <a:ext cx="6116425" cy="1015663"/>
          </a:xfrm>
        </p:spPr>
        <p:txBody>
          <a:bodyPr wrap="square" lIns="0" tIns="0" rIns="0" bIns="0">
            <a:spAutoFit/>
          </a:bodyPr>
          <a:lstStyle/>
          <a:p>
            <a:pPr marL="0" lvl="1" indent="0">
              <a:spcBef>
                <a:spcPts val="0"/>
              </a:spcBef>
              <a:buFont typeface="Wingdings" charset="2"/>
              <a:buChar char="Ø"/>
            </a:pPr>
            <a:r>
              <a:rPr lang="en-US" sz="2200" dirty="0" smtClean="0">
                <a:ea typeface="ＭＳ Ｐゴシック" charset="-128"/>
              </a:rPr>
              <a:t> Visual inspection of spectra: </a:t>
            </a:r>
            <a:r>
              <a:rPr lang="en-US" sz="2200" b="1" dirty="0" err="1" smtClean="0">
                <a:ea typeface="ＭＳ Ｐゴシック" charset="-128"/>
              </a:rPr>
              <a:t>substitutional</a:t>
            </a:r>
            <a:r>
              <a:rPr lang="en-US" sz="2200" dirty="0" smtClean="0">
                <a:ea typeface="ＭＳ Ｐゴシック" charset="-128"/>
              </a:rPr>
              <a:t> </a:t>
            </a:r>
            <a:r>
              <a:rPr lang="en-US" sz="2200" dirty="0" err="1" smtClean="0">
                <a:ea typeface="ＭＳ Ｐゴシック" charset="-128"/>
              </a:rPr>
              <a:t>Sn</a:t>
            </a:r>
            <a:endParaRPr lang="en-US" sz="2200" dirty="0" smtClean="0">
              <a:ea typeface="ＭＳ Ｐゴシック" charset="-128"/>
            </a:endParaRPr>
          </a:p>
          <a:p>
            <a:pPr marL="0" lvl="1" indent="0">
              <a:spcBef>
                <a:spcPts val="0"/>
              </a:spcBef>
              <a:buFont typeface="Wingdings" charset="2"/>
              <a:buChar char="Ø"/>
            </a:pPr>
            <a:r>
              <a:rPr lang="en-US" sz="2200" dirty="0">
                <a:ea typeface="ＭＳ Ｐゴシック" charset="-128"/>
              </a:rPr>
              <a:t> </a:t>
            </a:r>
            <a:r>
              <a:rPr lang="en-US" sz="2200" dirty="0" smtClean="0">
                <a:ea typeface="ＭＳ Ｐゴシック" charset="-128"/>
              </a:rPr>
              <a:t>detailed fitting procedure: </a:t>
            </a:r>
            <a:br>
              <a:rPr lang="en-US" sz="2200" dirty="0" smtClean="0">
                <a:ea typeface="ＭＳ Ｐゴシック" charset="-128"/>
              </a:rPr>
            </a:br>
            <a:r>
              <a:rPr lang="en-US" sz="2200" dirty="0">
                <a:ea typeface="ＭＳ Ｐゴシック" charset="-128"/>
              </a:rPr>
              <a:t> </a:t>
            </a:r>
            <a:r>
              <a:rPr lang="en-US" sz="2200" dirty="0" smtClean="0">
                <a:ea typeface="ＭＳ Ｐゴシック" charset="-128"/>
              </a:rPr>
              <a:t>   majority on S site but also </a:t>
            </a:r>
            <a:r>
              <a:rPr lang="en-US" sz="2200" dirty="0" smtClean="0">
                <a:solidFill>
                  <a:srgbClr val="FF0000"/>
                </a:solidFill>
                <a:ea typeface="ＭＳ Ｐゴシック" charset="-128"/>
              </a:rPr>
              <a:t>fraction on </a:t>
            </a:r>
            <a:r>
              <a:rPr lang="en-US" sz="2200" b="1" dirty="0" smtClean="0">
                <a:solidFill>
                  <a:srgbClr val="FF0000"/>
                </a:solidFill>
                <a:ea typeface="ＭＳ Ｐゴシック" charset="-128"/>
              </a:rPr>
              <a:t>BC site!</a:t>
            </a:r>
            <a:endParaRPr lang="en-US" sz="2200" dirty="0" smtClean="0">
              <a:ea typeface="ＭＳ Ｐゴシック" charset="-128"/>
            </a:endParaRPr>
          </a:p>
        </p:txBody>
      </p:sp>
      <p:sp>
        <p:nvSpPr>
          <p:cNvPr id="20" name="Content Placeholder 2"/>
          <p:cNvSpPr txBox="1">
            <a:spLocks/>
          </p:cNvSpPr>
          <p:nvPr/>
        </p:nvSpPr>
        <p:spPr bwMode="auto">
          <a:xfrm>
            <a:off x="222820" y="5624336"/>
            <a:ext cx="8857117" cy="1015663"/>
          </a:xfrm>
          <a:prstGeom prst="rect">
            <a:avLst/>
          </a:prstGeom>
        </p:spPr>
        <p:txBody>
          <a:bodyPr vert="horz" wrap="square" lIns="0" tIns="0" rIns="0" bIns="0" rtlCol="0">
            <a:spAutoFit/>
          </a:bodyPr>
          <a:lstStyle>
            <a:lvl1pPr marL="342900" indent="-342900">
              <a:spcBef>
                <a:spcPct val="20000"/>
              </a:spcBef>
              <a:buFont typeface="Arial"/>
              <a:buChar char="•"/>
              <a:defRPr sz="3200"/>
            </a:lvl1pPr>
            <a:lvl2pPr marL="0" lvl="1" indent="0">
              <a:spcBef>
                <a:spcPts val="0"/>
              </a:spcBef>
              <a:buFont typeface="Wingdings" charset="2"/>
              <a:buChar char="Ø"/>
              <a:defRPr sz="2200">
                <a:ea typeface="ＭＳ Ｐゴシック" charset="-128"/>
              </a:defRPr>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lvl="1"/>
            <a:r>
              <a:rPr lang="en-US" dirty="0"/>
              <a:t>BC fraction is </a:t>
            </a:r>
            <a:r>
              <a:rPr lang="en-US" dirty="0" smtClean="0"/>
              <a:t>observed in </a:t>
            </a:r>
            <a:r>
              <a:rPr lang="en-US" sz="2200" dirty="0" smtClean="0"/>
              <a:t>different samples up </a:t>
            </a:r>
            <a:r>
              <a:rPr lang="en-US" sz="2200" dirty="0"/>
              <a:t>to 400°C annealing</a:t>
            </a:r>
            <a:r>
              <a:rPr lang="en-US" sz="2200" dirty="0" smtClean="0"/>
              <a:t>!</a:t>
            </a:r>
          </a:p>
          <a:p>
            <a:pPr lvl="1">
              <a:buNone/>
            </a:pPr>
            <a:endParaRPr lang="en-US" sz="2200" dirty="0"/>
          </a:p>
          <a:p>
            <a:pPr lvl="1"/>
            <a:r>
              <a:rPr lang="en-US" dirty="0">
                <a:solidFill>
                  <a:srgbClr val="0000FF"/>
                </a:solidFill>
              </a:rPr>
              <a:t>No direct experimental observation of </a:t>
            </a:r>
            <a:r>
              <a:rPr lang="en-US" dirty="0" err="1">
                <a:solidFill>
                  <a:srgbClr val="0000FF"/>
                </a:solidFill>
              </a:rPr>
              <a:t>Sn</a:t>
            </a:r>
            <a:r>
              <a:rPr lang="en-US" dirty="0">
                <a:solidFill>
                  <a:srgbClr val="0000FF"/>
                </a:solidFill>
              </a:rPr>
              <a:t> on BC site reported in literature</a:t>
            </a:r>
          </a:p>
        </p:txBody>
      </p:sp>
      <p:sp>
        <p:nvSpPr>
          <p:cNvPr id="21" name="Rounded Rectangle 4"/>
          <p:cNvSpPr/>
          <p:nvPr/>
        </p:nvSpPr>
        <p:spPr>
          <a:xfrm>
            <a:off x="0" y="0"/>
            <a:ext cx="9144000" cy="911916"/>
          </a:xfrm>
          <a:prstGeom prst="rect">
            <a:avLst/>
          </a:prstGeom>
          <a:solidFill>
            <a:srgbClr val="0000FF"/>
          </a:solidFill>
          <a:scene3d>
            <a:camera prst="orthographicFront">
              <a:rot lat="0" lon="0" rev="0"/>
            </a:camera>
            <a:lightRig rig="contrasting" dir="t">
              <a:rot lat="0" lon="0" rev="1200000"/>
            </a:lightRig>
          </a:scene3d>
        </p:spPr>
        <p:style>
          <a:lnRef idx="1">
            <a:schemeClr val="accent1"/>
          </a:lnRef>
          <a:fillRef idx="3">
            <a:schemeClr val="accent1"/>
          </a:fillRef>
          <a:effectRef idx="2">
            <a:schemeClr val="accent1"/>
          </a:effectRef>
          <a:fontRef idx="minor">
            <a:schemeClr val="lt1"/>
          </a:fontRef>
        </p:style>
        <p:txBody>
          <a:bodyPr lIns="76200" tIns="76200" rIns="76200" bIns="76200" spcCol="1270" anchor="ctr"/>
          <a:lstStyle/>
          <a:p>
            <a:pPr defTabSz="889000">
              <a:lnSpc>
                <a:spcPct val="90000"/>
              </a:lnSpc>
              <a:spcAft>
                <a:spcPct val="35000"/>
              </a:spcAft>
              <a:defRPr/>
            </a:pPr>
            <a:r>
              <a:rPr lang="pt-PT" sz="2000" b="1" dirty="0" err="1" smtClean="0">
                <a:solidFill>
                  <a:srgbClr val="FFFF00"/>
                </a:solidFill>
                <a:effectLst>
                  <a:outerShdw blurRad="38100" dist="38100" dir="2700000" algn="tl">
                    <a:srgbClr val="C0C0C0"/>
                  </a:outerShdw>
                </a:effectLst>
                <a:latin typeface="Verdana" charset="0"/>
              </a:rPr>
              <a:t>Lattice</a:t>
            </a:r>
            <a:r>
              <a:rPr lang="pt-PT" sz="2000" b="1" dirty="0" smtClean="0">
                <a:solidFill>
                  <a:srgbClr val="FFFF00"/>
                </a:solidFill>
                <a:effectLst>
                  <a:outerShdw blurRad="38100" dist="38100" dir="2700000" algn="tl">
                    <a:srgbClr val="C0C0C0"/>
                  </a:outerShdw>
                </a:effectLst>
                <a:latin typeface="Verdana" charset="0"/>
              </a:rPr>
              <a:t> </a:t>
            </a:r>
            <a:r>
              <a:rPr lang="pt-PT" sz="2000" b="1" dirty="0">
                <a:solidFill>
                  <a:srgbClr val="FFFF00"/>
                </a:solidFill>
                <a:effectLst>
                  <a:outerShdw blurRad="38100" dist="38100" dir="2700000" algn="tl">
                    <a:srgbClr val="C0C0C0"/>
                  </a:outerShdw>
                </a:effectLst>
                <a:latin typeface="Verdana" charset="0"/>
              </a:rPr>
              <a:t>location study of implanted </a:t>
            </a:r>
            <a:r>
              <a:rPr lang="pt-PT" sz="2000" b="1" baseline="30000" dirty="0">
                <a:solidFill>
                  <a:srgbClr val="FFFF00"/>
                </a:solidFill>
                <a:effectLst>
                  <a:outerShdw blurRad="38100" dist="38100" dir="2700000" algn="tl">
                    <a:srgbClr val="C0C0C0"/>
                  </a:outerShdw>
                </a:effectLst>
                <a:latin typeface="Verdana" charset="0"/>
              </a:rPr>
              <a:t>121</a:t>
            </a:r>
            <a:r>
              <a:rPr lang="pt-PT" sz="2000" b="1" dirty="0">
                <a:solidFill>
                  <a:srgbClr val="FFFF00"/>
                </a:solidFill>
                <a:effectLst>
                  <a:outerShdw blurRad="38100" dist="38100" dir="2700000" algn="tl">
                    <a:srgbClr val="C0C0C0"/>
                  </a:outerShdw>
                </a:effectLst>
                <a:latin typeface="Verdana" charset="0"/>
              </a:rPr>
              <a:t>Sn (27h) : </a:t>
            </a:r>
            <a:r>
              <a:rPr lang="pt-PT" sz="2000" b="1" dirty="0" err="1" smtClean="0">
                <a:solidFill>
                  <a:srgbClr val="FFFF00"/>
                </a:solidFill>
                <a:effectLst>
                  <a:outerShdw blurRad="38100" dist="38100" dir="2700000" algn="tl">
                    <a:srgbClr val="C0C0C0"/>
                  </a:outerShdw>
                </a:effectLst>
                <a:latin typeface="Verdana" charset="0"/>
              </a:rPr>
              <a:t>Ge</a:t>
            </a:r>
            <a:endParaRPr lang="pt-PT" sz="2000" b="1" dirty="0" smtClean="0">
              <a:solidFill>
                <a:srgbClr val="FFFF00"/>
              </a:solidFill>
              <a:effectLst>
                <a:outerShdw blurRad="38100" dist="38100" dir="2700000" algn="tl">
                  <a:srgbClr val="C0C0C0"/>
                </a:outerShdw>
              </a:effectLst>
              <a:latin typeface="Verdana" charset="0"/>
            </a:endParaRPr>
          </a:p>
          <a:p>
            <a:r>
              <a:rPr lang="pt-PT" sz="1400" dirty="0">
                <a:solidFill>
                  <a:srgbClr val="FFFF00"/>
                </a:solidFill>
              </a:rPr>
              <a:t>S. </a:t>
            </a:r>
            <a:r>
              <a:rPr lang="pt-PT" sz="1400" dirty="0" err="1">
                <a:solidFill>
                  <a:srgbClr val="FFFF00"/>
                </a:solidFill>
              </a:rPr>
              <a:t>Decoster</a:t>
            </a:r>
            <a:r>
              <a:rPr lang="pt-PT" sz="1400" dirty="0">
                <a:solidFill>
                  <a:srgbClr val="FFFF00"/>
                </a:solidFill>
              </a:rPr>
              <a:t>, U. </a:t>
            </a:r>
            <a:r>
              <a:rPr lang="pt-PT" sz="1400" dirty="0" err="1">
                <a:solidFill>
                  <a:srgbClr val="FFFF00"/>
                </a:solidFill>
              </a:rPr>
              <a:t>Wahl</a:t>
            </a:r>
            <a:r>
              <a:rPr lang="pt-PT" sz="1400" dirty="0">
                <a:solidFill>
                  <a:srgbClr val="FFFF00"/>
                </a:solidFill>
              </a:rPr>
              <a:t> </a:t>
            </a:r>
            <a:r>
              <a:rPr lang="pt-PT" sz="1400" dirty="0" err="1">
                <a:solidFill>
                  <a:srgbClr val="FFFF00"/>
                </a:solidFill>
              </a:rPr>
              <a:t>et</a:t>
            </a:r>
            <a:r>
              <a:rPr lang="pt-PT" sz="1400" dirty="0">
                <a:solidFill>
                  <a:srgbClr val="FFFF00"/>
                </a:solidFill>
              </a:rPr>
              <a:t> </a:t>
            </a:r>
            <a:r>
              <a:rPr lang="pt-PT" sz="1400" dirty="0" err="1">
                <a:solidFill>
                  <a:srgbClr val="FFFF00"/>
                </a:solidFill>
              </a:rPr>
              <a:t>al</a:t>
            </a:r>
            <a:r>
              <a:rPr lang="pt-PT" sz="1400" dirty="0" err="1" smtClean="0">
                <a:solidFill>
                  <a:srgbClr val="FFFF00"/>
                </a:solidFill>
              </a:rPr>
              <a:t>.</a:t>
            </a:r>
            <a:r>
              <a:rPr lang="pt-PT" sz="1400" dirty="0" smtClean="0">
                <a:solidFill>
                  <a:srgbClr val="FFFF00"/>
                </a:solidFill>
              </a:rPr>
              <a:t>, </a:t>
            </a:r>
            <a:r>
              <a:rPr lang="pt-PT" sz="1400" dirty="0" err="1" smtClean="0">
                <a:solidFill>
                  <a:srgbClr val="FFFF00"/>
                </a:solidFill>
              </a:rPr>
              <a:t>Phys</a:t>
            </a:r>
            <a:r>
              <a:rPr lang="pt-PT" sz="1400" dirty="0" smtClean="0">
                <a:solidFill>
                  <a:srgbClr val="FFFF00"/>
                </a:solidFill>
              </a:rPr>
              <a:t>. Rev. B </a:t>
            </a:r>
            <a:r>
              <a:rPr lang="pt-PT" sz="1400" b="1" dirty="0">
                <a:solidFill>
                  <a:srgbClr val="FFFF00"/>
                </a:solidFill>
              </a:rPr>
              <a:t>81, </a:t>
            </a:r>
            <a:r>
              <a:rPr lang="pt-PT" sz="1400" dirty="0">
                <a:solidFill>
                  <a:srgbClr val="FFFF00"/>
                </a:solidFill>
              </a:rPr>
              <a:t>155204 </a:t>
            </a:r>
            <a:r>
              <a:rPr lang="pt-PT" sz="1400" dirty="0" smtClean="0">
                <a:solidFill>
                  <a:srgbClr val="FFFF00"/>
                </a:solidFill>
              </a:rPr>
              <a:t>(2010)   </a:t>
            </a:r>
            <a:r>
              <a:rPr lang="pt-PT" dirty="0" smtClean="0">
                <a:solidFill>
                  <a:schemeClr val="bg1"/>
                </a:solidFill>
              </a:rPr>
              <a:t>Sn</a:t>
            </a:r>
            <a:r>
              <a:rPr lang="pt-PT" baseline="-25000" dirty="0" smtClean="0">
                <a:solidFill>
                  <a:schemeClr val="bg1"/>
                </a:solidFill>
              </a:rPr>
              <a:t>x</a:t>
            </a:r>
            <a:r>
              <a:rPr lang="pt-PT" dirty="0" smtClean="0">
                <a:solidFill>
                  <a:schemeClr val="bg1"/>
                </a:solidFill>
              </a:rPr>
              <a:t>Ge</a:t>
            </a:r>
            <a:r>
              <a:rPr lang="pt-PT" baseline="-25000" dirty="0" smtClean="0">
                <a:solidFill>
                  <a:schemeClr val="bg1"/>
                </a:solidFill>
              </a:rPr>
              <a:t>1-x</a:t>
            </a:r>
            <a:r>
              <a:rPr lang="pt-PT" dirty="0" smtClean="0">
                <a:solidFill>
                  <a:schemeClr val="bg1"/>
                </a:solidFill>
              </a:rPr>
              <a:t> </a:t>
            </a:r>
            <a:r>
              <a:rPr lang="pt-PT" dirty="0" err="1" smtClean="0">
                <a:solidFill>
                  <a:schemeClr val="bg1"/>
                </a:solidFill>
              </a:rPr>
              <a:t>direct</a:t>
            </a:r>
            <a:r>
              <a:rPr lang="pt-PT" dirty="0" smtClean="0">
                <a:solidFill>
                  <a:schemeClr val="bg1"/>
                </a:solidFill>
              </a:rPr>
              <a:t> </a:t>
            </a:r>
            <a:r>
              <a:rPr lang="pt-PT" dirty="0" err="1" smtClean="0">
                <a:solidFill>
                  <a:schemeClr val="bg1"/>
                </a:solidFill>
              </a:rPr>
              <a:t>band</a:t>
            </a:r>
            <a:r>
              <a:rPr lang="pt-PT" dirty="0" smtClean="0">
                <a:solidFill>
                  <a:schemeClr val="bg1"/>
                </a:solidFill>
              </a:rPr>
              <a:t> </a:t>
            </a:r>
            <a:r>
              <a:rPr lang="pt-PT" dirty="0" err="1" smtClean="0">
                <a:solidFill>
                  <a:schemeClr val="bg1"/>
                </a:solidFill>
              </a:rPr>
              <a:t>gap</a:t>
            </a:r>
            <a:r>
              <a:rPr lang="pt-PT" dirty="0" smtClean="0">
                <a:solidFill>
                  <a:schemeClr val="bg1"/>
                </a:solidFill>
              </a:rPr>
              <a:t> for </a:t>
            </a:r>
            <a:r>
              <a:rPr lang="pt-PT" dirty="0" err="1" smtClean="0">
                <a:solidFill>
                  <a:schemeClr val="bg1"/>
                </a:solidFill>
              </a:rPr>
              <a:t>infrared</a:t>
            </a:r>
            <a:r>
              <a:rPr lang="pt-PT" dirty="0" smtClean="0">
                <a:solidFill>
                  <a:schemeClr val="bg1"/>
                </a:solidFill>
              </a:rPr>
              <a:t> </a:t>
            </a:r>
            <a:r>
              <a:rPr lang="pt-PT" dirty="0" err="1" smtClean="0">
                <a:solidFill>
                  <a:schemeClr val="bg1"/>
                </a:solidFill>
              </a:rPr>
              <a:t>applications</a:t>
            </a:r>
            <a:endParaRPr lang="pt-PT" dirty="0">
              <a:solidFill>
                <a:schemeClr val="bg1"/>
              </a:solidFill>
            </a:endParaRPr>
          </a:p>
        </p:txBody>
      </p:sp>
      <p:sp>
        <p:nvSpPr>
          <p:cNvPr id="3" name="TextBox 2"/>
          <p:cNvSpPr txBox="1"/>
          <p:nvPr/>
        </p:nvSpPr>
        <p:spPr>
          <a:xfrm>
            <a:off x="4729301" y="4352527"/>
            <a:ext cx="1038866" cy="646331"/>
          </a:xfrm>
          <a:prstGeom prst="rect">
            <a:avLst/>
          </a:prstGeom>
          <a:noFill/>
        </p:spPr>
        <p:txBody>
          <a:bodyPr wrap="none" rtlCol="0">
            <a:spAutoFit/>
          </a:bodyPr>
          <a:lstStyle/>
          <a:p>
            <a:r>
              <a:rPr lang="en-US" sz="3600" b="1" dirty="0" err="1" smtClean="0">
                <a:solidFill>
                  <a:srgbClr val="FF0000"/>
                </a:solidFill>
              </a:rPr>
              <a:t>BC</a:t>
            </a:r>
            <a:r>
              <a:rPr lang="en-US" sz="3600" b="1" baseline="-25000" dirty="0" err="1" smtClean="0">
                <a:solidFill>
                  <a:srgbClr val="FF0000"/>
                </a:solidFill>
              </a:rPr>
              <a:t>Ge</a:t>
            </a:r>
            <a:endParaRPr lang="en-US" sz="3600" b="1" baseline="-25000" dirty="0">
              <a:solidFill>
                <a:srgbClr val="FF0000"/>
              </a:solidFill>
            </a:endParaRPr>
          </a:p>
        </p:txBody>
      </p:sp>
      <p:sp>
        <p:nvSpPr>
          <p:cNvPr id="14" name="TextBox 13"/>
          <p:cNvSpPr txBox="1"/>
          <p:nvPr/>
        </p:nvSpPr>
        <p:spPr>
          <a:xfrm>
            <a:off x="4814842" y="2420105"/>
            <a:ext cx="753932" cy="646331"/>
          </a:xfrm>
          <a:prstGeom prst="rect">
            <a:avLst/>
          </a:prstGeom>
          <a:noFill/>
        </p:spPr>
        <p:txBody>
          <a:bodyPr wrap="none" rtlCol="0">
            <a:spAutoFit/>
          </a:bodyPr>
          <a:lstStyle/>
          <a:p>
            <a:r>
              <a:rPr lang="en-US" sz="3600" b="1" dirty="0" err="1" smtClean="0"/>
              <a:t>S</a:t>
            </a:r>
            <a:r>
              <a:rPr lang="en-US" sz="3600" b="1" baseline="-25000" dirty="0" err="1" smtClean="0"/>
              <a:t>Ge</a:t>
            </a:r>
            <a:endParaRPr lang="en-US" sz="3600" b="1" baseline="-25000" dirty="0"/>
          </a:p>
        </p:txBody>
      </p:sp>
      <p:sp>
        <p:nvSpPr>
          <p:cNvPr id="4" name="Oval 3"/>
          <p:cNvSpPr/>
          <p:nvPr/>
        </p:nvSpPr>
        <p:spPr>
          <a:xfrm>
            <a:off x="171321" y="6182942"/>
            <a:ext cx="8895787" cy="61091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729301" y="3484161"/>
            <a:ext cx="1118590" cy="646331"/>
          </a:xfrm>
          <a:prstGeom prst="rect">
            <a:avLst/>
          </a:prstGeom>
          <a:noFill/>
        </p:spPr>
        <p:txBody>
          <a:bodyPr wrap="none" rtlCol="0">
            <a:spAutoFit/>
          </a:bodyPr>
          <a:lstStyle/>
          <a:p>
            <a:r>
              <a:rPr lang="en-US" sz="3600" b="1" baseline="30000" dirty="0" smtClean="0"/>
              <a:t>121</a:t>
            </a:r>
            <a:r>
              <a:rPr lang="en-US" sz="3600" b="1" dirty="0" smtClean="0"/>
              <a:t>Sn</a:t>
            </a:r>
            <a:endParaRPr lang="en-US" sz="3600" b="1" baseline="-25000" dirty="0"/>
          </a:p>
        </p:txBody>
      </p:sp>
      <p:cxnSp>
        <p:nvCxnSpPr>
          <p:cNvPr id="6" name="Straight Arrow Connector 5"/>
          <p:cNvCxnSpPr/>
          <p:nvPr/>
        </p:nvCxnSpPr>
        <p:spPr>
          <a:xfrm>
            <a:off x="5187919" y="4015040"/>
            <a:ext cx="0" cy="44899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endCxn id="14" idx="2"/>
          </p:cNvCxnSpPr>
          <p:nvPr/>
        </p:nvCxnSpPr>
        <p:spPr>
          <a:xfrm flipV="1">
            <a:off x="5191808" y="3066436"/>
            <a:ext cx="0" cy="43552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327003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 r="33014" b="17819"/>
          <a:stretch/>
        </p:blipFill>
        <p:spPr>
          <a:xfrm>
            <a:off x="0" y="0"/>
            <a:ext cx="7230528" cy="6209531"/>
          </a:xfrm>
          <a:prstGeom prst="rect">
            <a:avLst/>
          </a:prstGeom>
        </p:spPr>
      </p:pic>
      <p:sp>
        <p:nvSpPr>
          <p:cNvPr id="6" name="TextBox 5"/>
          <p:cNvSpPr txBox="1"/>
          <p:nvPr/>
        </p:nvSpPr>
        <p:spPr>
          <a:xfrm>
            <a:off x="88989" y="6209833"/>
            <a:ext cx="4622092" cy="461665"/>
          </a:xfrm>
          <a:prstGeom prst="rect">
            <a:avLst/>
          </a:prstGeom>
          <a:noFill/>
        </p:spPr>
        <p:txBody>
          <a:bodyPr wrap="square" rtlCol="0">
            <a:spAutoFit/>
          </a:bodyPr>
          <a:lstStyle/>
          <a:p>
            <a:r>
              <a:rPr lang="en-US" sz="1200" b="1" dirty="0"/>
              <a:t>Image credits:</a:t>
            </a:r>
            <a:r>
              <a:rPr lang="en-US" sz="1200" dirty="0"/>
              <a:t> Sander </a:t>
            </a:r>
            <a:r>
              <a:rPr lang="en-US" sz="1200" dirty="0" err="1"/>
              <a:t>Münster</a:t>
            </a:r>
            <a:r>
              <a:rPr lang="en-US" sz="1200" dirty="0"/>
              <a:t> / </a:t>
            </a:r>
            <a:r>
              <a:rPr lang="en-US" sz="1200" dirty="0" err="1"/>
              <a:t>Kunstkosmos</a:t>
            </a:r>
            <a:r>
              <a:rPr lang="en-US" sz="1200" dirty="0"/>
              <a:t> via </a:t>
            </a:r>
            <a:r>
              <a:rPr lang="en-US" sz="1200" dirty="0" err="1"/>
              <a:t>ScienceDaily</a:t>
            </a:r>
            <a:r>
              <a:rPr lang="en-US" sz="1200" dirty="0"/>
              <a:t>	</a:t>
            </a:r>
          </a:p>
          <a:p>
            <a:endParaRPr lang="en-US" sz="1200" dirty="0"/>
          </a:p>
        </p:txBody>
      </p:sp>
      <p:sp>
        <p:nvSpPr>
          <p:cNvPr id="8" name="TextBox 7"/>
          <p:cNvSpPr txBox="1"/>
          <p:nvPr/>
        </p:nvSpPr>
        <p:spPr>
          <a:xfrm>
            <a:off x="7449199" y="455559"/>
            <a:ext cx="1447800" cy="2246769"/>
          </a:xfrm>
          <a:prstGeom prst="rect">
            <a:avLst/>
          </a:prstGeom>
          <a:noFill/>
        </p:spPr>
        <p:txBody>
          <a:bodyPr>
            <a:spAutoFit/>
          </a:bodyPr>
          <a:lstStyle/>
          <a:p>
            <a:pPr algn="ctr">
              <a:defRPr/>
            </a:pPr>
            <a:r>
              <a:rPr lang="en-US" sz="2000" dirty="0" err="1" smtClean="0">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rPr>
              <a:t>Sn</a:t>
            </a:r>
            <a:r>
              <a:rPr lang="en-US" sz="2000" dirty="0" smtClean="0">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rPr>
              <a:t> at:</a:t>
            </a:r>
          </a:p>
          <a:p>
            <a:pPr algn="ctr">
              <a:defRPr/>
            </a:pPr>
            <a:endParaRPr lang="en-US" sz="2000" dirty="0" smtClean="0">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endParaRPr>
          </a:p>
          <a:p>
            <a:pPr algn="ctr">
              <a:defRPr/>
            </a:pPr>
            <a:r>
              <a:rPr lang="en-US" sz="2000" dirty="0" smtClean="0">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rPr>
              <a:t>76(6)</a:t>
            </a:r>
            <a:r>
              <a:rPr lang="en-US" sz="2000" dirty="0">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rPr>
              <a:t>% </a:t>
            </a:r>
            <a:r>
              <a:rPr lang="en-US" sz="2000" dirty="0" err="1">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rPr>
              <a:t>Mn</a:t>
            </a:r>
            <a:r>
              <a:rPr lang="en-US" sz="2000" dirty="0">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rPr>
              <a:t>(S)</a:t>
            </a:r>
          </a:p>
          <a:p>
            <a:pPr algn="ctr">
              <a:defRPr/>
            </a:pPr>
            <a:r>
              <a:rPr lang="en-US" sz="2000" dirty="0">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rPr>
              <a:t>+</a:t>
            </a:r>
          </a:p>
          <a:p>
            <a:pPr algn="ctr">
              <a:defRPr/>
            </a:pPr>
            <a:r>
              <a:rPr lang="en-US" sz="2000" dirty="0" smtClean="0">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rPr>
              <a:t>11(</a:t>
            </a:r>
            <a:r>
              <a:rPr lang="en-US" sz="2000" dirty="0">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rPr>
              <a:t>3</a:t>
            </a:r>
            <a:r>
              <a:rPr lang="en-US" sz="2000" dirty="0" smtClean="0">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rPr>
              <a:t>)</a:t>
            </a:r>
            <a:r>
              <a:rPr lang="en-US" sz="2000" dirty="0">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rPr>
              <a:t>% </a:t>
            </a:r>
            <a:r>
              <a:rPr lang="en-US" sz="2000" dirty="0" err="1">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rPr>
              <a:t>Mn</a:t>
            </a:r>
            <a:r>
              <a:rPr lang="en-US" sz="2000" dirty="0">
                <a:solidFill>
                  <a:srgbClr val="0000FF"/>
                </a:solidFill>
                <a:effectLst>
                  <a:glow rad="139700">
                    <a:schemeClr val="accent1">
                      <a:alpha val="75000"/>
                    </a:schemeClr>
                  </a:glow>
                  <a:outerShdw blurRad="15875" dir="2700000">
                    <a:schemeClr val="bg1">
                      <a:lumMod val="75000"/>
                      <a:alpha val="46000"/>
                    </a:schemeClr>
                  </a:outerShdw>
                </a:effectLst>
                <a:latin typeface="Comic Sans MS"/>
                <a:ea typeface="+mj-ea"/>
                <a:cs typeface="Comic Sans MS"/>
              </a:rPr>
              <a:t>(BC)</a:t>
            </a:r>
          </a:p>
        </p:txBody>
      </p:sp>
      <p:sp>
        <p:nvSpPr>
          <p:cNvPr id="10" name="TextBox 9"/>
          <p:cNvSpPr txBox="1"/>
          <p:nvPr/>
        </p:nvSpPr>
        <p:spPr>
          <a:xfrm>
            <a:off x="88989" y="445802"/>
            <a:ext cx="1450277" cy="923330"/>
          </a:xfrm>
          <a:prstGeom prst="rect">
            <a:avLst/>
          </a:prstGeom>
          <a:noFill/>
        </p:spPr>
        <p:txBody>
          <a:bodyPr wrap="square">
            <a:spAutoFit/>
          </a:bodyPr>
          <a:lstStyle/>
          <a:p>
            <a:pPr algn="ctr">
              <a:defRPr/>
            </a:pPr>
            <a:r>
              <a:rPr lang="en-US" sz="5400" b="1"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a:ea typeface="+mj-ea"/>
                <a:cs typeface="Comic Sans MS"/>
              </a:rPr>
              <a:t>Sn</a:t>
            </a:r>
            <a:endPar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Comic Sans MS"/>
              <a:ea typeface="+mj-ea"/>
              <a:cs typeface="Comic Sans MS"/>
            </a:endParaRPr>
          </a:p>
        </p:txBody>
      </p:sp>
      <p:sp>
        <p:nvSpPr>
          <p:cNvPr id="11" name="TextBox 10"/>
          <p:cNvSpPr txBox="1"/>
          <p:nvPr/>
        </p:nvSpPr>
        <p:spPr>
          <a:xfrm>
            <a:off x="7200703" y="3099232"/>
            <a:ext cx="1964760" cy="3046988"/>
          </a:xfrm>
          <a:prstGeom prst="rect">
            <a:avLst/>
          </a:prstGeom>
          <a:noFill/>
        </p:spPr>
        <p:txBody>
          <a:bodyPr wrap="square">
            <a:spAutoFit/>
          </a:bodyPr>
          <a:lstStyle/>
          <a:p>
            <a:pPr algn="ctr">
              <a:defRPr/>
            </a:pPr>
            <a:r>
              <a:rPr lang="en-US" sz="2400" dirty="0" smtClean="0">
                <a:solidFill>
                  <a:srgbClr val="FF0000"/>
                </a:solidFill>
                <a:effectLst>
                  <a:glow rad="139700">
                    <a:schemeClr val="accent1">
                      <a:alpha val="75000"/>
                    </a:schemeClr>
                  </a:glow>
                  <a:outerShdw blurRad="50800" dist="38100" dir="2700000">
                    <a:srgbClr val="000000">
                      <a:alpha val="43000"/>
                    </a:srgbClr>
                  </a:outerShdw>
                </a:effectLst>
                <a:latin typeface="Comic Sans MS"/>
                <a:ea typeface="+mj-ea"/>
                <a:cs typeface="Comic Sans MS"/>
              </a:rPr>
              <a:t>- we know “where”,</a:t>
            </a:r>
          </a:p>
          <a:p>
            <a:pPr algn="ctr">
              <a:defRPr/>
            </a:pPr>
            <a:endParaRPr lang="en-US" sz="2400" dirty="0" smtClean="0">
              <a:solidFill>
                <a:srgbClr val="FF0000"/>
              </a:solidFill>
              <a:effectLst>
                <a:glow rad="139700">
                  <a:schemeClr val="accent1">
                    <a:alpha val="75000"/>
                  </a:schemeClr>
                </a:glow>
                <a:outerShdw blurRad="50800" dist="38100" dir="2700000">
                  <a:srgbClr val="000000">
                    <a:alpha val="43000"/>
                  </a:srgbClr>
                </a:outerShdw>
              </a:effectLst>
              <a:latin typeface="Comic Sans MS"/>
              <a:ea typeface="+mj-ea"/>
              <a:cs typeface="Comic Sans MS"/>
            </a:endParaRPr>
          </a:p>
          <a:p>
            <a:pPr algn="ctr">
              <a:defRPr/>
            </a:pPr>
            <a:r>
              <a:rPr lang="en-US" sz="2400" dirty="0" smtClean="0">
                <a:solidFill>
                  <a:srgbClr val="FF0000"/>
                </a:solidFill>
                <a:effectLst>
                  <a:glow rad="139700">
                    <a:schemeClr val="accent1">
                      <a:alpha val="75000"/>
                    </a:schemeClr>
                  </a:glow>
                  <a:outerShdw blurRad="50800" dist="38100" dir="2700000">
                    <a:srgbClr val="000000">
                      <a:alpha val="43000"/>
                    </a:srgbClr>
                  </a:outerShdw>
                </a:effectLst>
                <a:latin typeface="Comic Sans MS"/>
                <a:ea typeface="+mj-ea"/>
                <a:cs typeface="Comic Sans MS"/>
              </a:rPr>
              <a:t>but</a:t>
            </a:r>
          </a:p>
          <a:p>
            <a:pPr algn="ctr">
              <a:defRPr/>
            </a:pPr>
            <a:endParaRPr lang="en-US" sz="2400" dirty="0" smtClean="0">
              <a:solidFill>
                <a:srgbClr val="FF0000"/>
              </a:solidFill>
              <a:effectLst>
                <a:glow rad="139700">
                  <a:schemeClr val="accent1">
                    <a:alpha val="75000"/>
                  </a:schemeClr>
                </a:glow>
                <a:outerShdw blurRad="50800" dist="38100" dir="2700000">
                  <a:srgbClr val="000000">
                    <a:alpha val="43000"/>
                  </a:srgbClr>
                </a:outerShdw>
              </a:effectLst>
              <a:latin typeface="Comic Sans MS"/>
              <a:ea typeface="+mj-ea"/>
              <a:cs typeface="Comic Sans MS"/>
            </a:endParaRPr>
          </a:p>
          <a:p>
            <a:pPr algn="ctr">
              <a:defRPr/>
            </a:pPr>
            <a:r>
              <a:rPr lang="en-US" sz="2400" dirty="0" smtClean="0">
                <a:solidFill>
                  <a:srgbClr val="FF0000"/>
                </a:solidFill>
                <a:effectLst>
                  <a:glow rad="139700">
                    <a:schemeClr val="accent1">
                      <a:alpha val="75000"/>
                    </a:schemeClr>
                  </a:glow>
                  <a:outerShdw blurRad="50800" dist="38100" dir="2700000">
                    <a:srgbClr val="000000">
                      <a:alpha val="43000"/>
                    </a:srgbClr>
                  </a:outerShdw>
                </a:effectLst>
                <a:latin typeface="Comic Sans MS"/>
                <a:ea typeface="+mj-ea"/>
                <a:cs typeface="Comic Sans MS"/>
              </a:rPr>
              <a:t>- do not know</a:t>
            </a:r>
          </a:p>
          <a:p>
            <a:pPr algn="ctr">
              <a:defRPr/>
            </a:pPr>
            <a:r>
              <a:rPr lang="en-US" sz="2400" dirty="0" smtClean="0">
                <a:solidFill>
                  <a:srgbClr val="FF0000"/>
                </a:solidFill>
                <a:effectLst>
                  <a:glow rad="139700">
                    <a:schemeClr val="accent1">
                      <a:alpha val="75000"/>
                    </a:schemeClr>
                  </a:glow>
                  <a:outerShdw blurRad="50800" dist="38100" dir="2700000">
                    <a:srgbClr val="000000">
                      <a:alpha val="43000"/>
                    </a:srgbClr>
                  </a:outerShdw>
                </a:effectLst>
                <a:latin typeface="Comic Sans MS"/>
                <a:ea typeface="+mj-ea"/>
                <a:cs typeface="Comic Sans MS"/>
              </a:rPr>
              <a:t>how and why</a:t>
            </a:r>
            <a:endParaRPr lang="en-US" sz="2400" dirty="0">
              <a:solidFill>
                <a:srgbClr val="FF0000"/>
              </a:solidFill>
              <a:effectLst>
                <a:glow rad="139700">
                  <a:schemeClr val="accent1">
                    <a:alpha val="75000"/>
                  </a:schemeClr>
                </a:glow>
                <a:outerShdw blurRad="50800" dist="38100" dir="2700000">
                  <a:srgbClr val="000000">
                    <a:alpha val="43000"/>
                  </a:srgbClr>
                </a:outerShdw>
              </a:effectLst>
              <a:latin typeface="Comic Sans MS"/>
              <a:ea typeface="+mj-ea"/>
              <a:cs typeface="Comic Sans MS"/>
            </a:endParaRPr>
          </a:p>
        </p:txBody>
      </p:sp>
      <p:sp>
        <p:nvSpPr>
          <p:cNvPr id="12" name="TextBox 11"/>
          <p:cNvSpPr txBox="1"/>
          <p:nvPr/>
        </p:nvSpPr>
        <p:spPr>
          <a:xfrm>
            <a:off x="316944" y="5195338"/>
            <a:ext cx="1298307" cy="923330"/>
          </a:xfrm>
          <a:prstGeom prst="rect">
            <a:avLst/>
          </a:prstGeom>
          <a:noFill/>
        </p:spPr>
        <p:txBody>
          <a:bodyPr wrap="square">
            <a:spAutoFit/>
          </a:bodyPr>
          <a:lstStyle/>
          <a:p>
            <a:pPr algn="ctr">
              <a:defRPr/>
            </a:pPr>
            <a:r>
              <a:rPr lang="en-US" sz="5400" dirty="0" err="1" smtClean="0">
                <a:solidFill>
                  <a:schemeClr val="bg1"/>
                </a:solidFill>
                <a:effectLst>
                  <a:glow rad="139700">
                    <a:schemeClr val="accent1">
                      <a:alpha val="75000"/>
                    </a:schemeClr>
                  </a:glow>
                  <a:outerShdw blurRad="50800" dist="38100" dir="2700000">
                    <a:srgbClr val="000000">
                      <a:alpha val="43000"/>
                    </a:srgbClr>
                  </a:outerShdw>
                </a:effectLst>
                <a:latin typeface="Comic Sans MS"/>
                <a:ea typeface="+mj-ea"/>
                <a:cs typeface="Comic Sans MS"/>
              </a:rPr>
              <a:t>Ge</a:t>
            </a:r>
            <a:endParaRPr lang="en-US" sz="5400" dirty="0">
              <a:solidFill>
                <a:schemeClr val="bg1"/>
              </a:solidFill>
              <a:effectLst>
                <a:glow rad="139700">
                  <a:schemeClr val="accent1">
                    <a:alpha val="75000"/>
                  </a:schemeClr>
                </a:glow>
                <a:outerShdw blurRad="50800" dist="38100" dir="2700000">
                  <a:srgbClr val="000000">
                    <a:alpha val="43000"/>
                  </a:srgbClr>
                </a:outerShdw>
              </a:effectLst>
              <a:latin typeface="Comic Sans MS"/>
              <a:ea typeface="+mj-ea"/>
              <a:cs typeface="Comic Sans MS"/>
            </a:endParaRPr>
          </a:p>
        </p:txBody>
      </p:sp>
      <p:sp>
        <p:nvSpPr>
          <p:cNvPr id="13" name="TextBox 12"/>
          <p:cNvSpPr txBox="1"/>
          <p:nvPr/>
        </p:nvSpPr>
        <p:spPr>
          <a:xfrm>
            <a:off x="4496558" y="-75296"/>
            <a:ext cx="1734226" cy="707886"/>
          </a:xfrm>
          <a:prstGeom prst="rect">
            <a:avLst/>
          </a:prstGeom>
          <a:noFill/>
        </p:spPr>
        <p:txBody>
          <a:bodyPr wrap="square">
            <a:spAutoFit/>
          </a:bodyPr>
          <a:lstStyle/>
          <a:p>
            <a:pPr algn="ctr">
              <a:defRPr/>
            </a:pPr>
            <a:r>
              <a:rPr lang="en-US" sz="4000" dirty="0" smtClean="0">
                <a:solidFill>
                  <a:srgbClr val="FF6600"/>
                </a:solidFill>
                <a:effectLst>
                  <a:glow rad="139700">
                    <a:schemeClr val="accent1">
                      <a:alpha val="75000"/>
                    </a:schemeClr>
                  </a:glow>
                  <a:outerShdw blurRad="50800" dist="38100" dir="2700000">
                    <a:srgbClr val="000000">
                      <a:alpha val="43000"/>
                    </a:srgbClr>
                  </a:outerShdw>
                </a:effectLst>
                <a:latin typeface="Comic Sans MS"/>
                <a:ea typeface="+mj-ea"/>
                <a:cs typeface="Comic Sans MS"/>
              </a:rPr>
              <a:t>heat</a:t>
            </a:r>
            <a:endParaRPr lang="en-US" sz="4000" dirty="0">
              <a:solidFill>
                <a:srgbClr val="FF6600"/>
              </a:solidFill>
              <a:effectLst>
                <a:glow rad="139700">
                  <a:schemeClr val="accent1">
                    <a:alpha val="75000"/>
                  </a:schemeClr>
                </a:glow>
                <a:outerShdw blurRad="50800" dist="38100" dir="2700000">
                  <a:srgbClr val="000000">
                    <a:alpha val="43000"/>
                  </a:srgbClr>
                </a:outerShdw>
              </a:effectLst>
              <a:latin typeface="Comic Sans MS"/>
              <a:ea typeface="+mj-ea"/>
              <a:cs typeface="Comic Sans MS"/>
            </a:endParaRPr>
          </a:p>
        </p:txBody>
      </p:sp>
    </p:spTree>
    <p:extLst>
      <p:ext uri="{BB962C8B-B14F-4D97-AF65-F5344CB8AC3E}">
        <p14:creationId xmlns="" xmlns:p14="http://schemas.microsoft.com/office/powerpoint/2010/main" val="3487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0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8" name="Group 25"/>
          <p:cNvGrpSpPr>
            <a:grpSpLocks/>
          </p:cNvGrpSpPr>
          <p:nvPr/>
        </p:nvGrpSpPr>
        <p:grpSpPr bwMode="auto">
          <a:xfrm>
            <a:off x="1830359" y="1187615"/>
            <a:ext cx="5318125" cy="1470025"/>
            <a:chOff x="-1707634" y="1841516"/>
            <a:chExt cx="9453676" cy="2612599"/>
          </a:xfrm>
        </p:grpSpPr>
        <p:graphicFrame>
          <p:nvGraphicFramePr>
            <p:cNvPr id="6146" name="Object 2"/>
            <p:cNvGraphicFramePr>
              <a:graphicFrameLocks noChangeAspect="1"/>
            </p:cNvGraphicFramePr>
            <p:nvPr/>
          </p:nvGraphicFramePr>
          <p:xfrm>
            <a:off x="-1707634" y="1841516"/>
            <a:ext cx="3115733" cy="2612599"/>
          </p:xfrm>
          <a:graphic>
            <a:graphicData uri="http://schemas.openxmlformats.org/presentationml/2006/ole">
              <p:oleObj spid="_x0000_s1242" name="CorelDRAW" r:id="rId3" imgW="3945600" imgH="3306600" progId="CorelDraw.Graphic.9">
                <p:embed/>
              </p:oleObj>
            </a:graphicData>
          </a:graphic>
        </p:graphicFrame>
        <p:graphicFrame>
          <p:nvGraphicFramePr>
            <p:cNvPr id="6147" name="Object 3"/>
            <p:cNvGraphicFramePr>
              <a:graphicFrameLocks noChangeAspect="1"/>
            </p:cNvGraphicFramePr>
            <p:nvPr/>
          </p:nvGraphicFramePr>
          <p:xfrm>
            <a:off x="4117431" y="1841516"/>
            <a:ext cx="3628611" cy="2612599"/>
          </p:xfrm>
          <a:graphic>
            <a:graphicData uri="http://schemas.openxmlformats.org/presentationml/2006/ole">
              <p:oleObj spid="_x0000_s1243" name="CorelDRAW" r:id="rId4" imgW="4218840" imgH="3034800" progId="CorelDraw.Graphic.9">
                <p:embed/>
              </p:oleObj>
            </a:graphicData>
          </a:graphic>
        </p:graphicFrame>
        <p:sp>
          <p:nvSpPr>
            <p:cNvPr id="23" name="Right Arrow 22"/>
            <p:cNvSpPr/>
            <p:nvPr/>
          </p:nvSpPr>
          <p:spPr>
            <a:xfrm>
              <a:off x="2500298" y="3196184"/>
              <a:ext cx="1071570" cy="357190"/>
            </a:xfrm>
            <a:prstGeom prst="rightArrow">
              <a:avLst/>
            </a:prstGeom>
          </p:spPr>
          <p:style>
            <a:lnRef idx="0">
              <a:schemeClr val="dk1"/>
            </a:lnRef>
            <a:fillRef idx="3">
              <a:schemeClr val="dk1"/>
            </a:fillRef>
            <a:effectRef idx="3">
              <a:schemeClr val="dk1"/>
            </a:effectRef>
            <a:fontRef idx="minor">
              <a:schemeClr val="lt1"/>
            </a:fontRef>
          </p:style>
          <p:txBody>
            <a:bodyPr anchor="ctr"/>
            <a:lstStyle/>
            <a:p>
              <a:pPr>
                <a:defRPr/>
              </a:pPr>
              <a:endParaRPr lang="en-US"/>
            </a:p>
          </p:txBody>
        </p:sp>
      </p:grpSp>
      <p:sp>
        <p:nvSpPr>
          <p:cNvPr id="6149" name="Content Placeholder 2"/>
          <p:cNvSpPr>
            <a:spLocks noGrp="1"/>
          </p:cNvSpPr>
          <p:nvPr>
            <p:ph idx="1"/>
          </p:nvPr>
        </p:nvSpPr>
        <p:spPr>
          <a:xfrm>
            <a:off x="0" y="4324350"/>
            <a:ext cx="3594100" cy="1695450"/>
          </a:xfrm>
        </p:spPr>
        <p:txBody>
          <a:bodyPr/>
          <a:lstStyle/>
          <a:p>
            <a:pPr lvl="1">
              <a:buFontTx/>
              <a:buNone/>
            </a:pPr>
            <a:r>
              <a:rPr lang="en-US" sz="1800" smtClean="0">
                <a:latin typeface="Symbol" pitchFamily="18" charset="2"/>
                <a:ea typeface="ＭＳ Ｐゴシック" charset="-128"/>
              </a:rPr>
              <a:t>D</a:t>
            </a:r>
            <a:r>
              <a:rPr lang="en-US" sz="1800" smtClean="0">
                <a:ea typeface="ＭＳ Ｐゴシック" charset="-128"/>
              </a:rPr>
              <a:t>H</a:t>
            </a:r>
            <a:r>
              <a:rPr lang="en-US" sz="1800" baseline="-25000" smtClean="0">
                <a:ea typeface="ＭＳ Ｐゴシック" charset="-128"/>
              </a:rPr>
              <a:t>f, subst.</a:t>
            </a:r>
            <a:r>
              <a:rPr lang="en-US" sz="1800" smtClean="0">
                <a:ea typeface="ＭＳ Ｐゴシック" charset="-128"/>
              </a:rPr>
              <a:t>  + </a:t>
            </a:r>
            <a:r>
              <a:rPr lang="en-US" sz="1800" smtClean="0">
                <a:latin typeface="Symbol" pitchFamily="18" charset="2"/>
                <a:ea typeface="ＭＳ Ｐゴシック" charset="-128"/>
              </a:rPr>
              <a:t>D</a:t>
            </a:r>
            <a:r>
              <a:rPr lang="en-US" sz="1800" smtClean="0">
                <a:ea typeface="ＭＳ Ｐゴシック" charset="-128"/>
              </a:rPr>
              <a:t>H</a:t>
            </a:r>
            <a:r>
              <a:rPr lang="en-US" sz="1800" baseline="-25000" smtClean="0">
                <a:ea typeface="ＭＳ Ｐゴシック" charset="-128"/>
              </a:rPr>
              <a:t>f, vacancy</a:t>
            </a:r>
            <a:r>
              <a:rPr lang="en-US" sz="1800" smtClean="0">
                <a:ea typeface="ＭＳ Ｐゴシック" charset="-128"/>
              </a:rPr>
              <a:t> &gt; </a:t>
            </a:r>
            <a:r>
              <a:rPr lang="en-US" sz="1800" smtClean="0">
                <a:latin typeface="Symbol" pitchFamily="18" charset="2"/>
                <a:ea typeface="ＭＳ Ｐゴシック" charset="-128"/>
              </a:rPr>
              <a:t>D</a:t>
            </a:r>
            <a:r>
              <a:rPr lang="en-US" sz="1800" smtClean="0">
                <a:ea typeface="ＭＳ Ｐゴシック" charset="-128"/>
              </a:rPr>
              <a:t>H</a:t>
            </a:r>
            <a:r>
              <a:rPr lang="en-US" sz="1800" baseline="-25000" smtClean="0">
                <a:ea typeface="ＭＳ Ｐゴシック" charset="-128"/>
              </a:rPr>
              <a:t>f, BC</a:t>
            </a:r>
            <a:endParaRPr lang="en-US" sz="1600" smtClean="0">
              <a:ea typeface="ＭＳ Ｐゴシック" charset="-128"/>
            </a:endParaRPr>
          </a:p>
          <a:p>
            <a:pPr lvl="1">
              <a:buFontTx/>
              <a:buNone/>
            </a:pPr>
            <a:endParaRPr lang="en-US" sz="1600" b="1" smtClean="0">
              <a:ea typeface="ＭＳ Ｐゴシック" charset="-128"/>
              <a:sym typeface="Wingdings" pitchFamily="2" charset="2"/>
            </a:endParaRPr>
          </a:p>
          <a:p>
            <a:pPr lvl="1">
              <a:buFontTx/>
              <a:buNone/>
            </a:pPr>
            <a:r>
              <a:rPr lang="en-US" sz="1600" b="1" smtClean="0">
                <a:ea typeface="ＭＳ Ｐゴシック" charset="-128"/>
                <a:sym typeface="Wingdings" pitchFamily="2" charset="2"/>
              </a:rPr>
              <a:t>spontaneous capture of vacancies by substitutional Sn</a:t>
            </a:r>
            <a:endParaRPr lang="en-US" sz="1400" b="1" i="1" smtClean="0">
              <a:ea typeface="ＭＳ Ｐゴシック" charset="-128"/>
            </a:endParaRPr>
          </a:p>
        </p:txBody>
      </p:sp>
      <p:sp>
        <p:nvSpPr>
          <p:cNvPr id="29" name="Rounded Rectangle 4"/>
          <p:cNvSpPr/>
          <p:nvPr/>
        </p:nvSpPr>
        <p:spPr>
          <a:xfrm>
            <a:off x="300808" y="2835386"/>
            <a:ext cx="3887128" cy="451244"/>
          </a:xfrm>
          <a:prstGeom prst="rect">
            <a:avLst/>
          </a:prstGeom>
          <a:noFill/>
          <a:ln>
            <a:noFill/>
          </a:ln>
          <a:scene3d>
            <a:camera prst="orthographicFront">
              <a:rot lat="0" lon="0" rev="0"/>
            </a:camera>
            <a:lightRig rig="contrasting" dir="t">
              <a:rot lat="0" lon="0" rev="1200000"/>
            </a:lightRig>
          </a:scene3d>
        </p:spPr>
        <p:style>
          <a:lnRef idx="1">
            <a:schemeClr val="accent1"/>
          </a:lnRef>
          <a:fillRef idx="3">
            <a:schemeClr val="accent1"/>
          </a:fillRef>
          <a:effectRef idx="2">
            <a:schemeClr val="accent1"/>
          </a:effectRef>
          <a:fontRef idx="minor">
            <a:schemeClr val="lt1"/>
          </a:fontRef>
        </p:style>
        <p:txBody>
          <a:bodyPr lIns="76200" tIns="76200" rIns="76200" bIns="76200" spcCol="1270" anchor="ctr"/>
          <a:lstStyle/>
          <a:p>
            <a:pPr defTabSz="889000">
              <a:lnSpc>
                <a:spcPct val="90000"/>
              </a:lnSpc>
              <a:spcAft>
                <a:spcPct val="35000"/>
              </a:spcAft>
              <a:defRPr/>
            </a:pPr>
            <a:r>
              <a:rPr lang="en-US" sz="2000" b="1" dirty="0">
                <a:solidFill>
                  <a:srgbClr val="FF0000"/>
                </a:solidFill>
              </a:rPr>
              <a:t>Single </a:t>
            </a:r>
            <a:r>
              <a:rPr lang="en-US" sz="2000" b="1" dirty="0" err="1">
                <a:solidFill>
                  <a:srgbClr val="FF0000"/>
                </a:solidFill>
              </a:rPr>
              <a:t>vacacny</a:t>
            </a:r>
            <a:r>
              <a:rPr lang="en-US" sz="2000" b="1" dirty="0">
                <a:solidFill>
                  <a:srgbClr val="FF0000"/>
                </a:solidFill>
              </a:rPr>
              <a:t> + </a:t>
            </a:r>
            <a:r>
              <a:rPr lang="en-US" sz="2000" b="1" dirty="0" err="1">
                <a:solidFill>
                  <a:srgbClr val="FF0000"/>
                </a:solidFill>
              </a:rPr>
              <a:t>Sn</a:t>
            </a:r>
            <a:r>
              <a:rPr lang="en-US" sz="2000" b="1" dirty="0">
                <a:solidFill>
                  <a:srgbClr val="FF0000"/>
                </a:solidFill>
              </a:rPr>
              <a:t> (S) NOT STABLE</a:t>
            </a:r>
          </a:p>
        </p:txBody>
      </p:sp>
      <p:graphicFrame>
        <p:nvGraphicFramePr>
          <p:cNvPr id="30" name="Table 29"/>
          <p:cNvGraphicFramePr>
            <a:graphicFrameLocks noGrp="1"/>
          </p:cNvGraphicFramePr>
          <p:nvPr/>
        </p:nvGraphicFramePr>
        <p:xfrm>
          <a:off x="3594100" y="3352800"/>
          <a:ext cx="5321085" cy="2712129"/>
        </p:xfrm>
        <a:graphic>
          <a:graphicData uri="http://schemas.openxmlformats.org/drawingml/2006/table">
            <a:tbl>
              <a:tblPr firstRow="1" bandRow="1">
                <a:tableStyleId>{5C22544A-7EE6-4342-B048-85BDC9FD1C3A}</a:tableStyleId>
              </a:tblPr>
              <a:tblGrid>
                <a:gridCol w="3857807"/>
                <a:gridCol w="1463278"/>
              </a:tblGrid>
              <a:tr h="387447">
                <a:tc>
                  <a:txBody>
                    <a:bodyPr/>
                    <a:lstStyle/>
                    <a:p>
                      <a:r>
                        <a:rPr lang="en-US" sz="1600" dirty="0" err="1" smtClean="0"/>
                        <a:t>Sn</a:t>
                      </a:r>
                      <a:r>
                        <a:rPr lang="en-US" sz="1600" dirty="0" smtClean="0"/>
                        <a:t> on …</a:t>
                      </a:r>
                      <a:endParaRPr lang="en-US" sz="1600" dirty="0"/>
                    </a:p>
                  </a:txBody>
                  <a:tcPr/>
                </a:tc>
                <a:tc>
                  <a:txBody>
                    <a:bodyPr/>
                    <a:lstStyle/>
                    <a:p>
                      <a:r>
                        <a:rPr lang="en-US" sz="1600" dirty="0" err="1" smtClean="0">
                          <a:latin typeface="Symbol" pitchFamily="18" charset="2"/>
                        </a:rPr>
                        <a:t>D</a:t>
                      </a:r>
                      <a:r>
                        <a:rPr lang="en-US" sz="1600" dirty="0" err="1" smtClean="0"/>
                        <a:t>H</a:t>
                      </a:r>
                      <a:r>
                        <a:rPr lang="en-US" sz="1600" baseline="-25000" dirty="0" err="1" smtClean="0"/>
                        <a:t>f</a:t>
                      </a:r>
                      <a:r>
                        <a:rPr lang="en-US" sz="1600" dirty="0" smtClean="0"/>
                        <a:t> (</a:t>
                      </a:r>
                      <a:r>
                        <a:rPr lang="en-US" sz="1600" dirty="0" err="1" smtClean="0"/>
                        <a:t>eV</a:t>
                      </a:r>
                      <a:r>
                        <a:rPr lang="en-US" sz="1600" dirty="0" smtClean="0"/>
                        <a:t>)</a:t>
                      </a:r>
                      <a:endParaRPr lang="en-US" sz="1600" dirty="0"/>
                    </a:p>
                  </a:txBody>
                  <a:tcPr/>
                </a:tc>
              </a:tr>
              <a:tr h="387447">
                <a:tc>
                  <a:txBody>
                    <a:bodyPr/>
                    <a:lstStyle/>
                    <a:p>
                      <a:r>
                        <a:rPr lang="en-US" sz="1600" dirty="0" err="1" smtClean="0"/>
                        <a:t>Sn</a:t>
                      </a:r>
                      <a:r>
                        <a:rPr lang="en-US" sz="1600" dirty="0" smtClean="0"/>
                        <a:t> on S site</a:t>
                      </a:r>
                    </a:p>
                  </a:txBody>
                  <a:tcPr/>
                </a:tc>
                <a:tc>
                  <a:txBody>
                    <a:bodyPr/>
                    <a:lstStyle/>
                    <a:p>
                      <a:r>
                        <a:rPr lang="en-US" sz="1600" dirty="0" smtClean="0"/>
                        <a:t>0.19</a:t>
                      </a:r>
                    </a:p>
                  </a:txBody>
                  <a:tcPr/>
                </a:tc>
              </a:tr>
              <a:tr h="387447">
                <a:tc>
                  <a:txBody>
                    <a:bodyPr/>
                    <a:lstStyle/>
                    <a:p>
                      <a:r>
                        <a:rPr lang="en-US" sz="1600" dirty="0" err="1" smtClean="0"/>
                        <a:t>Sn</a:t>
                      </a:r>
                      <a:r>
                        <a:rPr lang="en-US" sz="1600" dirty="0" smtClean="0"/>
                        <a:t> on T site</a:t>
                      </a:r>
                      <a:endParaRPr lang="en-US" sz="1600" dirty="0"/>
                    </a:p>
                  </a:txBody>
                  <a:tcPr/>
                </a:tc>
                <a:tc>
                  <a:txBody>
                    <a:bodyPr/>
                    <a:lstStyle/>
                    <a:p>
                      <a:r>
                        <a:rPr lang="en-US" sz="1600" dirty="0" smtClean="0"/>
                        <a:t>3.96</a:t>
                      </a:r>
                      <a:endParaRPr lang="en-US" sz="1600" dirty="0"/>
                    </a:p>
                  </a:txBody>
                  <a:tcPr/>
                </a:tc>
              </a:tr>
              <a:tr h="387447">
                <a:tc>
                  <a:txBody>
                    <a:bodyPr/>
                    <a:lstStyle/>
                    <a:p>
                      <a:r>
                        <a:rPr lang="en-US" sz="1600" dirty="0" err="1" smtClean="0"/>
                        <a:t>Sn</a:t>
                      </a:r>
                      <a:r>
                        <a:rPr lang="en-US" sz="1600" dirty="0" smtClean="0"/>
                        <a:t> on BC</a:t>
                      </a:r>
                      <a:r>
                        <a:rPr lang="en-US" sz="1600" baseline="0" dirty="0" smtClean="0"/>
                        <a:t> site (split-vacancy)</a:t>
                      </a:r>
                      <a:endParaRPr lang="en-US" sz="1600" dirty="0"/>
                    </a:p>
                  </a:txBody>
                  <a:tcPr/>
                </a:tc>
                <a:tc>
                  <a:txBody>
                    <a:bodyPr/>
                    <a:lstStyle/>
                    <a:p>
                      <a:r>
                        <a:rPr lang="en-US" sz="1600" dirty="0" smtClean="0"/>
                        <a:t>1.86</a:t>
                      </a:r>
                      <a:endParaRPr lang="en-US" sz="1600" dirty="0"/>
                    </a:p>
                  </a:txBody>
                  <a:tcPr/>
                </a:tc>
              </a:tr>
              <a:tr h="387447">
                <a:tc>
                  <a:txBody>
                    <a:bodyPr/>
                    <a:lstStyle/>
                    <a:p>
                      <a:r>
                        <a:rPr lang="en-US" sz="1600" dirty="0" err="1" smtClean="0"/>
                        <a:t>Sn</a:t>
                      </a:r>
                      <a:r>
                        <a:rPr lang="en-US" sz="1600" dirty="0" smtClean="0"/>
                        <a:t> on BC site (no vacancies)</a:t>
                      </a:r>
                    </a:p>
                  </a:txBody>
                  <a:tcPr/>
                </a:tc>
                <a:tc>
                  <a:txBody>
                    <a:bodyPr/>
                    <a:lstStyle/>
                    <a:p>
                      <a:r>
                        <a:rPr lang="en-US" sz="1600" dirty="0" smtClean="0"/>
                        <a:t>3.83</a:t>
                      </a:r>
                      <a:endParaRPr lang="en-US" sz="1600" dirty="0"/>
                    </a:p>
                  </a:txBody>
                  <a:tcPr/>
                </a:tc>
              </a:tr>
              <a:tr h="387447">
                <a:tc>
                  <a:txBody>
                    <a:bodyPr/>
                    <a:lstStyle/>
                    <a:p>
                      <a:r>
                        <a:rPr lang="en-US" sz="1600" dirty="0" err="1" smtClean="0"/>
                        <a:t>Sn</a:t>
                      </a:r>
                      <a:r>
                        <a:rPr lang="en-US" sz="1600" dirty="0" smtClean="0"/>
                        <a:t> on S site +</a:t>
                      </a:r>
                      <a:r>
                        <a:rPr lang="en-US" sz="1600" baseline="0" dirty="0" smtClean="0"/>
                        <a:t> </a:t>
                      </a:r>
                      <a:r>
                        <a:rPr lang="en-US" sz="1600" baseline="0" dirty="0" err="1" smtClean="0"/>
                        <a:t>Ge</a:t>
                      </a:r>
                      <a:r>
                        <a:rPr lang="en-US" sz="1600" baseline="0" dirty="0" smtClean="0"/>
                        <a:t> self-interstitial</a:t>
                      </a:r>
                      <a:endParaRPr lang="en-US" sz="1600" dirty="0"/>
                    </a:p>
                  </a:txBody>
                  <a:tcPr/>
                </a:tc>
                <a:tc>
                  <a:txBody>
                    <a:bodyPr/>
                    <a:lstStyle/>
                    <a:p>
                      <a:r>
                        <a:rPr lang="en-US" sz="1600" dirty="0" smtClean="0"/>
                        <a:t>3.51</a:t>
                      </a:r>
                      <a:endParaRPr lang="en-US" sz="1600" dirty="0"/>
                    </a:p>
                  </a:txBody>
                  <a:tcPr/>
                </a:tc>
              </a:tr>
              <a:tr h="387447">
                <a:tc>
                  <a:txBody>
                    <a:bodyPr/>
                    <a:lstStyle/>
                    <a:p>
                      <a:r>
                        <a:rPr lang="en-US" sz="1600" dirty="0" err="1" smtClean="0"/>
                        <a:t>Ge</a:t>
                      </a:r>
                      <a:r>
                        <a:rPr lang="en-US" sz="1600" dirty="0" smtClean="0"/>
                        <a:t> vacancy</a:t>
                      </a:r>
                      <a:endParaRPr lang="en-US" sz="1600" dirty="0"/>
                    </a:p>
                  </a:txBody>
                  <a:tcPr/>
                </a:tc>
                <a:tc>
                  <a:txBody>
                    <a:bodyPr/>
                    <a:lstStyle/>
                    <a:p>
                      <a:r>
                        <a:rPr lang="en-US" sz="1600" dirty="0" smtClean="0"/>
                        <a:t>2.23</a:t>
                      </a:r>
                      <a:endParaRPr lang="en-US" sz="1600" dirty="0"/>
                    </a:p>
                  </a:txBody>
                  <a:tcPr/>
                </a:tc>
              </a:tr>
            </a:tbl>
          </a:graphicData>
        </a:graphic>
      </p:graphicFrame>
      <p:sp>
        <p:nvSpPr>
          <p:cNvPr id="26" name="Content Placeholder 2"/>
          <p:cNvSpPr txBox="1">
            <a:spLocks/>
          </p:cNvSpPr>
          <p:nvPr/>
        </p:nvSpPr>
        <p:spPr>
          <a:xfrm>
            <a:off x="-4763" y="6534150"/>
            <a:ext cx="9072563" cy="323850"/>
          </a:xfrm>
          <a:prstGeom prst="rect">
            <a:avLst/>
          </a:prstGeom>
        </p:spPr>
        <p:txBody>
          <a:bodyPr/>
          <a:lstStyle/>
          <a:p>
            <a:pPr marL="1200150" lvl="2" indent="-285750">
              <a:spcBef>
                <a:spcPct val="20000"/>
              </a:spcBef>
              <a:buClr>
                <a:schemeClr val="accent1"/>
              </a:buClr>
              <a:buSzPct val="70000"/>
              <a:defRPr/>
            </a:pPr>
            <a:r>
              <a:rPr lang="en-US" sz="1200" i="1" dirty="0">
                <a:effectLst/>
                <a:latin typeface="+mj-lt"/>
                <a:ea typeface="+mn-ea"/>
              </a:rPr>
              <a:t>Previous – controversial - publications </a:t>
            </a:r>
            <a:r>
              <a:rPr lang="en-US" sz="1200" i="1" dirty="0" err="1">
                <a:effectLst/>
                <a:latin typeface="+mj-lt"/>
                <a:ea typeface="+mn-ea"/>
              </a:rPr>
              <a:t>Höhler</a:t>
            </a:r>
            <a:r>
              <a:rPr lang="en-US" sz="1200" i="1" dirty="0">
                <a:effectLst/>
                <a:latin typeface="+mj-lt"/>
                <a:ea typeface="+mn-ea"/>
              </a:rPr>
              <a:t> et al., PRB 71, 035212 (2005) and </a:t>
            </a:r>
            <a:r>
              <a:rPr lang="en-US" sz="1200" i="1" dirty="0" err="1">
                <a:effectLst/>
                <a:latin typeface="+mj-lt"/>
              </a:rPr>
              <a:t>Coutinho</a:t>
            </a:r>
            <a:r>
              <a:rPr lang="en-US" sz="1200" i="1" dirty="0">
                <a:effectLst/>
                <a:latin typeface="+mj-lt"/>
              </a:rPr>
              <a:t> et al., PRB 73, 235213 (2006)</a:t>
            </a:r>
            <a:endParaRPr lang="en-US" sz="1200" i="1" dirty="0">
              <a:effectLst/>
              <a:latin typeface="+mj-lt"/>
              <a:ea typeface="+mn-ea"/>
            </a:endParaRPr>
          </a:p>
        </p:txBody>
      </p:sp>
      <p:sp>
        <p:nvSpPr>
          <p:cNvPr id="31" name="Rounded Rectangle 4"/>
          <p:cNvSpPr/>
          <p:nvPr/>
        </p:nvSpPr>
        <p:spPr>
          <a:xfrm>
            <a:off x="0" y="-1"/>
            <a:ext cx="9144000" cy="1120775"/>
          </a:xfrm>
          <a:prstGeom prst="rect">
            <a:avLst/>
          </a:prstGeom>
          <a:solidFill>
            <a:srgbClr val="0000FF"/>
          </a:solidFill>
          <a:scene3d>
            <a:camera prst="orthographicFront">
              <a:rot lat="0" lon="0" rev="0"/>
            </a:camera>
            <a:lightRig rig="contrasting" dir="t">
              <a:rot lat="0" lon="0" rev="1200000"/>
            </a:lightRig>
          </a:scene3d>
        </p:spPr>
        <p:style>
          <a:lnRef idx="1">
            <a:schemeClr val="accent1"/>
          </a:lnRef>
          <a:fillRef idx="3">
            <a:schemeClr val="accent1"/>
          </a:fillRef>
          <a:effectRef idx="2">
            <a:schemeClr val="accent1"/>
          </a:effectRef>
          <a:fontRef idx="minor">
            <a:schemeClr val="lt1"/>
          </a:fontRef>
        </p:style>
        <p:txBody>
          <a:bodyPr lIns="76200" tIns="76200" rIns="76200" bIns="76200" spcCol="1270" anchor="ctr"/>
          <a:lstStyle/>
          <a:p>
            <a:pPr algn="ctr" defTabSz="889000">
              <a:lnSpc>
                <a:spcPct val="90000"/>
              </a:lnSpc>
              <a:spcAft>
                <a:spcPct val="35000"/>
              </a:spcAft>
              <a:defRPr/>
            </a:pPr>
            <a:r>
              <a:rPr lang="en-GB" sz="2000" b="1" dirty="0" err="1" smtClean="0">
                <a:solidFill>
                  <a:srgbClr val="FFFF00"/>
                </a:solidFill>
                <a:effectLst>
                  <a:outerShdw blurRad="38100" dist="38100" dir="2700000" algn="tl">
                    <a:srgbClr val="C0C0C0"/>
                  </a:outerShdw>
                </a:effectLst>
                <a:latin typeface="Verdana" charset="0"/>
              </a:rPr>
              <a:t>Ab</a:t>
            </a:r>
            <a:r>
              <a:rPr lang="en-GB" sz="2000" b="1" dirty="0" smtClean="0">
                <a:solidFill>
                  <a:srgbClr val="FFFF00"/>
                </a:solidFill>
                <a:effectLst>
                  <a:outerShdw blurRad="38100" dist="38100" dir="2700000" algn="tl">
                    <a:srgbClr val="C0C0C0"/>
                  </a:outerShdw>
                </a:effectLst>
                <a:latin typeface="Verdana" charset="0"/>
              </a:rPr>
              <a:t> initio calculations  (DFT) </a:t>
            </a:r>
            <a:r>
              <a:rPr lang="en-GB" sz="2000" b="1" dirty="0" smtClean="0">
                <a:effectLst>
                  <a:outerShdw blurRad="38100" dist="38100" dir="2700000" algn="tl">
                    <a:srgbClr val="C0C0C0"/>
                  </a:outerShdw>
                </a:effectLst>
                <a:latin typeface="Verdana" charset="0"/>
              </a:rPr>
              <a:t>for </a:t>
            </a:r>
            <a:r>
              <a:rPr lang="en-GB" sz="2000" b="1" dirty="0" err="1" smtClean="0">
                <a:effectLst>
                  <a:outerShdw blurRad="38100" dist="38100" dir="2700000" algn="tl">
                    <a:srgbClr val="C0C0C0"/>
                  </a:outerShdw>
                </a:effectLst>
                <a:latin typeface="Verdana" charset="0"/>
              </a:rPr>
              <a:t>Sn</a:t>
            </a:r>
            <a:r>
              <a:rPr lang="en-GB" sz="2000" b="1" dirty="0" smtClean="0">
                <a:effectLst>
                  <a:outerShdw blurRad="38100" dist="38100" dir="2700000" algn="tl">
                    <a:srgbClr val="C0C0C0"/>
                  </a:outerShdw>
                </a:effectLst>
                <a:latin typeface="Verdana" charset="0"/>
              </a:rPr>
              <a:t> defects complexes in </a:t>
            </a:r>
            <a:r>
              <a:rPr lang="en-GB" sz="2000" b="1" dirty="0" err="1" smtClean="0">
                <a:effectLst>
                  <a:outerShdw blurRad="38100" dist="38100" dir="2700000" algn="tl">
                    <a:srgbClr val="C0C0C0"/>
                  </a:outerShdw>
                </a:effectLst>
                <a:latin typeface="Verdana" charset="0"/>
              </a:rPr>
              <a:t>Ge</a:t>
            </a:r>
            <a:endParaRPr lang="en-GB" sz="2000" b="1" dirty="0" smtClean="0">
              <a:effectLst>
                <a:outerShdw blurRad="38100" dist="38100" dir="2700000" algn="tl">
                  <a:srgbClr val="C0C0C0"/>
                </a:outerShdw>
              </a:effectLst>
              <a:latin typeface="Verdana" charset="0"/>
            </a:endParaRPr>
          </a:p>
          <a:p>
            <a:pPr algn="ctr" defTabSz="889000">
              <a:lnSpc>
                <a:spcPct val="90000"/>
              </a:lnSpc>
              <a:spcAft>
                <a:spcPct val="35000"/>
              </a:spcAft>
              <a:defRPr/>
            </a:pPr>
            <a:r>
              <a:rPr lang="en-GB" i="1" dirty="0" smtClean="0">
                <a:solidFill>
                  <a:srgbClr val="FFFF00"/>
                </a:solidFill>
                <a:effectLst>
                  <a:outerShdw blurRad="38100" dist="38100" dir="2700000" algn="tl">
                    <a:srgbClr val="C0C0C0"/>
                  </a:outerShdw>
                </a:effectLst>
                <a:latin typeface="Verdana" charset="0"/>
              </a:rPr>
              <a:t>! Benefit from great development of theoretical tools and computing power!</a:t>
            </a:r>
            <a:endParaRPr lang="en-GB" i="1" dirty="0">
              <a:solidFill>
                <a:srgbClr val="FFFF00"/>
              </a:solidFill>
            </a:endParaRPr>
          </a:p>
        </p:txBody>
      </p:sp>
      <p:sp>
        <p:nvSpPr>
          <p:cNvPr id="32" name="Rounded Rectangle 4"/>
          <p:cNvSpPr/>
          <p:nvPr/>
        </p:nvSpPr>
        <p:spPr>
          <a:xfrm>
            <a:off x="4648200" y="2846526"/>
            <a:ext cx="3652838" cy="451244"/>
          </a:xfrm>
          <a:prstGeom prst="rect">
            <a:avLst/>
          </a:prstGeom>
          <a:solidFill>
            <a:srgbClr val="FF0000"/>
          </a:solidFill>
          <a:ln>
            <a:noFill/>
          </a:ln>
          <a:scene3d>
            <a:camera prst="orthographicFront">
              <a:rot lat="0" lon="0" rev="0"/>
            </a:camera>
            <a:lightRig rig="contrasting" dir="t">
              <a:rot lat="0" lon="0" rev="1200000"/>
            </a:lightRig>
          </a:scene3d>
        </p:spPr>
        <p:style>
          <a:lnRef idx="1">
            <a:schemeClr val="accent1"/>
          </a:lnRef>
          <a:fillRef idx="3">
            <a:schemeClr val="accent1"/>
          </a:fillRef>
          <a:effectRef idx="2">
            <a:schemeClr val="accent1"/>
          </a:effectRef>
          <a:fontRef idx="minor">
            <a:schemeClr val="lt1"/>
          </a:fontRef>
        </p:style>
        <p:txBody>
          <a:bodyPr lIns="76200" tIns="76200" rIns="76200" bIns="76200" spcCol="1270" anchor="ctr"/>
          <a:lstStyle/>
          <a:p>
            <a:pPr algn="l" defTabSz="889000">
              <a:lnSpc>
                <a:spcPct val="90000"/>
              </a:lnSpc>
              <a:spcAft>
                <a:spcPct val="35000"/>
              </a:spcAft>
              <a:defRPr/>
            </a:pPr>
            <a:r>
              <a:rPr lang="en-US" sz="2000" b="1" dirty="0" err="1">
                <a:solidFill>
                  <a:schemeClr val="bg1"/>
                </a:solidFill>
              </a:rPr>
              <a:t>Sn</a:t>
            </a:r>
            <a:r>
              <a:rPr lang="en-US" sz="2000" b="1" dirty="0">
                <a:solidFill>
                  <a:schemeClr val="bg1"/>
                </a:solidFill>
              </a:rPr>
              <a:t> on BC sites (split vacancy)</a:t>
            </a:r>
          </a:p>
        </p:txBody>
      </p:sp>
      <p:sp>
        <p:nvSpPr>
          <p:cNvPr id="35" name="TextBox 34"/>
          <p:cNvSpPr txBox="1"/>
          <p:nvPr/>
        </p:nvSpPr>
        <p:spPr>
          <a:xfrm>
            <a:off x="7467600" y="3733800"/>
            <a:ext cx="1066800" cy="369888"/>
          </a:xfrm>
          <a:prstGeom prst="rect">
            <a:avLst/>
          </a:prstGeom>
          <a:solidFill>
            <a:srgbClr val="FF0000"/>
          </a:solidFill>
        </p:spPr>
        <p:txBody>
          <a:bodyPr>
            <a:spAutoFit/>
          </a:bodyPr>
          <a:lstStyle/>
          <a:p>
            <a:pPr>
              <a:defRPr/>
            </a:pPr>
            <a:r>
              <a:rPr lang="en-US" sz="1800" dirty="0">
                <a:solidFill>
                  <a:schemeClr val="bg1"/>
                </a:solidFill>
                <a:latin typeface="Verdana" charset="0"/>
              </a:rPr>
              <a:t>0.19</a:t>
            </a:r>
          </a:p>
        </p:txBody>
      </p:sp>
      <p:sp>
        <p:nvSpPr>
          <p:cNvPr id="36" name="TextBox 35"/>
          <p:cNvSpPr txBox="1"/>
          <p:nvPr/>
        </p:nvSpPr>
        <p:spPr>
          <a:xfrm>
            <a:off x="7467600" y="4495800"/>
            <a:ext cx="1066800" cy="369888"/>
          </a:xfrm>
          <a:prstGeom prst="rect">
            <a:avLst/>
          </a:prstGeom>
          <a:solidFill>
            <a:srgbClr val="FF0000"/>
          </a:solidFill>
        </p:spPr>
        <p:txBody>
          <a:bodyPr>
            <a:spAutoFit/>
          </a:bodyPr>
          <a:lstStyle/>
          <a:p>
            <a:pPr>
              <a:defRPr/>
            </a:pPr>
            <a:r>
              <a:rPr lang="en-US" sz="1800" dirty="0">
                <a:solidFill>
                  <a:schemeClr val="bg1"/>
                </a:solidFill>
                <a:latin typeface="Verdana" charset="0"/>
              </a:rPr>
              <a:t>1.86</a:t>
            </a:r>
          </a:p>
        </p:txBody>
      </p:sp>
      <p:sp>
        <p:nvSpPr>
          <p:cNvPr id="14" name="Oval 13"/>
          <p:cNvSpPr/>
          <p:nvPr/>
        </p:nvSpPr>
        <p:spPr>
          <a:xfrm>
            <a:off x="19399" y="76963"/>
            <a:ext cx="4628802" cy="61091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123695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9"/>
          <p:cNvSpPr>
            <a:spLocks noChangeArrowheads="1"/>
          </p:cNvSpPr>
          <p:nvPr/>
        </p:nvSpPr>
        <p:spPr bwMode="auto">
          <a:xfrm>
            <a:off x="5224377" y="1222199"/>
            <a:ext cx="3743325" cy="4035833"/>
          </a:xfrm>
          <a:prstGeom prst="rect">
            <a:avLst/>
          </a:prstGeom>
          <a:solidFill>
            <a:srgbClr val="FFC000">
              <a:alpha val="47058"/>
            </a:srgbClr>
          </a:solidFill>
          <a:ln w="19050" algn="ctr">
            <a:noFill/>
            <a:round/>
            <a:headEnd/>
            <a:tailEnd/>
          </a:ln>
        </p:spPr>
        <p:txBody>
          <a:bodyPr lIns="0" tIns="0" rIns="0" bIns="0" anchor="t" anchorCtr="0">
            <a:noAutofit/>
          </a:bodyPr>
          <a:lstStyle/>
          <a:p>
            <a:pPr algn="ctr"/>
            <a:r>
              <a:rPr lang="en-US" dirty="0">
                <a:effectLst/>
                <a:latin typeface="Verdana"/>
                <a:cs typeface="Verdana"/>
              </a:rPr>
              <a:t>Mossbauer</a:t>
            </a:r>
          </a:p>
          <a:p>
            <a:pPr algn="ctr"/>
            <a:r>
              <a:rPr lang="en-US" dirty="0" smtClean="0">
                <a:effectLst/>
                <a:latin typeface="Verdana"/>
                <a:cs typeface="Verdana"/>
              </a:rPr>
              <a:t>1981</a:t>
            </a:r>
          </a:p>
          <a:p>
            <a:pPr algn="ctr"/>
            <a:endParaRPr lang="en-US" dirty="0" smtClean="0">
              <a:effectLst/>
              <a:latin typeface="Verdana"/>
              <a:cs typeface="Verdana"/>
            </a:endParaRPr>
          </a:p>
          <a:p>
            <a:pPr algn="ctr"/>
            <a:endParaRPr lang="en-US" dirty="0">
              <a:effectLst/>
              <a:latin typeface="Verdana"/>
              <a:cs typeface="Verdana"/>
            </a:endParaRPr>
          </a:p>
          <a:p>
            <a:pPr algn="ctr"/>
            <a:endParaRPr lang="en-US" dirty="0">
              <a:effectLst/>
              <a:latin typeface="Verdana"/>
              <a:cs typeface="Verdana"/>
            </a:endParaRPr>
          </a:p>
          <a:p>
            <a:pPr algn="ctr"/>
            <a:endParaRPr lang="en-US" dirty="0">
              <a:effectLst/>
              <a:latin typeface="Verdana"/>
              <a:cs typeface="Verdana"/>
            </a:endParaRPr>
          </a:p>
          <a:p>
            <a:pPr algn="ctr"/>
            <a:endParaRPr lang="en-US" dirty="0">
              <a:effectLst/>
              <a:latin typeface="Verdana"/>
              <a:cs typeface="Verdana"/>
            </a:endParaRPr>
          </a:p>
          <a:p>
            <a:pPr algn="ctr"/>
            <a:endParaRPr lang="en-US" dirty="0">
              <a:effectLst/>
              <a:latin typeface="Verdana"/>
              <a:cs typeface="Verdana"/>
            </a:endParaRPr>
          </a:p>
          <a:p>
            <a:pPr algn="ctr"/>
            <a:endParaRPr lang="en-US" dirty="0">
              <a:effectLst/>
              <a:latin typeface="Verdana"/>
              <a:cs typeface="Verdana"/>
            </a:endParaRPr>
          </a:p>
          <a:p>
            <a:pPr algn="ctr"/>
            <a:endParaRPr lang="en-US" dirty="0">
              <a:effectLst/>
              <a:latin typeface="Verdana"/>
              <a:cs typeface="Verdana"/>
            </a:endParaRPr>
          </a:p>
          <a:p>
            <a:pPr algn="ctr"/>
            <a:endParaRPr lang="en-US" sz="1000" dirty="0">
              <a:effectLst/>
              <a:latin typeface="Verdana"/>
              <a:cs typeface="Verdana"/>
            </a:endParaRPr>
          </a:p>
          <a:p>
            <a:pPr algn="ctr"/>
            <a:endParaRPr lang="en-US" sz="1000" dirty="0" smtClean="0">
              <a:effectLst/>
              <a:latin typeface="Verdana"/>
              <a:cs typeface="Verdana"/>
            </a:endParaRPr>
          </a:p>
          <a:p>
            <a:pPr algn="ctr"/>
            <a:endParaRPr lang="en-US" sz="1000" dirty="0">
              <a:latin typeface="Verdana"/>
              <a:cs typeface="Verdana"/>
            </a:endParaRPr>
          </a:p>
          <a:p>
            <a:pPr algn="ctr"/>
            <a:endParaRPr lang="en-US" sz="1000" dirty="0" smtClean="0">
              <a:effectLst/>
              <a:latin typeface="Verdana"/>
              <a:cs typeface="Verdana"/>
            </a:endParaRPr>
          </a:p>
          <a:p>
            <a:pPr algn="ctr"/>
            <a:endParaRPr lang="en-US" sz="1000" dirty="0">
              <a:effectLst/>
            </a:endParaRPr>
          </a:p>
          <a:p>
            <a:pPr algn="ctr"/>
            <a:r>
              <a:rPr lang="en-US" sz="1000" dirty="0">
                <a:effectLst/>
              </a:rPr>
              <a:t>G. </a:t>
            </a:r>
            <a:r>
              <a:rPr lang="en-US" sz="1000" dirty="0" err="1">
                <a:effectLst/>
              </a:rPr>
              <a:t>Weyer</a:t>
            </a:r>
            <a:r>
              <a:rPr lang="en-US" sz="1000" dirty="0">
                <a:effectLst/>
              </a:rPr>
              <a:t> et al., Phys. </a:t>
            </a:r>
            <a:r>
              <a:rPr lang="en-US" sz="1000" dirty="0" err="1">
                <a:effectLst/>
              </a:rPr>
              <a:t>Lett</a:t>
            </a:r>
            <a:r>
              <a:rPr lang="en-US" sz="1000" dirty="0">
                <a:effectLst/>
              </a:rPr>
              <a:t>. 76A, 321(1980)</a:t>
            </a:r>
          </a:p>
          <a:p>
            <a:pPr algn="ctr"/>
            <a:r>
              <a:rPr lang="en-US" sz="1000" dirty="0">
                <a:effectLst/>
              </a:rPr>
              <a:t>G. </a:t>
            </a:r>
            <a:r>
              <a:rPr lang="en-US" sz="1000" dirty="0" err="1">
                <a:effectLst/>
              </a:rPr>
              <a:t>Weyer</a:t>
            </a:r>
            <a:r>
              <a:rPr lang="en-US" sz="1000" dirty="0">
                <a:effectLst/>
              </a:rPr>
              <a:t> et al., </a:t>
            </a:r>
            <a:r>
              <a:rPr lang="en-US" sz="1000" dirty="0" err="1">
                <a:effectLst/>
              </a:rPr>
              <a:t>Hyp</a:t>
            </a:r>
            <a:r>
              <a:rPr lang="en-US" sz="1000" dirty="0">
                <a:effectLst/>
              </a:rPr>
              <a:t>. Int. 10, 775 (1981)</a:t>
            </a:r>
          </a:p>
          <a:p>
            <a:pPr algn="ctr"/>
            <a:r>
              <a:rPr lang="en-US" sz="1000" dirty="0" err="1">
                <a:effectLst/>
              </a:rPr>
              <a:t>Damgaard</a:t>
            </a:r>
            <a:r>
              <a:rPr lang="en-US" sz="1000" dirty="0">
                <a:effectLst/>
              </a:rPr>
              <a:t>, A. el </a:t>
            </a:r>
            <a:r>
              <a:rPr lang="en-US" sz="1000" dirty="0" err="1">
                <a:effectLst/>
              </a:rPr>
              <a:t>atl.</a:t>
            </a:r>
            <a:r>
              <a:rPr lang="en-US" sz="1000" dirty="0">
                <a:effectLst/>
              </a:rPr>
              <a:t>, Phys. Scr. 22, 640 (1981)</a:t>
            </a:r>
          </a:p>
        </p:txBody>
      </p:sp>
      <p:sp>
        <p:nvSpPr>
          <p:cNvPr id="39" name="Rectangle 38"/>
          <p:cNvSpPr/>
          <p:nvPr/>
        </p:nvSpPr>
        <p:spPr bwMode="auto">
          <a:xfrm>
            <a:off x="1749142" y="1222198"/>
            <a:ext cx="3230133" cy="4035833"/>
          </a:xfrm>
          <a:prstGeom prst="rect">
            <a:avLst/>
          </a:prstGeom>
          <a:solidFill>
            <a:srgbClr val="FFFF00">
              <a:alpha val="47000"/>
            </a:srgbClr>
          </a:solidFill>
          <a:ln w="19050" cap="flat" cmpd="sng" algn="ctr">
            <a:noFill/>
            <a:prstDash val="solid"/>
            <a:round/>
            <a:headEnd type="none" w="med" len="med"/>
            <a:tailEnd type="none" w="med" len="med"/>
          </a:ln>
          <a:effectLst/>
        </p:spPr>
        <p:txBody>
          <a:bodyPr lIns="0" tIns="0" rIns="0" bIns="0" anchor="t" anchorCtr="0">
            <a:noAutofit/>
          </a:bodyPr>
          <a:lstStyle/>
          <a:p>
            <a:pPr algn="ctr">
              <a:defRPr/>
            </a:pPr>
            <a:r>
              <a:rPr lang="en-US" dirty="0" smtClean="0">
                <a:latin typeface="Verdana" pitchFamily="-105" charset="0"/>
              </a:rPr>
              <a:t>DFT Simulations</a:t>
            </a:r>
            <a:endParaRPr lang="en-US" dirty="0">
              <a:latin typeface="Verdana" pitchFamily="-105" charset="0"/>
            </a:endParaRPr>
          </a:p>
          <a:p>
            <a:pPr algn="ctr">
              <a:defRPr/>
            </a:pPr>
            <a:r>
              <a:rPr lang="en-US" dirty="0" smtClean="0">
                <a:latin typeface="Verdana" pitchFamily="-105" charset="0"/>
              </a:rPr>
              <a:t>2010</a:t>
            </a:r>
            <a:endParaRPr lang="en-US" dirty="0">
              <a:latin typeface="Verdana" pitchFamily="-105" charset="0"/>
            </a:endParaRPr>
          </a:p>
          <a:p>
            <a:pPr algn="ctr">
              <a:defRPr/>
            </a:pPr>
            <a:endParaRPr lang="en-US" dirty="0">
              <a:latin typeface="Verdana" pitchFamily="-105" charset="0"/>
            </a:endParaRPr>
          </a:p>
          <a:p>
            <a:pPr algn="ctr">
              <a:defRPr/>
            </a:pPr>
            <a:endParaRPr lang="en-US" dirty="0">
              <a:latin typeface="Verdana" pitchFamily="-105" charset="0"/>
            </a:endParaRPr>
          </a:p>
          <a:p>
            <a:pPr algn="ctr">
              <a:defRPr/>
            </a:pPr>
            <a:endParaRPr lang="en-US" dirty="0">
              <a:latin typeface="Verdana" pitchFamily="-105" charset="0"/>
            </a:endParaRPr>
          </a:p>
          <a:p>
            <a:pPr algn="ctr">
              <a:defRPr/>
            </a:pPr>
            <a:endParaRPr lang="en-US" dirty="0">
              <a:latin typeface="Verdana" pitchFamily="-105" charset="0"/>
            </a:endParaRPr>
          </a:p>
          <a:p>
            <a:pPr algn="ctr">
              <a:defRPr/>
            </a:pPr>
            <a:endParaRPr lang="en-US" dirty="0">
              <a:latin typeface="Verdana" pitchFamily="-105" charset="0"/>
            </a:endParaRPr>
          </a:p>
          <a:p>
            <a:pPr algn="ctr">
              <a:defRPr/>
            </a:pPr>
            <a:endParaRPr lang="en-US" dirty="0">
              <a:latin typeface="Verdana" pitchFamily="-105" charset="0"/>
            </a:endParaRPr>
          </a:p>
        </p:txBody>
      </p:sp>
      <p:sp>
        <p:nvSpPr>
          <p:cNvPr id="20489" name="Rectangle 9"/>
          <p:cNvSpPr>
            <a:spLocks noChangeArrowheads="1"/>
          </p:cNvSpPr>
          <p:nvPr/>
        </p:nvSpPr>
        <p:spPr bwMode="auto">
          <a:xfrm>
            <a:off x="0" y="-184150"/>
            <a:ext cx="184150" cy="368300"/>
          </a:xfrm>
          <a:prstGeom prst="rect">
            <a:avLst/>
          </a:prstGeom>
          <a:noFill/>
          <a:ln w="9525">
            <a:noFill/>
            <a:miter lim="800000"/>
            <a:headEnd/>
            <a:tailEnd/>
          </a:ln>
          <a:effectLst/>
        </p:spPr>
        <p:txBody>
          <a:bodyPr wrap="none" anchor="ctr">
            <a:spAutoFit/>
          </a:bodyPr>
          <a:lstStyle/>
          <a:p>
            <a:pPr>
              <a:defRPr/>
            </a:pPr>
            <a:endParaRPr lang="en-US">
              <a:latin typeface="Verdana" charset="0"/>
            </a:endParaRPr>
          </a:p>
        </p:txBody>
      </p:sp>
      <p:sp>
        <p:nvSpPr>
          <p:cNvPr id="20491" name="Rectangle 11"/>
          <p:cNvSpPr>
            <a:spLocks noChangeArrowheads="1"/>
          </p:cNvSpPr>
          <p:nvPr/>
        </p:nvSpPr>
        <p:spPr bwMode="auto">
          <a:xfrm>
            <a:off x="0" y="-184150"/>
            <a:ext cx="184150" cy="368300"/>
          </a:xfrm>
          <a:prstGeom prst="rect">
            <a:avLst/>
          </a:prstGeom>
          <a:noFill/>
          <a:ln w="9525">
            <a:noFill/>
            <a:miter lim="800000"/>
            <a:headEnd/>
            <a:tailEnd/>
          </a:ln>
          <a:effectLst/>
        </p:spPr>
        <p:txBody>
          <a:bodyPr wrap="none" anchor="ctr">
            <a:spAutoFit/>
          </a:bodyPr>
          <a:lstStyle/>
          <a:p>
            <a:pPr>
              <a:defRPr/>
            </a:pPr>
            <a:endParaRPr lang="en-US">
              <a:latin typeface="Verdana" charset="0"/>
            </a:endParaRPr>
          </a:p>
        </p:txBody>
      </p:sp>
      <p:sp>
        <p:nvSpPr>
          <p:cNvPr id="20493" name="Rectangle 13"/>
          <p:cNvSpPr>
            <a:spLocks noChangeArrowheads="1"/>
          </p:cNvSpPr>
          <p:nvPr/>
        </p:nvSpPr>
        <p:spPr bwMode="auto">
          <a:xfrm>
            <a:off x="0" y="-184150"/>
            <a:ext cx="184150" cy="368300"/>
          </a:xfrm>
          <a:prstGeom prst="rect">
            <a:avLst/>
          </a:prstGeom>
          <a:noFill/>
          <a:ln w="9525">
            <a:noFill/>
            <a:miter lim="800000"/>
            <a:headEnd/>
            <a:tailEnd/>
          </a:ln>
          <a:effectLst/>
        </p:spPr>
        <p:txBody>
          <a:bodyPr wrap="none" anchor="ctr">
            <a:spAutoFit/>
          </a:bodyPr>
          <a:lstStyle/>
          <a:p>
            <a:pPr>
              <a:defRPr/>
            </a:pPr>
            <a:endParaRPr lang="en-US">
              <a:latin typeface="Verdana" charset="0"/>
            </a:endParaRPr>
          </a:p>
        </p:txBody>
      </p:sp>
      <p:sp>
        <p:nvSpPr>
          <p:cNvPr id="20495" name="Rectangle 15"/>
          <p:cNvSpPr>
            <a:spLocks noChangeArrowheads="1"/>
          </p:cNvSpPr>
          <p:nvPr/>
        </p:nvSpPr>
        <p:spPr bwMode="auto">
          <a:xfrm>
            <a:off x="0" y="-184150"/>
            <a:ext cx="184150" cy="368300"/>
          </a:xfrm>
          <a:prstGeom prst="rect">
            <a:avLst/>
          </a:prstGeom>
          <a:noFill/>
          <a:ln w="9525">
            <a:noFill/>
            <a:miter lim="800000"/>
            <a:headEnd/>
            <a:tailEnd/>
          </a:ln>
          <a:effectLst/>
        </p:spPr>
        <p:txBody>
          <a:bodyPr wrap="none" anchor="ctr">
            <a:spAutoFit/>
          </a:bodyPr>
          <a:lstStyle/>
          <a:p>
            <a:pPr>
              <a:defRPr/>
            </a:pPr>
            <a:endParaRPr lang="en-US">
              <a:latin typeface="Verdana" charset="0"/>
            </a:endParaRPr>
          </a:p>
        </p:txBody>
      </p:sp>
      <p:pic>
        <p:nvPicPr>
          <p:cNvPr id="22536" name="Picture 5"/>
          <p:cNvPicPr>
            <a:picLocks noChangeAspect="1" noChangeArrowheads="1"/>
          </p:cNvPicPr>
          <p:nvPr/>
        </p:nvPicPr>
        <p:blipFill>
          <a:blip r:embed="rId2"/>
          <a:srcRect/>
          <a:stretch>
            <a:fillRect/>
          </a:stretch>
        </p:blipFill>
        <p:spPr bwMode="auto">
          <a:xfrm>
            <a:off x="0" y="1981200"/>
            <a:ext cx="9144000" cy="2425700"/>
          </a:xfrm>
          <a:prstGeom prst="rect">
            <a:avLst/>
          </a:prstGeom>
          <a:noFill/>
          <a:ln w="9525">
            <a:noFill/>
            <a:miter lim="800000"/>
            <a:headEnd/>
            <a:tailEnd/>
          </a:ln>
        </p:spPr>
      </p:pic>
      <p:sp>
        <p:nvSpPr>
          <p:cNvPr id="22537" name="Content Placeholder 2"/>
          <p:cNvSpPr>
            <a:spLocks noGrp="1"/>
          </p:cNvSpPr>
          <p:nvPr>
            <p:ph idx="1"/>
          </p:nvPr>
        </p:nvSpPr>
        <p:spPr>
          <a:xfrm>
            <a:off x="5715000" y="2651125"/>
            <a:ext cx="1524000" cy="1755775"/>
          </a:xfrm>
        </p:spPr>
        <p:txBody>
          <a:bodyPr>
            <a:normAutofit lnSpcReduction="10000"/>
          </a:bodyPr>
          <a:lstStyle/>
          <a:p>
            <a:pPr lvl="1">
              <a:buFontTx/>
              <a:buNone/>
            </a:pPr>
            <a:r>
              <a:rPr lang="en-US" sz="1600" smtClean="0">
                <a:ea typeface="ＭＳ Ｐゴシック" charset="-128"/>
              </a:rPr>
              <a:t>Sn(S)</a:t>
            </a:r>
          </a:p>
          <a:p>
            <a:pPr lvl="1">
              <a:buFontTx/>
              <a:buNone/>
            </a:pPr>
            <a:r>
              <a:rPr lang="en-US" sz="1600" smtClean="0">
                <a:ea typeface="ＭＳ Ｐゴシック" charset="-128"/>
              </a:rPr>
              <a:t>Sn(T)</a:t>
            </a:r>
          </a:p>
          <a:p>
            <a:pPr lvl="1">
              <a:buFontTx/>
              <a:buNone/>
            </a:pPr>
            <a:r>
              <a:rPr lang="en-US" sz="1600" smtClean="0">
                <a:ea typeface="ＭＳ Ｐゴシック" charset="-128"/>
              </a:rPr>
              <a:t>Sn(S)-V</a:t>
            </a:r>
          </a:p>
          <a:p>
            <a:pPr lvl="1">
              <a:buFontTx/>
              <a:buNone/>
            </a:pPr>
            <a:endParaRPr lang="en-US" sz="1600" smtClean="0">
              <a:ea typeface="ＭＳ Ｐゴシック" charset="-128"/>
            </a:endParaRPr>
          </a:p>
          <a:p>
            <a:pPr lvl="1">
              <a:buFontTx/>
              <a:buNone/>
            </a:pPr>
            <a:endParaRPr lang="en-US" sz="1600" smtClean="0">
              <a:ea typeface="ＭＳ Ｐゴシック" charset="-128"/>
            </a:endParaRPr>
          </a:p>
          <a:p>
            <a:pPr lvl="1">
              <a:buFontTx/>
              <a:buNone/>
            </a:pPr>
            <a:r>
              <a:rPr lang="en-US" sz="1600" smtClean="0">
                <a:ea typeface="ＭＳ Ｐゴシック" charset="-128"/>
              </a:rPr>
              <a:t>Sn(BC)-V</a:t>
            </a:r>
            <a:endParaRPr lang="en-US" sz="1000" smtClean="0">
              <a:ea typeface="ＭＳ Ｐゴシック" charset="-128"/>
            </a:endParaRPr>
          </a:p>
        </p:txBody>
      </p:sp>
      <p:grpSp>
        <p:nvGrpSpPr>
          <p:cNvPr id="2" name="Group 28"/>
          <p:cNvGrpSpPr>
            <a:grpSpLocks/>
          </p:cNvGrpSpPr>
          <p:nvPr/>
        </p:nvGrpSpPr>
        <p:grpSpPr bwMode="auto">
          <a:xfrm>
            <a:off x="3143250" y="2692400"/>
            <a:ext cx="5857875" cy="285750"/>
            <a:chOff x="3143240" y="5143512"/>
            <a:chExt cx="5857916" cy="285752"/>
          </a:xfrm>
        </p:grpSpPr>
        <p:sp>
          <p:nvSpPr>
            <p:cNvPr id="21" name="Rectangle 20"/>
            <p:cNvSpPr/>
            <p:nvPr/>
          </p:nvSpPr>
          <p:spPr>
            <a:xfrm>
              <a:off x="3143240" y="5143512"/>
              <a:ext cx="1571636" cy="285752"/>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6" name="Rectangle 25"/>
            <p:cNvSpPr/>
            <p:nvPr/>
          </p:nvSpPr>
          <p:spPr>
            <a:xfrm>
              <a:off x="7215207" y="5143512"/>
              <a:ext cx="1785949" cy="285752"/>
            </a:xfrm>
            <a:prstGeom prst="rect">
              <a:avLst/>
            </a:prstGeom>
            <a:solidFill>
              <a:schemeClr val="accent1">
                <a:alpha val="33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grpSp>
        <p:nvGrpSpPr>
          <p:cNvPr id="3" name="Group 27"/>
          <p:cNvGrpSpPr/>
          <p:nvPr/>
        </p:nvGrpSpPr>
        <p:grpSpPr>
          <a:xfrm>
            <a:off x="3143208" y="2978160"/>
            <a:ext cx="5857916" cy="285752"/>
            <a:chOff x="3143240" y="5429264"/>
            <a:chExt cx="5857916" cy="285752"/>
          </a:xfrm>
          <a:solidFill>
            <a:schemeClr val="tx2">
              <a:lumMod val="50000"/>
              <a:alpha val="33000"/>
            </a:schemeClr>
          </a:solidFill>
        </p:grpSpPr>
        <p:sp>
          <p:nvSpPr>
            <p:cNvPr id="22" name="Rectangle 21"/>
            <p:cNvSpPr/>
            <p:nvPr/>
          </p:nvSpPr>
          <p:spPr>
            <a:xfrm>
              <a:off x="3143240" y="5429264"/>
              <a:ext cx="1571636" cy="28575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27" name="Rectangle 26"/>
            <p:cNvSpPr/>
            <p:nvPr/>
          </p:nvSpPr>
          <p:spPr>
            <a:xfrm>
              <a:off x="7215206" y="5429264"/>
              <a:ext cx="1785950" cy="28575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grpSp>
        <p:nvGrpSpPr>
          <p:cNvPr id="4" name="Group 32"/>
          <p:cNvGrpSpPr/>
          <p:nvPr/>
        </p:nvGrpSpPr>
        <p:grpSpPr>
          <a:xfrm>
            <a:off x="77987" y="3263902"/>
            <a:ext cx="8923138" cy="323134"/>
            <a:chOff x="3072706" y="5429264"/>
            <a:chExt cx="5928450" cy="212495"/>
          </a:xfrm>
          <a:solidFill>
            <a:srgbClr val="C00000">
              <a:alpha val="33000"/>
            </a:srgbClr>
          </a:solidFill>
        </p:grpSpPr>
        <p:sp>
          <p:nvSpPr>
            <p:cNvPr id="34" name="Rectangle 33"/>
            <p:cNvSpPr/>
            <p:nvPr/>
          </p:nvSpPr>
          <p:spPr>
            <a:xfrm>
              <a:off x="3072706" y="5429264"/>
              <a:ext cx="3080705" cy="2124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35" name="Rectangle 34"/>
            <p:cNvSpPr/>
            <p:nvPr/>
          </p:nvSpPr>
          <p:spPr>
            <a:xfrm>
              <a:off x="6817885" y="5429264"/>
              <a:ext cx="2183271" cy="21249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sp>
        <p:nvSpPr>
          <p:cNvPr id="36" name="Rectangle 35"/>
          <p:cNvSpPr/>
          <p:nvPr/>
        </p:nvSpPr>
        <p:spPr>
          <a:xfrm>
            <a:off x="457200" y="5830888"/>
            <a:ext cx="7696200" cy="584200"/>
          </a:xfrm>
          <a:prstGeom prst="rect">
            <a:avLst/>
          </a:prstGeom>
        </p:spPr>
        <p:txBody>
          <a:bodyPr>
            <a:spAutoFit/>
          </a:bodyPr>
          <a:lstStyle/>
          <a:p>
            <a:pPr lvl="1" algn="l">
              <a:defRPr/>
            </a:pPr>
            <a:r>
              <a:rPr lang="en-US" sz="1600" dirty="0">
                <a:latin typeface="Verdana" charset="0"/>
              </a:rPr>
              <a:t>Mossbauer values for “</a:t>
            </a:r>
            <a:r>
              <a:rPr lang="en-US" sz="1600" dirty="0" err="1">
                <a:latin typeface="Verdana" charset="0"/>
              </a:rPr>
              <a:t>Sn</a:t>
            </a:r>
            <a:r>
              <a:rPr lang="en-US" sz="1600" dirty="0">
                <a:latin typeface="Verdana" charset="0"/>
              </a:rPr>
              <a:t>(S)-V defect“ is in very good agreement with </a:t>
            </a:r>
            <a:r>
              <a:rPr lang="en-US" sz="1600" dirty="0" err="1">
                <a:latin typeface="Verdana" charset="0"/>
              </a:rPr>
              <a:t>Sn</a:t>
            </a:r>
            <a:r>
              <a:rPr lang="en-US" sz="1600" dirty="0">
                <a:latin typeface="Verdana" charset="0"/>
              </a:rPr>
              <a:t>-V defect in split-vacancy configuration (i.e. with </a:t>
            </a:r>
            <a:r>
              <a:rPr lang="en-US" sz="1600" dirty="0" err="1">
                <a:latin typeface="Verdana" charset="0"/>
              </a:rPr>
              <a:t>Sn</a:t>
            </a:r>
            <a:r>
              <a:rPr lang="en-US" sz="1600" baseline="-25000" dirty="0" err="1">
                <a:latin typeface="Verdana" charset="0"/>
              </a:rPr>
              <a:t>BC</a:t>
            </a:r>
            <a:r>
              <a:rPr lang="en-US" sz="1600" dirty="0">
                <a:latin typeface="Verdana" charset="0"/>
              </a:rPr>
              <a:t>) !!</a:t>
            </a:r>
            <a:endParaRPr lang="en-US" sz="1600" baseline="-25000" dirty="0">
              <a:latin typeface="Verdana" charset="0"/>
            </a:endParaRPr>
          </a:p>
        </p:txBody>
      </p:sp>
      <p:sp>
        <p:nvSpPr>
          <p:cNvPr id="37" name="Rectangle 36"/>
          <p:cNvSpPr/>
          <p:nvPr/>
        </p:nvSpPr>
        <p:spPr>
          <a:xfrm>
            <a:off x="457200" y="5486400"/>
            <a:ext cx="4800600" cy="338138"/>
          </a:xfrm>
          <a:prstGeom prst="rect">
            <a:avLst/>
          </a:prstGeom>
        </p:spPr>
        <p:txBody>
          <a:bodyPr>
            <a:spAutoFit/>
          </a:bodyPr>
          <a:lstStyle/>
          <a:p>
            <a:pPr lvl="1" algn="l">
              <a:defRPr/>
            </a:pPr>
            <a:r>
              <a:rPr lang="en-US" sz="1600" dirty="0">
                <a:latin typeface="Verdana" charset="0"/>
              </a:rPr>
              <a:t>Good agreement for </a:t>
            </a:r>
            <a:r>
              <a:rPr lang="en-US" sz="1600" dirty="0" err="1">
                <a:latin typeface="Verdana" charset="0"/>
              </a:rPr>
              <a:t>Sn</a:t>
            </a:r>
            <a:r>
              <a:rPr lang="en-US" sz="1600" dirty="0">
                <a:latin typeface="Verdana" charset="0"/>
              </a:rPr>
              <a:t> on S and T site</a:t>
            </a:r>
          </a:p>
        </p:txBody>
      </p:sp>
      <p:sp>
        <p:nvSpPr>
          <p:cNvPr id="38" name="Rounded Rectangle 4"/>
          <p:cNvSpPr/>
          <p:nvPr/>
        </p:nvSpPr>
        <p:spPr>
          <a:xfrm>
            <a:off x="0" y="0"/>
            <a:ext cx="9144000" cy="911916"/>
          </a:xfrm>
          <a:prstGeom prst="rect">
            <a:avLst/>
          </a:prstGeom>
          <a:solidFill>
            <a:srgbClr val="0000FF"/>
          </a:solidFill>
          <a:scene3d>
            <a:camera prst="orthographicFront">
              <a:rot lat="0" lon="0" rev="0"/>
            </a:camera>
            <a:lightRig rig="contrasting" dir="t">
              <a:rot lat="0" lon="0" rev="1200000"/>
            </a:lightRig>
          </a:scene3d>
        </p:spPr>
        <p:style>
          <a:lnRef idx="1">
            <a:schemeClr val="accent1"/>
          </a:lnRef>
          <a:fillRef idx="3">
            <a:schemeClr val="accent1"/>
          </a:fillRef>
          <a:effectRef idx="2">
            <a:schemeClr val="accent1"/>
          </a:effectRef>
          <a:fontRef idx="minor">
            <a:schemeClr val="lt1"/>
          </a:fontRef>
        </p:style>
        <p:txBody>
          <a:bodyPr lIns="76200" tIns="76200" rIns="76200" bIns="76200" spcCol="1270" anchor="ctr"/>
          <a:lstStyle/>
          <a:p>
            <a:pPr algn="ctr" defTabSz="889000">
              <a:lnSpc>
                <a:spcPct val="90000"/>
              </a:lnSpc>
              <a:spcAft>
                <a:spcPct val="35000"/>
              </a:spcAft>
              <a:defRPr/>
            </a:pPr>
            <a:r>
              <a:rPr lang="pt-PT" sz="2000" b="1" dirty="0">
                <a:solidFill>
                  <a:srgbClr val="FFFF00"/>
                </a:solidFill>
                <a:effectLst>
                  <a:outerShdw blurRad="38100" dist="38100" dir="2700000" algn="tl">
                    <a:srgbClr val="C0C0C0"/>
                  </a:outerShdw>
                </a:effectLst>
                <a:latin typeface="Verdana" charset="0"/>
              </a:rPr>
              <a:t>Ab initio calculations</a:t>
            </a:r>
            <a:r>
              <a:rPr lang="pt-PT" sz="2000" b="1" dirty="0">
                <a:effectLst>
                  <a:outerShdw blurRad="38100" dist="38100" dir="2700000" algn="tl">
                    <a:srgbClr val="C0C0C0"/>
                  </a:outerShdw>
                </a:effectLst>
                <a:latin typeface="Verdana" charset="0"/>
              </a:rPr>
              <a:t>  for Sn defects complexes in Ge</a:t>
            </a:r>
          </a:p>
          <a:p>
            <a:pPr algn="ctr" defTabSz="889000">
              <a:lnSpc>
                <a:spcPct val="90000"/>
              </a:lnSpc>
              <a:spcAft>
                <a:spcPct val="35000"/>
              </a:spcAft>
              <a:defRPr/>
            </a:pPr>
            <a:r>
              <a:rPr lang="pt-PT" sz="2000" b="1" dirty="0">
                <a:solidFill>
                  <a:srgbClr val="FFFF00"/>
                </a:solidFill>
                <a:effectLst>
                  <a:outerShdw blurRad="38100" dist="38100" dir="2700000" algn="tl">
                    <a:srgbClr val="C0C0C0"/>
                  </a:outerShdw>
                </a:effectLst>
                <a:latin typeface="Verdana" charset="0"/>
              </a:rPr>
              <a:t>Isomer shift and hyperfine parameters</a:t>
            </a:r>
            <a:endParaRPr lang="en-US" sz="2000" dirty="0">
              <a:solidFill>
                <a:srgbClr val="FFFF00"/>
              </a:solidFill>
            </a:endParaRPr>
          </a:p>
        </p:txBody>
      </p:sp>
      <p:sp>
        <p:nvSpPr>
          <p:cNvPr id="23" name="Oval 22"/>
          <p:cNvSpPr/>
          <p:nvPr/>
        </p:nvSpPr>
        <p:spPr>
          <a:xfrm>
            <a:off x="5180826" y="1170886"/>
            <a:ext cx="3839958" cy="65064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42794348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p:cNvSpPr>
            <a:spLocks noGrp="1"/>
          </p:cNvSpPr>
          <p:nvPr>
            <p:ph type="sldNum" sz="quarter" idx="12"/>
          </p:nvPr>
        </p:nvSpPr>
        <p:spPr>
          <a:xfrm>
            <a:off x="6578922" y="6136432"/>
            <a:ext cx="2133600" cy="365125"/>
          </a:xfrm>
        </p:spPr>
        <p:txBody>
          <a:bodyPr/>
          <a:lstStyle/>
          <a:p>
            <a:fld id="{678DB2B3-6362-4648-9A19-32048317AC49}" type="slidenum">
              <a:rPr lang="en-US"/>
              <a:pPr/>
              <a:t>17</a:t>
            </a:fld>
            <a:endParaRPr lang="en-US"/>
          </a:p>
        </p:txBody>
      </p:sp>
      <p:pic>
        <p:nvPicPr>
          <p:cNvPr id="59405" name="Picture 13" descr="DSC04661"/>
          <p:cNvPicPr>
            <a:picLocks noChangeAspect="1" noChangeArrowheads="1"/>
          </p:cNvPicPr>
          <p:nvPr/>
        </p:nvPicPr>
        <p:blipFill>
          <a:blip r:embed="rId3" cstate="print"/>
          <a:srcRect/>
          <a:stretch>
            <a:fillRect/>
          </a:stretch>
        </p:blipFill>
        <p:spPr bwMode="auto">
          <a:xfrm>
            <a:off x="249560" y="783382"/>
            <a:ext cx="7805737" cy="5854700"/>
          </a:xfrm>
          <a:prstGeom prst="rect">
            <a:avLst/>
          </a:prstGeom>
          <a:noFill/>
        </p:spPr>
      </p:pic>
      <p:grpSp>
        <p:nvGrpSpPr>
          <p:cNvPr id="59481" name="Group 89"/>
          <p:cNvGrpSpPr>
            <a:grpSpLocks/>
          </p:cNvGrpSpPr>
          <p:nvPr/>
        </p:nvGrpSpPr>
        <p:grpSpPr bwMode="auto">
          <a:xfrm>
            <a:off x="251147" y="1524745"/>
            <a:ext cx="6659563" cy="4486275"/>
            <a:chOff x="177" y="1099"/>
            <a:chExt cx="4195" cy="2826"/>
          </a:xfrm>
        </p:grpSpPr>
        <p:sp>
          <p:nvSpPr>
            <p:cNvPr id="59397" name="Text Box 5"/>
            <p:cNvSpPr txBox="1">
              <a:spLocks noChangeArrowheads="1"/>
            </p:cNvSpPr>
            <p:nvPr/>
          </p:nvSpPr>
          <p:spPr bwMode="auto">
            <a:xfrm>
              <a:off x="197" y="1099"/>
              <a:ext cx="2449" cy="404"/>
            </a:xfrm>
            <a:prstGeom prst="rect">
              <a:avLst/>
            </a:prstGeom>
            <a:solidFill>
              <a:srgbClr val="99CC00">
                <a:alpha val="30000"/>
              </a:srgbClr>
            </a:solidFill>
            <a:ln w="9525">
              <a:noFill/>
              <a:miter lim="800000"/>
              <a:headEnd/>
              <a:tailEnd/>
            </a:ln>
            <a:effectLst/>
          </p:spPr>
          <p:txBody>
            <a:bodyPr>
              <a:spAutoFit/>
            </a:bodyPr>
            <a:lstStyle/>
            <a:p>
              <a:pPr algn="l"/>
              <a:r>
                <a:rPr lang="en-US" b="1" dirty="0">
                  <a:solidFill>
                    <a:schemeClr val="bg1"/>
                  </a:solidFill>
                </a:rPr>
                <a:t>Incoming 40-60 </a:t>
              </a:r>
              <a:r>
                <a:rPr lang="en-US" b="1" dirty="0" err="1">
                  <a:solidFill>
                    <a:schemeClr val="bg1"/>
                  </a:solidFill>
                </a:rPr>
                <a:t>keV</a:t>
              </a:r>
              <a:r>
                <a:rPr lang="en-US" b="1" dirty="0">
                  <a:solidFill>
                    <a:schemeClr val="bg1"/>
                  </a:solidFill>
                </a:rPr>
                <a:t> </a:t>
              </a:r>
              <a:r>
                <a:rPr lang="en-US" b="1" baseline="30000" dirty="0">
                  <a:solidFill>
                    <a:schemeClr val="bg1"/>
                  </a:solidFill>
                </a:rPr>
                <a:t>57</a:t>
              </a:r>
              <a:r>
                <a:rPr lang="en-US" b="1" dirty="0">
                  <a:solidFill>
                    <a:schemeClr val="bg1"/>
                  </a:solidFill>
                </a:rPr>
                <a:t>Mn</a:t>
              </a:r>
              <a:r>
                <a:rPr lang="en-US" b="1" baseline="30000" dirty="0">
                  <a:solidFill>
                    <a:schemeClr val="bg1"/>
                  </a:solidFill>
                </a:rPr>
                <a:t>+</a:t>
              </a:r>
              <a:r>
                <a:rPr lang="en-US" b="1" dirty="0">
                  <a:solidFill>
                    <a:schemeClr val="bg1"/>
                  </a:solidFill>
                </a:rPr>
                <a:t> beam</a:t>
              </a:r>
              <a:br>
                <a:rPr lang="en-US" b="1" dirty="0">
                  <a:solidFill>
                    <a:schemeClr val="bg1"/>
                  </a:solidFill>
                </a:rPr>
              </a:br>
              <a:r>
                <a:rPr lang="en-US" b="1" dirty="0">
                  <a:solidFill>
                    <a:schemeClr val="bg1"/>
                  </a:solidFill>
                </a:rPr>
                <a:t>Intensity: ~2</a:t>
              </a:r>
              <a:r>
                <a:rPr lang="en-US" b="1" dirty="0">
                  <a:solidFill>
                    <a:schemeClr val="bg1"/>
                  </a:solidFill>
                  <a:sym typeface="Symbol" pitchFamily="18" charset="2"/>
                </a:rPr>
                <a:t></a:t>
              </a:r>
              <a:r>
                <a:rPr lang="en-US" b="1" dirty="0">
                  <a:solidFill>
                    <a:schemeClr val="bg1"/>
                  </a:solidFill>
                </a:rPr>
                <a:t>10</a:t>
              </a:r>
              <a:r>
                <a:rPr lang="en-US" b="1" baseline="30000" dirty="0">
                  <a:solidFill>
                    <a:schemeClr val="bg1"/>
                  </a:solidFill>
                </a:rPr>
                <a:t>8</a:t>
              </a:r>
              <a:r>
                <a:rPr lang="en-US" b="1" dirty="0">
                  <a:solidFill>
                    <a:schemeClr val="bg1"/>
                  </a:solidFill>
                </a:rPr>
                <a:t> </a:t>
              </a:r>
              <a:r>
                <a:rPr lang="en-US" b="1" baseline="30000" dirty="0">
                  <a:solidFill>
                    <a:schemeClr val="bg1"/>
                  </a:solidFill>
                </a:rPr>
                <a:t>57</a:t>
              </a:r>
              <a:r>
                <a:rPr lang="en-US" b="1" dirty="0">
                  <a:solidFill>
                    <a:schemeClr val="bg1"/>
                  </a:solidFill>
                </a:rPr>
                <a:t>Mn</a:t>
              </a:r>
              <a:r>
                <a:rPr lang="en-US" b="1" baseline="30000" dirty="0">
                  <a:solidFill>
                    <a:schemeClr val="bg1"/>
                  </a:solidFill>
                </a:rPr>
                <a:t>+</a:t>
              </a:r>
              <a:r>
                <a:rPr lang="en-US" b="1" dirty="0">
                  <a:solidFill>
                    <a:schemeClr val="bg1"/>
                  </a:solidFill>
                </a:rPr>
                <a:t>/cm</a:t>
              </a:r>
              <a:r>
                <a:rPr lang="en-US" b="1" baseline="30000" dirty="0">
                  <a:solidFill>
                    <a:schemeClr val="bg1"/>
                  </a:solidFill>
                </a:rPr>
                <a:t>2</a:t>
              </a:r>
            </a:p>
          </p:txBody>
        </p:sp>
        <p:sp>
          <p:nvSpPr>
            <p:cNvPr id="59399" name="Text Box 7"/>
            <p:cNvSpPr txBox="1">
              <a:spLocks noChangeArrowheads="1"/>
            </p:cNvSpPr>
            <p:nvPr/>
          </p:nvSpPr>
          <p:spPr bwMode="auto">
            <a:xfrm>
              <a:off x="3262" y="1195"/>
              <a:ext cx="1110" cy="442"/>
            </a:xfrm>
            <a:prstGeom prst="rect">
              <a:avLst/>
            </a:prstGeom>
            <a:solidFill>
              <a:srgbClr val="99CC00">
                <a:alpha val="30000"/>
              </a:srgbClr>
            </a:solidFill>
            <a:ln w="9525">
              <a:noFill/>
              <a:miter lim="800000"/>
              <a:headEnd/>
              <a:tailEnd/>
            </a:ln>
            <a:effectLst/>
          </p:spPr>
          <p:txBody>
            <a:bodyPr wrap="none">
              <a:spAutoFit/>
            </a:bodyPr>
            <a:lstStyle/>
            <a:p>
              <a:pPr algn="l"/>
              <a:r>
                <a:rPr lang="en-US" sz="2000" b="1">
                  <a:solidFill>
                    <a:schemeClr val="bg1"/>
                  </a:solidFill>
                </a:rPr>
                <a:t>Implantation </a:t>
              </a:r>
              <a:br>
                <a:rPr lang="en-US" sz="2000" b="1">
                  <a:solidFill>
                    <a:schemeClr val="bg1"/>
                  </a:solidFill>
                </a:rPr>
              </a:br>
              <a:r>
                <a:rPr lang="en-US" sz="2000" b="1">
                  <a:solidFill>
                    <a:schemeClr val="bg1"/>
                  </a:solidFill>
                </a:rPr>
                <a:t>chamber</a:t>
              </a:r>
            </a:p>
          </p:txBody>
        </p:sp>
        <p:sp>
          <p:nvSpPr>
            <p:cNvPr id="59400" name="Line 8"/>
            <p:cNvSpPr>
              <a:spLocks noChangeShapeType="1"/>
            </p:cNvSpPr>
            <p:nvPr/>
          </p:nvSpPr>
          <p:spPr bwMode="auto">
            <a:xfrm flipV="1">
              <a:off x="2440" y="2929"/>
              <a:ext cx="34" cy="480"/>
            </a:xfrm>
            <a:prstGeom prst="line">
              <a:avLst/>
            </a:prstGeom>
            <a:noFill/>
            <a:ln w="63500">
              <a:solidFill>
                <a:srgbClr val="FF0000"/>
              </a:solidFill>
              <a:round/>
              <a:headEnd/>
              <a:tailEnd type="stealth" w="med" len="med"/>
            </a:ln>
            <a:effectLst/>
          </p:spPr>
          <p:txBody>
            <a:bodyPr/>
            <a:lstStyle/>
            <a:p>
              <a:endParaRPr lang="en-US"/>
            </a:p>
          </p:txBody>
        </p:sp>
        <p:sp>
          <p:nvSpPr>
            <p:cNvPr id="59401" name="Text Box 9"/>
            <p:cNvSpPr txBox="1">
              <a:spLocks noChangeArrowheads="1"/>
            </p:cNvSpPr>
            <p:nvPr/>
          </p:nvSpPr>
          <p:spPr bwMode="auto">
            <a:xfrm>
              <a:off x="839" y="3483"/>
              <a:ext cx="1814" cy="442"/>
            </a:xfrm>
            <a:prstGeom prst="rect">
              <a:avLst/>
            </a:prstGeom>
            <a:solidFill>
              <a:schemeClr val="folHlink">
                <a:alpha val="30000"/>
              </a:schemeClr>
            </a:solidFill>
            <a:ln w="9525">
              <a:noFill/>
              <a:miter lim="800000"/>
              <a:headEnd/>
              <a:tailEnd/>
            </a:ln>
            <a:effectLst/>
          </p:spPr>
          <p:txBody>
            <a:bodyPr>
              <a:spAutoFit/>
            </a:bodyPr>
            <a:lstStyle/>
            <a:p>
              <a:pPr algn="l"/>
              <a:r>
                <a:rPr lang="en-US" sz="2000" b="1">
                  <a:solidFill>
                    <a:schemeClr val="bg1"/>
                  </a:solidFill>
                </a:rPr>
                <a:t>Mössbauer drive with </a:t>
              </a:r>
              <a:br>
                <a:rPr lang="en-US" sz="2000" b="1">
                  <a:solidFill>
                    <a:schemeClr val="bg1"/>
                  </a:solidFill>
                </a:rPr>
              </a:br>
              <a:r>
                <a:rPr lang="en-US" sz="2000" b="1">
                  <a:solidFill>
                    <a:schemeClr val="bg1"/>
                  </a:solidFill>
                </a:rPr>
                <a:t>resonance detector</a:t>
              </a:r>
            </a:p>
          </p:txBody>
        </p:sp>
        <p:sp>
          <p:nvSpPr>
            <p:cNvPr id="59420" name="Rectangle 28"/>
            <p:cNvSpPr>
              <a:spLocks noChangeArrowheads="1"/>
            </p:cNvSpPr>
            <p:nvPr/>
          </p:nvSpPr>
          <p:spPr bwMode="auto">
            <a:xfrm>
              <a:off x="2768" y="2563"/>
              <a:ext cx="105" cy="284"/>
            </a:xfrm>
            <a:prstGeom prst="rect">
              <a:avLst/>
            </a:prstGeom>
            <a:solidFill>
              <a:srgbClr val="00CCFF">
                <a:alpha val="80000"/>
              </a:srgbClr>
            </a:solidFill>
            <a:ln w="19050" algn="ctr">
              <a:solidFill>
                <a:schemeClr val="tx1"/>
              </a:solidFill>
              <a:prstDash val="dash"/>
              <a:miter lim="800000"/>
              <a:headEnd/>
              <a:tailEnd/>
            </a:ln>
            <a:effectLst/>
          </p:spPr>
          <p:txBody>
            <a:bodyPr wrap="none" anchor="ctr"/>
            <a:lstStyle/>
            <a:p>
              <a:endParaRPr lang="en-US"/>
            </a:p>
          </p:txBody>
        </p:sp>
        <p:sp>
          <p:nvSpPr>
            <p:cNvPr id="59422" name="Line 30"/>
            <p:cNvSpPr>
              <a:spLocks noChangeShapeType="1"/>
            </p:cNvSpPr>
            <p:nvPr/>
          </p:nvSpPr>
          <p:spPr bwMode="auto">
            <a:xfrm flipH="1">
              <a:off x="2947" y="2604"/>
              <a:ext cx="288" cy="62"/>
            </a:xfrm>
            <a:prstGeom prst="line">
              <a:avLst/>
            </a:prstGeom>
            <a:noFill/>
            <a:ln w="63500">
              <a:solidFill>
                <a:srgbClr val="FF0000"/>
              </a:solidFill>
              <a:round/>
              <a:headEnd/>
              <a:tailEnd type="stealth" w="med" len="med"/>
            </a:ln>
            <a:effectLst/>
          </p:spPr>
          <p:txBody>
            <a:bodyPr/>
            <a:lstStyle/>
            <a:p>
              <a:endParaRPr lang="en-US"/>
            </a:p>
          </p:txBody>
        </p:sp>
        <p:sp>
          <p:nvSpPr>
            <p:cNvPr id="59424" name="Text Box 32"/>
            <p:cNvSpPr txBox="1">
              <a:spLocks noChangeArrowheads="1"/>
            </p:cNvSpPr>
            <p:nvPr/>
          </p:nvSpPr>
          <p:spPr bwMode="auto">
            <a:xfrm>
              <a:off x="3279" y="2438"/>
              <a:ext cx="685" cy="250"/>
            </a:xfrm>
            <a:prstGeom prst="rect">
              <a:avLst/>
            </a:prstGeom>
            <a:solidFill>
              <a:srgbClr val="99CC00">
                <a:alpha val="30000"/>
              </a:srgbClr>
            </a:solidFill>
            <a:ln w="9525">
              <a:noFill/>
              <a:miter lim="800000"/>
              <a:headEnd/>
              <a:tailEnd/>
            </a:ln>
            <a:effectLst/>
          </p:spPr>
          <p:txBody>
            <a:bodyPr wrap="none">
              <a:spAutoFit/>
            </a:bodyPr>
            <a:lstStyle/>
            <a:p>
              <a:pPr algn="l"/>
              <a:r>
                <a:rPr lang="en-US" sz="2000" b="1">
                  <a:solidFill>
                    <a:schemeClr val="bg1"/>
                  </a:solidFill>
                </a:rPr>
                <a:t>Sample</a:t>
              </a:r>
            </a:p>
          </p:txBody>
        </p:sp>
        <p:sp>
          <p:nvSpPr>
            <p:cNvPr id="59443" name="Line 51"/>
            <p:cNvSpPr>
              <a:spLocks noChangeShapeType="1"/>
            </p:cNvSpPr>
            <p:nvPr/>
          </p:nvSpPr>
          <p:spPr bwMode="auto">
            <a:xfrm>
              <a:off x="177" y="1612"/>
              <a:ext cx="2329" cy="950"/>
            </a:xfrm>
            <a:prstGeom prst="line">
              <a:avLst/>
            </a:prstGeom>
            <a:noFill/>
            <a:ln w="82550" cap="rnd">
              <a:solidFill>
                <a:srgbClr val="FF0000"/>
              </a:solidFill>
              <a:prstDash val="sysDot"/>
              <a:round/>
              <a:headEnd/>
              <a:tailEnd type="triangle" w="sm" len="lg"/>
            </a:ln>
            <a:effectLst/>
          </p:spPr>
          <p:txBody>
            <a:bodyPr/>
            <a:lstStyle/>
            <a:p>
              <a:endParaRPr lang="en-US"/>
            </a:p>
          </p:txBody>
        </p:sp>
        <p:sp>
          <p:nvSpPr>
            <p:cNvPr id="59455" name="Line 63"/>
            <p:cNvSpPr>
              <a:spLocks noChangeShapeType="1"/>
            </p:cNvSpPr>
            <p:nvPr/>
          </p:nvSpPr>
          <p:spPr bwMode="auto">
            <a:xfrm flipH="1">
              <a:off x="3050" y="1675"/>
              <a:ext cx="243" cy="301"/>
            </a:xfrm>
            <a:prstGeom prst="line">
              <a:avLst/>
            </a:prstGeom>
            <a:noFill/>
            <a:ln w="63500">
              <a:solidFill>
                <a:srgbClr val="FF0000"/>
              </a:solidFill>
              <a:round/>
              <a:headEnd/>
              <a:tailEnd type="stealth" w="med" len="med"/>
            </a:ln>
            <a:effectLst/>
          </p:spPr>
          <p:txBody>
            <a:bodyPr/>
            <a:lstStyle/>
            <a:p>
              <a:endParaRPr lang="en-US"/>
            </a:p>
          </p:txBody>
        </p:sp>
      </p:grpSp>
      <p:grpSp>
        <p:nvGrpSpPr>
          <p:cNvPr id="17" name="Group 16"/>
          <p:cNvGrpSpPr/>
          <p:nvPr/>
        </p:nvGrpSpPr>
        <p:grpSpPr>
          <a:xfrm>
            <a:off x="4841537" y="971893"/>
            <a:ext cx="4302463" cy="5529664"/>
            <a:chOff x="4732912" y="666325"/>
            <a:chExt cx="4302463" cy="5529664"/>
          </a:xfrm>
        </p:grpSpPr>
        <p:sp>
          <p:nvSpPr>
            <p:cNvPr id="18" name="TextBox 17"/>
            <p:cNvSpPr txBox="1"/>
            <p:nvPr/>
          </p:nvSpPr>
          <p:spPr>
            <a:xfrm>
              <a:off x="4847257" y="666325"/>
              <a:ext cx="4009862" cy="2120662"/>
            </a:xfrm>
            <a:prstGeom prst="rect">
              <a:avLst/>
            </a:prstGeom>
            <a:solidFill>
              <a:srgbClr val="92D050"/>
            </a:solidFill>
          </p:spPr>
          <p:txBody>
            <a:bodyPr wrap="square" rtlCol="0">
              <a:noAutofit/>
            </a:bodyPr>
            <a:lstStyle/>
            <a:p>
              <a:pPr algn="ctr"/>
              <a:r>
                <a:rPr lang="en-US" sz="2400" dirty="0" smtClean="0"/>
                <a:t>Development of 57Mn beam in late 1990s (with laser </a:t>
              </a:r>
              <a:r>
                <a:rPr lang="en-US" sz="2400" dirty="0" err="1" smtClean="0"/>
                <a:t>ionisation</a:t>
              </a:r>
              <a:r>
                <a:rPr lang="en-US" sz="2400" dirty="0" smtClean="0"/>
                <a:t>) brought about a new era in Mossbauer experiments at ISOLDE. </a:t>
              </a:r>
              <a:endParaRPr lang="en-GB" sz="2400" dirty="0"/>
            </a:p>
          </p:txBody>
        </p:sp>
        <p:sp>
          <p:nvSpPr>
            <p:cNvPr id="19" name="TextBox 18"/>
            <p:cNvSpPr txBox="1"/>
            <p:nvPr/>
          </p:nvSpPr>
          <p:spPr>
            <a:xfrm>
              <a:off x="4732912" y="3065487"/>
              <a:ext cx="4302463" cy="3130502"/>
            </a:xfrm>
            <a:prstGeom prst="rect">
              <a:avLst/>
            </a:prstGeom>
            <a:solidFill>
              <a:schemeClr val="tx2">
                <a:lumMod val="40000"/>
                <a:lumOff val="60000"/>
              </a:schemeClr>
            </a:solidFill>
          </p:spPr>
          <p:txBody>
            <a:bodyPr wrap="square" rtlCol="0">
              <a:noAutofit/>
            </a:bodyPr>
            <a:lstStyle/>
            <a:p>
              <a:pPr marL="285750" indent="-285750">
                <a:buFont typeface="Arial" pitchFamily="34" charset="0"/>
                <a:buChar char="•"/>
              </a:pPr>
              <a:r>
                <a:rPr lang="en-US" sz="2000" dirty="0" smtClean="0"/>
                <a:t>Very clean, intense beam of </a:t>
              </a:r>
              <a:r>
                <a:rPr lang="en-US" sz="2000" baseline="30000" dirty="0" smtClean="0"/>
                <a:t>57</a:t>
              </a:r>
              <a:r>
                <a:rPr lang="en-US" sz="2000" dirty="0" smtClean="0"/>
                <a:t>Mn </a:t>
              </a:r>
              <a:r>
                <a:rPr lang="en-US" sz="2000" b="1" dirty="0" smtClean="0"/>
                <a:t>(&gt;3x10</a:t>
              </a:r>
              <a:r>
                <a:rPr lang="en-US" sz="2000" b="1" baseline="30000" dirty="0" smtClean="0"/>
                <a:t>8</a:t>
              </a:r>
              <a:r>
                <a:rPr lang="en-US" sz="2000" b="1" dirty="0" smtClean="0"/>
                <a:t> ions sec</a:t>
              </a:r>
              <a:r>
                <a:rPr lang="en-US" sz="2000" b="1" baseline="30000" dirty="0" smtClean="0"/>
                <a:t>-1</a:t>
              </a:r>
              <a:r>
                <a:rPr lang="en-US" sz="2000" b="1" dirty="0" smtClean="0"/>
                <a:t>)</a:t>
              </a:r>
            </a:p>
            <a:p>
              <a:pPr marL="285750" indent="-285750">
                <a:buFont typeface="Arial" pitchFamily="34" charset="0"/>
                <a:buChar char="•"/>
              </a:pPr>
              <a:r>
                <a:rPr lang="en-US" sz="2000" b="1" dirty="0" smtClean="0">
                  <a:solidFill>
                    <a:srgbClr val="FF0000"/>
                  </a:solidFill>
                </a:rPr>
                <a:t>Allows collection of single Mossbauer spectrum in ~ 3 </a:t>
              </a:r>
              <a:r>
                <a:rPr lang="en-US" sz="2000" b="1" dirty="0" err="1" smtClean="0">
                  <a:solidFill>
                    <a:srgbClr val="FF0000"/>
                  </a:solidFill>
                </a:rPr>
                <a:t>mins</a:t>
              </a:r>
              <a:r>
                <a:rPr lang="en-US" sz="2000" b="1" dirty="0" smtClean="0">
                  <a:solidFill>
                    <a:srgbClr val="FF0000"/>
                  </a:solidFill>
                </a:rPr>
                <a:t>. </a:t>
              </a:r>
            </a:p>
            <a:p>
              <a:pPr marL="285750" indent="-285750">
                <a:buFont typeface="Arial" pitchFamily="34" charset="0"/>
                <a:buChar char="•"/>
              </a:pPr>
              <a:r>
                <a:rPr lang="en-US" sz="2000" b="1" dirty="0" smtClean="0"/>
                <a:t>Able to collect many hundreds over course of a 3 day run.</a:t>
              </a:r>
            </a:p>
            <a:p>
              <a:pPr marL="285750" indent="-285750">
                <a:buFont typeface="Arial" pitchFamily="34" charset="0"/>
                <a:buChar char="•"/>
              </a:pPr>
              <a:r>
                <a:rPr lang="en-US" sz="2000" b="1" dirty="0" smtClean="0">
                  <a:solidFill>
                    <a:srgbClr val="FF0000"/>
                  </a:solidFill>
                </a:rPr>
                <a:t>Allows low concentrations of probe atoms to be used (~10</a:t>
              </a:r>
              <a:r>
                <a:rPr lang="en-US" sz="2000" b="1" baseline="30000" dirty="0" smtClean="0">
                  <a:solidFill>
                    <a:srgbClr val="FF0000"/>
                  </a:solidFill>
                </a:rPr>
                <a:t>-4</a:t>
              </a:r>
              <a:r>
                <a:rPr lang="en-US" sz="2000" b="1" dirty="0" smtClean="0">
                  <a:solidFill>
                    <a:srgbClr val="FF0000"/>
                  </a:solidFill>
                </a:rPr>
                <a:t>At%)</a:t>
              </a:r>
              <a:endParaRPr lang="en-GB" sz="2000" b="1" dirty="0">
                <a:solidFill>
                  <a:srgbClr val="FF0000"/>
                </a:solidFill>
              </a:endParaRPr>
            </a:p>
          </p:txBody>
        </p:sp>
      </p:grpSp>
      <p:sp>
        <p:nvSpPr>
          <p:cNvPr id="20" name="TextBox 19"/>
          <p:cNvSpPr txBox="1"/>
          <p:nvPr/>
        </p:nvSpPr>
        <p:spPr>
          <a:xfrm>
            <a:off x="0" y="0"/>
            <a:ext cx="9144000" cy="690674"/>
          </a:xfrm>
          <a:prstGeom prst="rect">
            <a:avLst/>
          </a:prstGeom>
          <a:solidFill>
            <a:srgbClr val="FFFF00"/>
          </a:solidFill>
        </p:spPr>
        <p:txBody>
          <a:bodyPr wrap="square" rtlCol="0" anchor="ctr" anchorCtr="0">
            <a:noAutofit/>
          </a:bodyPr>
          <a:lstStyle/>
          <a:p>
            <a:pPr algn="ctr"/>
            <a:r>
              <a:rPr lang="en-US" sz="2800" b="1" dirty="0" smtClean="0"/>
              <a:t>Hyperfine Interactions with Mossbauer spectroscopy</a:t>
            </a:r>
            <a:endParaRPr lang="en-GB" sz="2800" b="1" dirty="0"/>
          </a:p>
        </p:txBody>
      </p:sp>
    </p:spTree>
    <p:extLst>
      <p:ext uri="{BB962C8B-B14F-4D97-AF65-F5344CB8AC3E}">
        <p14:creationId xmlns="" xmlns:p14="http://schemas.microsoft.com/office/powerpoint/2010/main" val="140147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0056" y="1589652"/>
            <a:ext cx="4261187" cy="2585323"/>
          </a:xfrm>
          <a:prstGeom prst="rect">
            <a:avLst/>
          </a:prstGeom>
          <a:solidFill>
            <a:schemeClr val="accent2">
              <a:lumMod val="40000"/>
              <a:lumOff val="60000"/>
            </a:schemeClr>
          </a:solidFill>
        </p:spPr>
        <p:txBody>
          <a:bodyPr wrap="square" rtlCol="0">
            <a:spAutoFit/>
          </a:bodyPr>
          <a:lstStyle/>
          <a:p>
            <a:pPr algn="ctr"/>
            <a:r>
              <a:rPr lang="en-US" dirty="0" smtClean="0"/>
              <a:t>6 </a:t>
            </a:r>
            <a:r>
              <a:rPr lang="en-US" dirty="0"/>
              <a:t>fold spectrum: characteristic of magnetic structure (at room temperature!!!). </a:t>
            </a:r>
            <a:endParaRPr lang="en-US" dirty="0" smtClean="0"/>
          </a:p>
          <a:p>
            <a:pPr algn="ctr"/>
            <a:endParaRPr lang="en-US" dirty="0"/>
          </a:p>
          <a:p>
            <a:pPr algn="ctr"/>
            <a:r>
              <a:rPr lang="en-US" dirty="0"/>
              <a:t>R</a:t>
            </a:r>
            <a:r>
              <a:rPr lang="en-US" dirty="0" smtClean="0"/>
              <a:t>esults in an external magnetic field show that the spectrum shown to be a          </a:t>
            </a:r>
            <a:r>
              <a:rPr lang="en-US" b="1" dirty="0" smtClean="0">
                <a:solidFill>
                  <a:srgbClr val="FF0000"/>
                </a:solidFill>
              </a:rPr>
              <a:t>slowly relaxing paramagnetic system </a:t>
            </a:r>
            <a:r>
              <a:rPr lang="en-US" dirty="0" smtClean="0"/>
              <a:t>. </a:t>
            </a:r>
          </a:p>
          <a:p>
            <a:pPr algn="ctr"/>
            <a:endParaRPr lang="en-US" dirty="0"/>
          </a:p>
          <a:p>
            <a:pPr algn="ctr"/>
            <a:r>
              <a:rPr lang="en-US" dirty="0" err="1"/>
              <a:t>Gunnlaugsson</a:t>
            </a:r>
            <a:r>
              <a:rPr lang="en-US" dirty="0"/>
              <a:t> </a:t>
            </a:r>
            <a:r>
              <a:rPr lang="en-US" i="1" dirty="0"/>
              <a:t>et al</a:t>
            </a:r>
            <a:r>
              <a:rPr lang="en-US" dirty="0"/>
              <a:t> (APL </a:t>
            </a:r>
            <a:r>
              <a:rPr lang="en-US" b="1" dirty="0"/>
              <a:t>97 </a:t>
            </a:r>
            <a:r>
              <a:rPr lang="en-US" dirty="0"/>
              <a:t>142501 2010</a:t>
            </a:r>
            <a:r>
              <a:rPr lang="en-US" dirty="0" smtClean="0"/>
              <a:t>)</a:t>
            </a:r>
            <a:endParaRPr lang="en-US" dirty="0"/>
          </a:p>
          <a:p>
            <a:pPr algn="ctr"/>
            <a:endParaRPr lang="en-GB" dirty="0"/>
          </a:p>
        </p:txBody>
      </p:sp>
      <p:sp>
        <p:nvSpPr>
          <p:cNvPr id="9" name="TextBox 8"/>
          <p:cNvSpPr txBox="1"/>
          <p:nvPr/>
        </p:nvSpPr>
        <p:spPr>
          <a:xfrm>
            <a:off x="1" y="4667797"/>
            <a:ext cx="4599172" cy="1754327"/>
          </a:xfrm>
          <a:prstGeom prst="rect">
            <a:avLst/>
          </a:prstGeom>
          <a:noFill/>
        </p:spPr>
        <p:txBody>
          <a:bodyPr wrap="square" rtlCol="0">
            <a:spAutoFit/>
          </a:bodyPr>
          <a:lstStyle/>
          <a:p>
            <a:pPr algn="just"/>
            <a:r>
              <a:rPr lang="en-US" i="1" dirty="0" smtClean="0"/>
              <a:t>After high-dose implantations, precipitates of Fe-III are formed. These form clusters yielding misleading information about the nature of magnetism in </a:t>
            </a:r>
            <a:r>
              <a:rPr lang="en-US" i="1" dirty="0" err="1" smtClean="0"/>
              <a:t>ZnO</a:t>
            </a:r>
            <a:r>
              <a:rPr lang="en-US" i="1" dirty="0" smtClean="0"/>
              <a:t> (as reported by many groups over the last number of years). </a:t>
            </a:r>
          </a:p>
          <a:p>
            <a:pPr algn="just"/>
            <a:endParaRPr lang="en-US" i="1" dirty="0"/>
          </a:p>
        </p:txBody>
      </p:sp>
      <p:sp>
        <p:nvSpPr>
          <p:cNvPr id="10" name="TextBox 9"/>
          <p:cNvSpPr txBox="1"/>
          <p:nvPr/>
        </p:nvSpPr>
        <p:spPr>
          <a:xfrm>
            <a:off x="152139" y="6237458"/>
            <a:ext cx="4200574" cy="369332"/>
          </a:xfrm>
          <a:prstGeom prst="rect">
            <a:avLst/>
          </a:prstGeom>
          <a:noFill/>
        </p:spPr>
        <p:txBody>
          <a:bodyPr wrap="none" rtlCol="0">
            <a:spAutoFit/>
          </a:bodyPr>
          <a:lstStyle/>
          <a:p>
            <a:r>
              <a:rPr lang="en-US" dirty="0" err="1" smtClean="0"/>
              <a:t>Gunnlaugsson</a:t>
            </a:r>
            <a:r>
              <a:rPr lang="en-US" dirty="0" smtClean="0"/>
              <a:t> </a:t>
            </a:r>
            <a:r>
              <a:rPr lang="en-US" i="1" dirty="0" smtClean="0"/>
              <a:t>et al</a:t>
            </a:r>
            <a:r>
              <a:rPr lang="en-US" dirty="0" smtClean="0"/>
              <a:t> APL </a:t>
            </a:r>
            <a:r>
              <a:rPr lang="en-US" b="1" dirty="0" smtClean="0"/>
              <a:t>100 042109 </a:t>
            </a:r>
            <a:r>
              <a:rPr lang="en-US" dirty="0" smtClean="0"/>
              <a:t>2012</a:t>
            </a:r>
            <a:endParaRPr lang="en-GB" dirty="0"/>
          </a:p>
        </p:txBody>
      </p:sp>
      <p:grpSp>
        <p:nvGrpSpPr>
          <p:cNvPr id="2" name="Group 1"/>
          <p:cNvGrpSpPr/>
          <p:nvPr/>
        </p:nvGrpSpPr>
        <p:grpSpPr>
          <a:xfrm>
            <a:off x="4370974" y="469123"/>
            <a:ext cx="4223858" cy="6277148"/>
            <a:chOff x="4920142" y="663637"/>
            <a:chExt cx="4223858" cy="6277148"/>
          </a:xfrm>
        </p:grpSpPr>
        <p:pic>
          <p:nvPicPr>
            <p:cNvPr id="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920142" y="663637"/>
              <a:ext cx="4087513" cy="23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1539" b="-1539"/>
            <a:stretch/>
          </p:blipFill>
          <p:spPr bwMode="auto">
            <a:xfrm>
              <a:off x="5084730" y="2376000"/>
              <a:ext cx="4059270" cy="45647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cxnSp>
        <p:nvCxnSpPr>
          <p:cNvPr id="12" name="Straight Connector 11"/>
          <p:cNvCxnSpPr/>
          <p:nvPr/>
        </p:nvCxnSpPr>
        <p:spPr>
          <a:xfrm flipV="1">
            <a:off x="8803273" y="1647362"/>
            <a:ext cx="0" cy="1338772"/>
          </a:xfrm>
          <a:prstGeom prst="line">
            <a:avLst/>
          </a:prstGeom>
          <a:ln w="57150" cmpd="sng">
            <a:tailEnd type="stealth" w="lg" len="lg"/>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0" y="-11126"/>
            <a:ext cx="4720939" cy="1384995"/>
          </a:xfrm>
          <a:prstGeom prst="rect">
            <a:avLst/>
          </a:prstGeom>
          <a:solidFill>
            <a:srgbClr val="FFFF00"/>
          </a:solidFill>
        </p:spPr>
        <p:txBody>
          <a:bodyPr wrap="square" rtlCol="0">
            <a:spAutoFit/>
          </a:bodyPr>
          <a:lstStyle/>
          <a:p>
            <a:pPr algn="ctr"/>
            <a:r>
              <a:rPr lang="en-US" sz="2800" b="1" dirty="0" smtClean="0"/>
              <a:t>Fe: </a:t>
            </a:r>
            <a:r>
              <a:rPr lang="en-US" sz="2800" b="1" dirty="0" err="1" smtClean="0"/>
              <a:t>ZnO</a:t>
            </a:r>
            <a:r>
              <a:rPr lang="en-US" sz="2800" b="1" dirty="0" smtClean="0"/>
              <a:t> a ferromagnetic semiconductor?</a:t>
            </a:r>
          </a:p>
          <a:p>
            <a:pPr algn="ctr"/>
            <a:r>
              <a:rPr lang="en-US" sz="2800" b="1" dirty="0" smtClean="0"/>
              <a:t>(nope!)</a:t>
            </a:r>
            <a:endParaRPr lang="en-GB" sz="2800" b="1" dirty="0"/>
          </a:p>
        </p:txBody>
      </p:sp>
      <p:sp>
        <p:nvSpPr>
          <p:cNvPr id="16" name="TextBox 15"/>
          <p:cNvSpPr txBox="1"/>
          <p:nvPr/>
        </p:nvSpPr>
        <p:spPr>
          <a:xfrm>
            <a:off x="7631305" y="17113"/>
            <a:ext cx="1205391" cy="369332"/>
          </a:xfrm>
          <a:prstGeom prst="rect">
            <a:avLst/>
          </a:prstGeom>
          <a:noFill/>
        </p:spPr>
        <p:txBody>
          <a:bodyPr wrap="none" rtlCol="0">
            <a:spAutoFit/>
          </a:bodyPr>
          <a:lstStyle/>
          <a:p>
            <a:r>
              <a:rPr lang="en-US" i="1" dirty="0" err="1" smtClean="0"/>
              <a:t>ZnO</a:t>
            </a:r>
            <a:r>
              <a:rPr lang="en-US" i="1" dirty="0" smtClean="0"/>
              <a:t> C axis</a:t>
            </a:r>
            <a:endParaRPr lang="en-US" i="1" dirty="0"/>
          </a:p>
        </p:txBody>
      </p:sp>
      <p:pic>
        <p:nvPicPr>
          <p:cNvPr id="20" name="Picture 19"/>
          <p:cNvPicPr>
            <a:picLocks noChangeAspect="1"/>
          </p:cNvPicPr>
          <p:nvPr/>
        </p:nvPicPr>
        <p:blipFill>
          <a:blip r:embed="rId4"/>
          <a:stretch>
            <a:fillRect/>
          </a:stretch>
        </p:blipFill>
        <p:spPr>
          <a:xfrm rot="19530584">
            <a:off x="7835512" y="1359657"/>
            <a:ext cx="908387" cy="615054"/>
          </a:xfrm>
          <a:prstGeom prst="rect">
            <a:avLst/>
          </a:prstGeom>
        </p:spPr>
      </p:pic>
      <p:sp>
        <p:nvSpPr>
          <p:cNvPr id="17" name="Can 16"/>
          <p:cNvSpPr/>
          <p:nvPr/>
        </p:nvSpPr>
        <p:spPr>
          <a:xfrm rot="1800000">
            <a:off x="8409783" y="719040"/>
            <a:ext cx="325535" cy="690674"/>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V="1">
            <a:off x="8082502" y="303855"/>
            <a:ext cx="0" cy="1338772"/>
          </a:xfrm>
          <a:prstGeom prst="line">
            <a:avLst/>
          </a:prstGeom>
          <a:ln w="57150" cmpd="sng">
            <a:tailEnd type="stealth" w="lg" len="lg"/>
          </a:ln>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4"/>
          <a:stretch>
            <a:fillRect/>
          </a:stretch>
        </p:blipFill>
        <p:spPr>
          <a:xfrm rot="6840000">
            <a:off x="8326796" y="3139311"/>
            <a:ext cx="908387" cy="615054"/>
          </a:xfrm>
          <a:prstGeom prst="rect">
            <a:avLst/>
          </a:prstGeom>
        </p:spPr>
      </p:pic>
      <p:sp>
        <p:nvSpPr>
          <p:cNvPr id="22" name="Can 21"/>
          <p:cNvSpPr/>
          <p:nvPr/>
        </p:nvSpPr>
        <p:spPr>
          <a:xfrm>
            <a:off x="8691552" y="3774005"/>
            <a:ext cx="325535" cy="690674"/>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ight Arrow 2"/>
          <p:cNvSpPr/>
          <p:nvPr/>
        </p:nvSpPr>
        <p:spPr>
          <a:xfrm rot="16200000">
            <a:off x="8356906" y="2316748"/>
            <a:ext cx="895237" cy="491033"/>
          </a:xfrm>
          <a:prstGeom prst="rightArrow">
            <a:avLst/>
          </a:prstGeom>
          <a:gradFill>
            <a:gsLst>
              <a:gs pos="0">
                <a:schemeClr val="bg1"/>
              </a:gs>
              <a:gs pos="100000">
                <a:srgbClr val="FF0000"/>
              </a:gs>
            </a:gsLst>
            <a:lin ang="0" scaled="0"/>
          </a:gra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dirty="0" smtClean="0"/>
              <a:t>B</a:t>
            </a:r>
            <a:endParaRPr lang="en-US" dirty="0"/>
          </a:p>
        </p:txBody>
      </p:sp>
      <p:pic>
        <p:nvPicPr>
          <p:cNvPr id="25" name="Picture 24"/>
          <p:cNvPicPr>
            <a:picLocks noChangeAspect="1"/>
          </p:cNvPicPr>
          <p:nvPr/>
        </p:nvPicPr>
        <p:blipFill>
          <a:blip r:embed="rId4"/>
          <a:stretch>
            <a:fillRect/>
          </a:stretch>
        </p:blipFill>
        <p:spPr>
          <a:xfrm rot="19530584">
            <a:off x="7883488" y="5467695"/>
            <a:ext cx="908387" cy="615054"/>
          </a:xfrm>
          <a:prstGeom prst="rect">
            <a:avLst/>
          </a:prstGeom>
        </p:spPr>
      </p:pic>
      <p:sp>
        <p:nvSpPr>
          <p:cNvPr id="26" name="Can 25"/>
          <p:cNvSpPr/>
          <p:nvPr/>
        </p:nvSpPr>
        <p:spPr>
          <a:xfrm rot="1800000">
            <a:off x="8457759" y="4827078"/>
            <a:ext cx="325535" cy="690674"/>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 name="Straight Connector 22"/>
          <p:cNvCxnSpPr/>
          <p:nvPr/>
        </p:nvCxnSpPr>
        <p:spPr>
          <a:xfrm flipV="1">
            <a:off x="8093943" y="4583411"/>
            <a:ext cx="0" cy="1338772"/>
          </a:xfrm>
          <a:prstGeom prst="line">
            <a:avLst/>
          </a:prstGeom>
          <a:ln w="57150" cmpd="sng">
            <a:tailEnd type="stealth" w="lg" len="lg"/>
          </a:ln>
        </p:spPr>
        <p:style>
          <a:lnRef idx="2">
            <a:schemeClr val="accent1"/>
          </a:lnRef>
          <a:fillRef idx="0">
            <a:schemeClr val="accent1"/>
          </a:fillRef>
          <a:effectRef idx="1">
            <a:schemeClr val="accent1"/>
          </a:effectRef>
          <a:fontRef idx="minor">
            <a:schemeClr val="tx1"/>
          </a:fontRef>
        </p:style>
      </p:cxnSp>
      <p:sp>
        <p:nvSpPr>
          <p:cNvPr id="24" name="Right Arrow 23"/>
          <p:cNvSpPr/>
          <p:nvPr/>
        </p:nvSpPr>
        <p:spPr>
          <a:xfrm rot="16200000">
            <a:off x="7647576" y="5252797"/>
            <a:ext cx="895237" cy="491033"/>
          </a:xfrm>
          <a:prstGeom prst="rightArrow">
            <a:avLst/>
          </a:prstGeom>
          <a:gradFill>
            <a:gsLst>
              <a:gs pos="0">
                <a:schemeClr val="bg1"/>
              </a:gs>
              <a:gs pos="100000">
                <a:srgbClr val="FF0000"/>
              </a:gs>
            </a:gsLst>
            <a:lin ang="0" scaled="0"/>
          </a:gradFill>
          <a:ln>
            <a:noFill/>
          </a:ln>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en-US" dirty="0" smtClean="0"/>
              <a:t>B</a:t>
            </a:r>
            <a:endParaRPr lang="en-US" dirty="0"/>
          </a:p>
        </p:txBody>
      </p:sp>
    </p:spTree>
    <p:extLst>
      <p:ext uri="{BB962C8B-B14F-4D97-AF65-F5344CB8AC3E}">
        <p14:creationId xmlns="" xmlns:p14="http://schemas.microsoft.com/office/powerpoint/2010/main" val="14982222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smtClean="0"/>
              <a:t>Mössbauer </a:t>
            </a:r>
            <a:r>
              <a:rPr lang="da-DK" dirty="0" err="1" smtClean="0"/>
              <a:t>periodic</a:t>
            </a:r>
            <a:r>
              <a:rPr lang="da-DK" dirty="0" smtClean="0"/>
              <a:t> </a:t>
            </a:r>
            <a:r>
              <a:rPr lang="da-DK" dirty="0" err="1" smtClean="0"/>
              <a:t>table</a:t>
            </a:r>
            <a:endParaRPr lang="en-GB"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403391"/>
            <a:ext cx="8991600" cy="5441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79512" y="4005064"/>
            <a:ext cx="468000" cy="468000"/>
          </a:xfrm>
          <a:prstGeom prst="rect">
            <a:avLst/>
          </a:prstGeom>
          <a:solidFill>
            <a:srgbClr val="FC211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979712" y="1844824"/>
            <a:ext cx="468000" cy="468000"/>
          </a:xfrm>
          <a:prstGeom prst="rect">
            <a:avLst/>
          </a:prstGeom>
          <a:solidFill>
            <a:srgbClr val="FC211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3563888" y="4005064"/>
            <a:ext cx="468000" cy="468000"/>
          </a:xfrm>
          <a:prstGeom prst="rect">
            <a:avLst/>
          </a:prstGeom>
          <a:solidFill>
            <a:srgbClr val="FC211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572000" y="4005064"/>
            <a:ext cx="468000" cy="468000"/>
          </a:xfrm>
          <a:prstGeom prst="rect">
            <a:avLst/>
          </a:prstGeom>
          <a:solidFill>
            <a:srgbClr val="FC211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5508104" y="4005064"/>
            <a:ext cx="468000" cy="468000"/>
          </a:xfrm>
          <a:prstGeom prst="rect">
            <a:avLst/>
          </a:prstGeom>
          <a:solidFill>
            <a:srgbClr val="FC211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6516216" y="4005064"/>
            <a:ext cx="468000" cy="468000"/>
          </a:xfrm>
          <a:prstGeom prst="rect">
            <a:avLst/>
          </a:prstGeom>
          <a:solidFill>
            <a:srgbClr val="FC211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8460432" y="3990795"/>
            <a:ext cx="468000" cy="468000"/>
          </a:xfrm>
          <a:prstGeom prst="rect">
            <a:avLst/>
          </a:prstGeom>
          <a:solidFill>
            <a:srgbClr val="FC211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3095888" y="4473064"/>
            <a:ext cx="936000" cy="503282"/>
          </a:xfrm>
          <a:prstGeom prst="rect">
            <a:avLst/>
          </a:prstGeom>
          <a:solidFill>
            <a:srgbClr val="FC211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6516216" y="4482440"/>
            <a:ext cx="2412216" cy="468000"/>
          </a:xfrm>
          <a:prstGeom prst="rect">
            <a:avLst/>
          </a:prstGeom>
          <a:solidFill>
            <a:srgbClr val="FC211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79512" y="4976346"/>
            <a:ext cx="5796592" cy="540885"/>
          </a:xfrm>
          <a:prstGeom prst="rect">
            <a:avLst/>
          </a:prstGeom>
          <a:solidFill>
            <a:srgbClr val="FC211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2411760" y="5733256"/>
            <a:ext cx="6282672" cy="540885"/>
          </a:xfrm>
          <a:prstGeom prst="rect">
            <a:avLst/>
          </a:prstGeom>
          <a:solidFill>
            <a:srgbClr val="FC211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1898664" y="6274141"/>
            <a:ext cx="2907336" cy="445538"/>
          </a:xfrm>
          <a:prstGeom prst="rect">
            <a:avLst/>
          </a:prstGeom>
          <a:solidFill>
            <a:srgbClr val="FC2110">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3602465" y="3970004"/>
            <a:ext cx="429423" cy="488791"/>
          </a:xfrm>
          <a:prstGeom prst="rect">
            <a:avLst/>
          </a:prstGeom>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2400" b="1" dirty="0" smtClean="0">
                <a:solidFill>
                  <a:schemeClr val="bg1"/>
                </a:solidFill>
              </a:rPr>
              <a:t>Fe</a:t>
            </a:r>
            <a:endParaRPr lang="en-US" sz="2400" b="1" dirty="0">
              <a:solidFill>
                <a:schemeClr val="bg1"/>
              </a:solidFill>
            </a:endParaRPr>
          </a:p>
        </p:txBody>
      </p:sp>
      <p:sp>
        <p:nvSpPr>
          <p:cNvPr id="3" name="Oval 2"/>
          <p:cNvSpPr>
            <a:spLocks noChangeAspect="1"/>
          </p:cNvSpPr>
          <p:nvPr/>
        </p:nvSpPr>
        <p:spPr>
          <a:xfrm>
            <a:off x="3062465" y="3951599"/>
            <a:ext cx="540000" cy="540000"/>
          </a:xfrm>
          <a:prstGeom prst="ellipse">
            <a:avLst/>
          </a:prstGeom>
          <a:noFill/>
          <a:ln w="79375">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516829" y="4458795"/>
            <a:ext cx="429423" cy="488791"/>
          </a:xfrm>
          <a:prstGeom prst="rect">
            <a:avLst/>
          </a:prstGeom>
          <a:ln>
            <a:noFill/>
          </a:ln>
        </p:spPr>
        <p:style>
          <a:lnRef idx="1">
            <a:schemeClr val="accent1"/>
          </a:lnRef>
          <a:fillRef idx="3">
            <a:schemeClr val="accent1"/>
          </a:fillRef>
          <a:effectRef idx="2">
            <a:schemeClr val="accent1"/>
          </a:effectRef>
          <a:fontRef idx="minor">
            <a:schemeClr val="lt1"/>
          </a:fontRef>
        </p:style>
        <p:txBody>
          <a:bodyPr lIns="0" tIns="0" rIns="0" bIns="0" rtlCol="0" anchor="ctr" anchorCtr="1"/>
          <a:lstStyle/>
          <a:p>
            <a:pPr algn="ctr"/>
            <a:r>
              <a:rPr lang="en-US" sz="2400" b="1" dirty="0" err="1" smtClean="0">
                <a:solidFill>
                  <a:schemeClr val="bg1"/>
                </a:solidFill>
              </a:rPr>
              <a:t>Sn</a:t>
            </a:r>
            <a:endParaRPr lang="en-US" sz="2400" b="1" dirty="0">
              <a:solidFill>
                <a:schemeClr val="bg1"/>
              </a:solidFill>
            </a:endParaRPr>
          </a:p>
        </p:txBody>
      </p:sp>
      <p:sp>
        <p:nvSpPr>
          <p:cNvPr id="17" name="Oval 16"/>
          <p:cNvSpPr>
            <a:spLocks noChangeAspect="1"/>
          </p:cNvSpPr>
          <p:nvPr/>
        </p:nvSpPr>
        <p:spPr>
          <a:xfrm>
            <a:off x="6471729" y="4471299"/>
            <a:ext cx="540000" cy="540000"/>
          </a:xfrm>
          <a:prstGeom prst="ellipse">
            <a:avLst/>
          </a:prstGeom>
          <a:noFill/>
          <a:ln w="79375">
            <a:gradFill flip="none" rotWithShape="1">
              <a:gsLst>
                <a:gs pos="0">
                  <a:srgbClr val="FF0000"/>
                </a:gs>
                <a:gs pos="100000">
                  <a:srgbClr val="00FF00"/>
                </a:gs>
              </a:gsLst>
              <a:lin ang="1620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5976829" y="4458795"/>
            <a:ext cx="540000" cy="540000"/>
          </a:xfrm>
          <a:prstGeom prst="ellipse">
            <a:avLst/>
          </a:prstGeom>
          <a:noFill/>
          <a:ln w="79375">
            <a:gradFill flip="none" rotWithShape="1">
              <a:gsLst>
                <a:gs pos="0">
                  <a:srgbClr val="FF0000"/>
                </a:gs>
                <a:gs pos="100000">
                  <a:srgbClr val="00FF00"/>
                </a:gs>
              </a:gsLst>
              <a:lin ang="16200000" scaled="0"/>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a:spLocks noChangeAspect="1"/>
          </p:cNvSpPr>
          <p:nvPr/>
        </p:nvSpPr>
        <p:spPr>
          <a:xfrm>
            <a:off x="6946252" y="4464922"/>
            <a:ext cx="540000" cy="540000"/>
          </a:xfrm>
          <a:prstGeom prst="ellipse">
            <a:avLst/>
          </a:prstGeom>
          <a:noFill/>
          <a:ln w="793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4026227" y="3970004"/>
            <a:ext cx="540000" cy="540000"/>
          </a:xfrm>
          <a:prstGeom prst="ellipse">
            <a:avLst/>
          </a:prstGeom>
          <a:noFill/>
          <a:ln w="793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295306" y="1844824"/>
            <a:ext cx="3343170" cy="646331"/>
          </a:xfrm>
          <a:prstGeom prst="rect">
            <a:avLst/>
          </a:prstGeom>
          <a:noFill/>
        </p:spPr>
        <p:txBody>
          <a:bodyPr wrap="none" rtlCol="0">
            <a:spAutoFit/>
          </a:bodyPr>
          <a:lstStyle/>
          <a:p>
            <a:r>
              <a:rPr lang="en-US" b="1" dirty="0" smtClean="0">
                <a:solidFill>
                  <a:srgbClr val="00FF00"/>
                </a:solidFill>
              </a:rPr>
              <a:t>Green – reproducible good beam</a:t>
            </a:r>
          </a:p>
          <a:p>
            <a:r>
              <a:rPr lang="en-US" b="1" dirty="0" smtClean="0">
                <a:solidFill>
                  <a:srgbClr val="FF0000"/>
                </a:solidFill>
              </a:rPr>
              <a:t>Red – low quality beam</a:t>
            </a:r>
            <a:endParaRPr lang="en-US" b="1" dirty="0">
              <a:solidFill>
                <a:srgbClr val="FF0000"/>
              </a:solidFill>
            </a:endParaRPr>
          </a:p>
        </p:txBody>
      </p:sp>
    </p:spTree>
    <p:extLst>
      <p:ext uri="{BB962C8B-B14F-4D97-AF65-F5344CB8AC3E}">
        <p14:creationId xmlns="" xmlns:p14="http://schemas.microsoft.com/office/powerpoint/2010/main" val="22953467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367" y="461459"/>
            <a:ext cx="8744372" cy="2224804"/>
          </a:xfrm>
        </p:spPr>
        <p:txBody>
          <a:bodyPr>
            <a:normAutofit fontScale="92500"/>
          </a:bodyPr>
          <a:lstStyle/>
          <a:p>
            <a:pPr marL="0" indent="0" algn="ctr">
              <a:buNone/>
            </a:pPr>
            <a:r>
              <a:rPr lang="en-US" dirty="0" smtClean="0">
                <a:sym typeface="Wingdings"/>
              </a:rPr>
              <a:t>“</a:t>
            </a:r>
            <a:r>
              <a:rPr lang="en-US" b="1" dirty="0" smtClean="0">
                <a:sym typeface="Wingdings"/>
              </a:rPr>
              <a:t>APPLICATIONS” OF             </a:t>
            </a:r>
            <a:r>
              <a:rPr lang="en-US" b="1" dirty="0" smtClean="0"/>
              <a:t>RADIOACTIVE BEAMS </a:t>
            </a:r>
            <a:r>
              <a:rPr lang="en-US" dirty="0" smtClean="0"/>
              <a:t>	</a:t>
            </a:r>
          </a:p>
          <a:p>
            <a:pPr marL="0" indent="0" algn="ctr">
              <a:buNone/>
            </a:pPr>
            <a:r>
              <a:rPr lang="en-US" dirty="0" smtClean="0">
                <a:effectLst>
                  <a:outerShdw blurRad="50800" dist="38100" dir="2700000" algn="tl" rotWithShape="0">
                    <a:prstClr val="black">
                      <a:alpha val="40000"/>
                    </a:prstClr>
                  </a:outerShdw>
                </a:effectLst>
              </a:rPr>
              <a:t>Questions to answer now:</a:t>
            </a:r>
            <a:endParaRPr lang="en-US" dirty="0" smtClean="0"/>
          </a:p>
          <a:p>
            <a:pPr marL="0" indent="0">
              <a:buNone/>
            </a:pPr>
            <a:endParaRPr lang="en-US" dirty="0" smtClean="0"/>
          </a:p>
          <a:p>
            <a:pPr marL="0" indent="0">
              <a:buNone/>
            </a:pPr>
            <a:r>
              <a:rPr lang="en-US" dirty="0" smtClean="0"/>
              <a:t>What do we have today that will </a:t>
            </a:r>
            <a:r>
              <a:rPr lang="en-US" dirty="0" smtClean="0">
                <a:solidFill>
                  <a:srgbClr val="FF0000"/>
                </a:solidFill>
              </a:rPr>
              <a:t>still work </a:t>
            </a:r>
            <a:r>
              <a:rPr lang="en-US" dirty="0" smtClean="0"/>
              <a:t>...</a:t>
            </a:r>
          </a:p>
          <a:p>
            <a:pPr marL="0" indent="0">
              <a:buNone/>
            </a:pPr>
            <a:endParaRPr lang="en-US" dirty="0" smtClean="0"/>
          </a:p>
        </p:txBody>
      </p:sp>
      <p:sp>
        <p:nvSpPr>
          <p:cNvPr id="4" name="Down Arrow 3"/>
          <p:cNvSpPr/>
          <p:nvPr/>
        </p:nvSpPr>
        <p:spPr>
          <a:xfrm>
            <a:off x="3576580" y="2963644"/>
            <a:ext cx="2160546" cy="1156887"/>
          </a:xfrm>
          <a:prstGeom prst="downArrow">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solidFill>
                  <a:srgbClr val="FFFF00"/>
                </a:solidFill>
              </a:rPr>
              <a:t>In 15 years</a:t>
            </a:r>
            <a:endParaRPr lang="en-US" sz="2800" b="1" dirty="0">
              <a:solidFill>
                <a:srgbClr val="FFFF00"/>
              </a:solidFill>
            </a:endParaRPr>
          </a:p>
        </p:txBody>
      </p:sp>
      <p:sp>
        <p:nvSpPr>
          <p:cNvPr id="5" name="TextBox 4"/>
          <p:cNvSpPr txBox="1"/>
          <p:nvPr/>
        </p:nvSpPr>
        <p:spPr>
          <a:xfrm>
            <a:off x="5460592" y="2073083"/>
            <a:ext cx="2925133" cy="759162"/>
          </a:xfrm>
          <a:prstGeom prst="rect">
            <a:avLst/>
          </a:prstGeom>
          <a:solidFill>
            <a:schemeClr val="bg1"/>
          </a:solidFill>
        </p:spPr>
        <p:txBody>
          <a:bodyPr vert="horz" lIns="91440" tIns="45720" rIns="91440" bIns="45720" rtlCol="0">
            <a:normAutofit/>
          </a:bodyPr>
          <a:lstStyle>
            <a:lvl1pPr marL="342900" indent="-342900">
              <a:spcBef>
                <a:spcPct val="20000"/>
              </a:spcBef>
              <a:buFont typeface="Arial"/>
              <a:buChar char="•"/>
              <a:defRPr sz="3200"/>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marL="0" indent="0">
              <a:buNone/>
            </a:pPr>
            <a:r>
              <a:rPr lang="en-US" b="1" dirty="0" smtClean="0">
                <a:solidFill>
                  <a:srgbClr val="0000FF"/>
                </a:solidFill>
              </a:rPr>
              <a:t>work better !!</a:t>
            </a:r>
            <a:r>
              <a:rPr lang="en-US" dirty="0" smtClean="0">
                <a:solidFill>
                  <a:srgbClr val="0000FF"/>
                </a:solidFill>
              </a:rPr>
              <a:t>! </a:t>
            </a:r>
            <a:endParaRPr lang="en-US" dirty="0">
              <a:solidFill>
                <a:srgbClr val="0000FF"/>
              </a:solidFill>
            </a:endParaRPr>
          </a:p>
        </p:txBody>
      </p:sp>
      <p:sp>
        <p:nvSpPr>
          <p:cNvPr id="6" name="Content Placeholder 2"/>
          <p:cNvSpPr txBox="1">
            <a:spLocks/>
          </p:cNvSpPr>
          <p:nvPr/>
        </p:nvSpPr>
        <p:spPr>
          <a:xfrm>
            <a:off x="1260106" y="4251924"/>
            <a:ext cx="6841942" cy="201115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dirty="0" smtClean="0">
                <a:solidFill>
                  <a:srgbClr val="0000FF"/>
                </a:solidFill>
              </a:rPr>
              <a:t>What will be NEW ... ?</a:t>
            </a:r>
          </a:p>
          <a:p>
            <a:pPr marL="0" indent="0" algn="just">
              <a:buNone/>
            </a:pPr>
            <a:r>
              <a:rPr lang="en-US" dirty="0" smtClean="0">
                <a:solidFill>
                  <a:srgbClr val="0000FF"/>
                </a:solidFill>
              </a:rPr>
              <a:t>		... useful and usable ?</a:t>
            </a:r>
            <a:endParaRPr lang="en-US" dirty="0">
              <a:solidFill>
                <a:srgbClr val="0000FF"/>
              </a:solidFill>
            </a:endParaRPr>
          </a:p>
          <a:p>
            <a:pPr marL="0" indent="0" algn="just">
              <a:buNone/>
            </a:pPr>
            <a:r>
              <a:rPr lang="en-US" b="1" dirty="0" smtClean="0">
                <a:solidFill>
                  <a:srgbClr val="0000FF"/>
                </a:solidFill>
              </a:rPr>
              <a:t>				Who will be the users ... ?</a:t>
            </a:r>
          </a:p>
        </p:txBody>
      </p:sp>
      <p:sp>
        <p:nvSpPr>
          <p:cNvPr id="2" name="TextBox 1"/>
          <p:cNvSpPr txBox="1"/>
          <p:nvPr/>
        </p:nvSpPr>
        <p:spPr>
          <a:xfrm rot="19470641">
            <a:off x="3858873" y="256813"/>
            <a:ext cx="1817487" cy="553998"/>
          </a:xfrm>
          <a:prstGeom prst="rect">
            <a:avLst/>
          </a:prstGeom>
          <a:solidFill>
            <a:schemeClr val="bg1"/>
          </a:solidFill>
        </p:spPr>
        <p:txBody>
          <a:bodyPr wrap="square" lIns="0" tIns="0" rIns="0" bIns="0" rtlCol="0" anchor="ctr" anchorCtr="1">
            <a:spAutoFit/>
          </a:bodyPr>
          <a:lstStyle/>
          <a:p>
            <a:r>
              <a:rPr lang="en-US" sz="3600" b="1" dirty="0" smtClean="0">
                <a:solidFill>
                  <a:srgbClr val="FF0000"/>
                </a:solidFill>
                <a:latin typeface="Bradley Hand ITC TT-Bold"/>
                <a:cs typeface="Bradley Hand ITC TT-Bold"/>
              </a:rPr>
              <a:t>EXOTIC</a:t>
            </a:r>
            <a:r>
              <a:rPr lang="en-US" dirty="0" smtClean="0"/>
              <a:t> </a:t>
            </a:r>
            <a:endParaRPr lang="en-US" dirty="0"/>
          </a:p>
        </p:txBody>
      </p:sp>
    </p:spTree>
    <p:extLst>
      <p:ext uri="{BB962C8B-B14F-4D97-AF65-F5344CB8AC3E}">
        <p14:creationId xmlns="" xmlns:p14="http://schemas.microsoft.com/office/powerpoint/2010/main" val="80829163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More </a:t>
            </a:r>
            <a:r>
              <a:rPr lang="da-DK" dirty="0" err="1" smtClean="0"/>
              <a:t>exotic</a:t>
            </a:r>
            <a:r>
              <a:rPr lang="da-DK" dirty="0" smtClean="0"/>
              <a:t> Isotopes for Mössbauer </a:t>
            </a:r>
            <a:r>
              <a:rPr lang="da-DK" dirty="0" err="1" smtClean="0"/>
              <a:t>spectroscopy</a:t>
            </a:r>
            <a:endParaRPr lang="en-GB" dirty="0"/>
          </a:p>
        </p:txBody>
      </p:sp>
      <p:graphicFrame>
        <p:nvGraphicFramePr>
          <p:cNvPr id="4" name="Table 3"/>
          <p:cNvGraphicFramePr>
            <a:graphicFrameLocks noGrp="1"/>
          </p:cNvGraphicFramePr>
          <p:nvPr>
            <p:extLst>
              <p:ext uri="{D42A27DB-BD31-4B8C-83A1-F6EECF244321}">
                <p14:modId xmlns="" xmlns:p14="http://schemas.microsoft.com/office/powerpoint/2010/main" val="2737106734"/>
              </p:ext>
            </p:extLst>
          </p:nvPr>
        </p:nvGraphicFramePr>
        <p:xfrm>
          <a:off x="278526" y="1658767"/>
          <a:ext cx="8865474" cy="3815080"/>
        </p:xfrm>
        <a:graphic>
          <a:graphicData uri="http://schemas.openxmlformats.org/drawingml/2006/table">
            <a:tbl>
              <a:tblPr firstRow="1" bandRow="1">
                <a:tableStyleId>{5C22544A-7EE6-4342-B048-85BDC9FD1C3A}</a:tableStyleId>
              </a:tblPr>
              <a:tblGrid>
                <a:gridCol w="2081259"/>
                <a:gridCol w="1816790"/>
                <a:gridCol w="4967425"/>
              </a:tblGrid>
              <a:tr h="370840">
                <a:tc>
                  <a:txBody>
                    <a:bodyPr/>
                    <a:lstStyle/>
                    <a:p>
                      <a:pPr algn="ctr"/>
                      <a:r>
                        <a:rPr lang="da-DK" dirty="0" err="1" smtClean="0"/>
                        <a:t>Mössbauer</a:t>
                      </a:r>
                      <a:r>
                        <a:rPr lang="da-DK" dirty="0" smtClean="0"/>
                        <a:t> Isotope</a:t>
                      </a:r>
                    </a:p>
                    <a:p>
                      <a:pPr algn="ctr"/>
                      <a:endParaRPr lang="da-DK" dirty="0" smtClean="0"/>
                    </a:p>
                    <a:p>
                      <a:pPr algn="ctr"/>
                      <a:endParaRPr lang="en-GB" dirty="0"/>
                    </a:p>
                  </a:txBody>
                  <a:tcPr anchor="ctr"/>
                </a:tc>
                <a:tc>
                  <a:txBody>
                    <a:bodyPr/>
                    <a:lstStyle/>
                    <a:p>
                      <a:pPr algn="ctr"/>
                      <a:r>
                        <a:rPr lang="da-DK" dirty="0" err="1" smtClean="0"/>
                        <a:t>Beams</a:t>
                      </a:r>
                      <a:endParaRPr lang="en-GB" dirty="0"/>
                    </a:p>
                  </a:txBody>
                  <a:tcPr anchor="ctr"/>
                </a:tc>
                <a:tc>
                  <a:txBody>
                    <a:bodyPr/>
                    <a:lstStyle/>
                    <a:p>
                      <a:pPr algn="ctr"/>
                      <a:r>
                        <a:rPr lang="da-DK" dirty="0" smtClean="0"/>
                        <a:t>Main Applications</a:t>
                      </a:r>
                      <a:endParaRPr lang="en-GB" dirty="0"/>
                    </a:p>
                  </a:txBody>
                  <a:tcPr anchor="ctr"/>
                </a:tc>
              </a:tr>
              <a:tr h="370840">
                <a:tc>
                  <a:txBody>
                    <a:bodyPr/>
                    <a:lstStyle/>
                    <a:p>
                      <a:pPr algn="ctr"/>
                      <a:r>
                        <a:rPr lang="da-DK" sz="2400" b="1" baseline="30000" dirty="0" smtClean="0"/>
                        <a:t>181</a:t>
                      </a:r>
                      <a:r>
                        <a:rPr lang="da-DK" sz="2400" b="1" dirty="0" smtClean="0"/>
                        <a:t>Ta</a:t>
                      </a:r>
                      <a:endParaRPr lang="en-GB" sz="2400" b="1" dirty="0"/>
                    </a:p>
                  </a:txBody>
                  <a:tcPr anchor="ctr"/>
                </a:tc>
                <a:tc>
                  <a:txBody>
                    <a:bodyPr/>
                    <a:lstStyle/>
                    <a:p>
                      <a:pPr algn="ctr"/>
                      <a:r>
                        <a:rPr lang="da-DK" sz="2000" b="1" baseline="30000" dirty="0" smtClean="0"/>
                        <a:t>181</a:t>
                      </a:r>
                      <a:r>
                        <a:rPr lang="da-DK" sz="2000" b="1" dirty="0" smtClean="0"/>
                        <a:t>Hf (42 d)</a:t>
                      </a:r>
                      <a:br>
                        <a:rPr lang="da-DK" sz="2000" b="1" dirty="0" smtClean="0"/>
                      </a:br>
                      <a:r>
                        <a:rPr lang="da-DK" sz="2000" b="1" baseline="30000" dirty="0" smtClean="0"/>
                        <a:t>181</a:t>
                      </a:r>
                      <a:r>
                        <a:rPr lang="da-DK" sz="2000" b="1" dirty="0" smtClean="0"/>
                        <a:t>W (121</a:t>
                      </a:r>
                      <a:r>
                        <a:rPr lang="da-DK" sz="2000" b="1" baseline="0" dirty="0" smtClean="0"/>
                        <a:t> d)</a:t>
                      </a:r>
                    </a:p>
                  </a:txBody>
                  <a:tcPr anchor="ctr"/>
                </a:tc>
                <a:tc>
                  <a:txBody>
                    <a:bodyPr/>
                    <a:lstStyle/>
                    <a:p>
                      <a:r>
                        <a:rPr lang="da-DK" dirty="0" smtClean="0"/>
                        <a:t>”+” </a:t>
                      </a:r>
                      <a:r>
                        <a:rPr lang="da-DK" dirty="0" err="1" smtClean="0"/>
                        <a:t>Very</a:t>
                      </a:r>
                      <a:r>
                        <a:rPr lang="da-DK" dirty="0" smtClean="0"/>
                        <a:t> sensitive </a:t>
                      </a:r>
                      <a:r>
                        <a:rPr lang="da-DK" dirty="0" err="1" smtClean="0"/>
                        <a:t>magnetic</a:t>
                      </a:r>
                      <a:r>
                        <a:rPr lang="da-DK" dirty="0" smtClean="0"/>
                        <a:t> </a:t>
                      </a:r>
                      <a:r>
                        <a:rPr lang="da-DK" dirty="0" err="1" smtClean="0"/>
                        <a:t>probe</a:t>
                      </a:r>
                      <a:r>
                        <a:rPr lang="da-DK" dirty="0" smtClean="0"/>
                        <a:t> </a:t>
                      </a:r>
                      <a:br>
                        <a:rPr lang="da-DK" dirty="0" smtClean="0"/>
                      </a:br>
                      <a:r>
                        <a:rPr lang="da-DK" dirty="0" smtClean="0">
                          <a:sym typeface="Symbol"/>
                        </a:rPr>
                        <a:t> </a:t>
                      </a:r>
                      <a:r>
                        <a:rPr lang="da-DK" dirty="0" err="1" smtClean="0">
                          <a:sym typeface="Symbol"/>
                        </a:rPr>
                        <a:t>applications</a:t>
                      </a:r>
                      <a:r>
                        <a:rPr lang="da-DK" dirty="0" smtClean="0">
                          <a:sym typeface="Symbol"/>
                        </a:rPr>
                        <a:t> </a:t>
                      </a:r>
                      <a:r>
                        <a:rPr lang="da-DK" dirty="0" err="1" smtClean="0">
                          <a:sym typeface="Symbol"/>
                        </a:rPr>
                        <a:t>within</a:t>
                      </a:r>
                      <a:r>
                        <a:rPr lang="da-DK" dirty="0" smtClean="0">
                          <a:sym typeface="Symbol"/>
                        </a:rPr>
                        <a:t> </a:t>
                      </a:r>
                      <a:r>
                        <a:rPr lang="da-DK" dirty="0" err="1" smtClean="0">
                          <a:sym typeface="Symbol"/>
                        </a:rPr>
                        <a:t>defect</a:t>
                      </a:r>
                      <a:r>
                        <a:rPr lang="da-DK" dirty="0" smtClean="0">
                          <a:sym typeface="Symbol"/>
                        </a:rPr>
                        <a:t> </a:t>
                      </a:r>
                      <a:r>
                        <a:rPr lang="da-DK" dirty="0" err="1" smtClean="0">
                          <a:sym typeface="Symbol"/>
                        </a:rPr>
                        <a:t>magnetism</a:t>
                      </a:r>
                      <a:r>
                        <a:rPr lang="da-DK" dirty="0" smtClean="0">
                          <a:sym typeface="Symbol"/>
                        </a:rPr>
                        <a:t> for </a:t>
                      </a:r>
                      <a:r>
                        <a:rPr lang="da-DK" dirty="0" err="1" smtClean="0">
                          <a:sym typeface="Symbol"/>
                        </a:rPr>
                        <a:t>spintronics</a:t>
                      </a:r>
                      <a:r>
                        <a:rPr lang="da-DK" dirty="0" smtClean="0">
                          <a:sym typeface="Symbol"/>
                        </a:rPr>
                        <a:t> </a:t>
                      </a:r>
                      <a:r>
                        <a:rPr lang="da-DK" dirty="0" err="1" smtClean="0">
                          <a:sym typeface="Symbol"/>
                        </a:rPr>
                        <a:t>applications</a:t>
                      </a:r>
                      <a:r>
                        <a:rPr lang="da-DK" dirty="0" smtClean="0">
                          <a:sym typeface="Symbol"/>
                        </a:rPr>
                        <a:t>.</a:t>
                      </a:r>
                    </a:p>
                  </a:txBody>
                  <a:tcPr anchor="ctr"/>
                </a:tc>
              </a:tr>
              <a:tr h="370840">
                <a:tc>
                  <a:txBody>
                    <a:bodyPr/>
                    <a:lstStyle/>
                    <a:p>
                      <a:pPr algn="ctr"/>
                      <a:r>
                        <a:rPr lang="da-DK" sz="2400" b="1" baseline="30000" dirty="0" smtClean="0"/>
                        <a:t>73</a:t>
                      </a:r>
                      <a:r>
                        <a:rPr lang="da-DK" sz="2400" b="1" dirty="0" smtClean="0"/>
                        <a:t>Ge</a:t>
                      </a:r>
                      <a:endParaRPr lang="en-GB" sz="2400" b="1" dirty="0"/>
                    </a:p>
                  </a:txBody>
                  <a:tcPr anchor="ctr"/>
                </a:tc>
                <a:tc>
                  <a:txBody>
                    <a:bodyPr/>
                    <a:lstStyle/>
                    <a:p>
                      <a:pPr algn="ctr"/>
                      <a:r>
                        <a:rPr lang="da-DK" sz="2000" b="1" baseline="30000" dirty="0" smtClean="0"/>
                        <a:t>73</a:t>
                      </a:r>
                      <a:r>
                        <a:rPr lang="da-DK" sz="2000" b="1" dirty="0" smtClean="0"/>
                        <a:t>Ga (5 h)</a:t>
                      </a:r>
                    </a:p>
                    <a:p>
                      <a:pPr algn="ctr"/>
                      <a:r>
                        <a:rPr lang="da-DK" sz="2000" b="1" baseline="30000" dirty="0" smtClean="0"/>
                        <a:t>73</a:t>
                      </a:r>
                      <a:r>
                        <a:rPr lang="da-DK" sz="2000" b="1" dirty="0" smtClean="0"/>
                        <a:t>As (80 d)</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dirty="0" smtClean="0"/>
                        <a:t>”+” </a:t>
                      </a:r>
                      <a:r>
                        <a:rPr lang="da-DK" dirty="0" err="1" smtClean="0"/>
                        <a:t>Extremely</a:t>
                      </a:r>
                      <a:r>
                        <a:rPr lang="da-DK" dirty="0" smtClean="0"/>
                        <a:t> </a:t>
                      </a:r>
                      <a:r>
                        <a:rPr lang="da-DK" dirty="0" err="1" smtClean="0"/>
                        <a:t>narrow</a:t>
                      </a:r>
                      <a:r>
                        <a:rPr lang="da-DK" dirty="0" smtClean="0"/>
                        <a:t> line-</a:t>
                      </a:r>
                      <a:r>
                        <a:rPr lang="da-DK" dirty="0" err="1" smtClean="0"/>
                        <a:t>width</a:t>
                      </a:r>
                      <a:r>
                        <a:rPr lang="da-DK" dirty="0" smtClean="0"/>
                        <a:t> </a:t>
                      </a:r>
                      <a:br>
                        <a:rPr lang="da-DK" dirty="0" smtClean="0"/>
                      </a:br>
                      <a:r>
                        <a:rPr lang="da-DK" dirty="0" smtClean="0">
                          <a:sym typeface="Symbol"/>
                        </a:rPr>
                        <a:t> </a:t>
                      </a:r>
                      <a:r>
                        <a:rPr lang="da-DK" dirty="0" err="1" smtClean="0">
                          <a:sym typeface="Symbol"/>
                        </a:rPr>
                        <a:t>various</a:t>
                      </a:r>
                      <a:r>
                        <a:rPr lang="da-DK" dirty="0" smtClean="0">
                          <a:sym typeface="Symbol"/>
                        </a:rPr>
                        <a:t> </a:t>
                      </a:r>
                      <a:r>
                        <a:rPr lang="da-DK" dirty="0" err="1" smtClean="0">
                          <a:sym typeface="Symbol"/>
                        </a:rPr>
                        <a:t>applications</a:t>
                      </a:r>
                      <a:r>
                        <a:rPr lang="da-DK" dirty="0" smtClean="0">
                          <a:sym typeface="Symbol"/>
                        </a:rPr>
                        <a:t> </a:t>
                      </a:r>
                      <a:r>
                        <a:rPr lang="da-DK" dirty="0" err="1" smtClean="0">
                          <a:sym typeface="Symbol"/>
                        </a:rPr>
                        <a:t>within</a:t>
                      </a:r>
                      <a:r>
                        <a:rPr lang="da-DK" dirty="0" smtClean="0">
                          <a:sym typeface="Symbol"/>
                        </a:rPr>
                        <a:t> </a:t>
                      </a:r>
                      <a:r>
                        <a:rPr lang="da-DK" dirty="0" err="1" smtClean="0">
                          <a:sym typeface="Symbol"/>
                        </a:rPr>
                        <a:t>semiconductors</a:t>
                      </a:r>
                      <a:r>
                        <a:rPr lang="da-DK" dirty="0" smtClean="0">
                          <a:sym typeface="Symbol"/>
                        </a:rPr>
                        <a:t>.</a:t>
                      </a:r>
                    </a:p>
                    <a:p>
                      <a:r>
                        <a:rPr lang="da-DK" dirty="0" smtClean="0"/>
                        <a:t>”-” </a:t>
                      </a:r>
                      <a:r>
                        <a:rPr lang="da-DK" b="1" dirty="0" smtClean="0">
                          <a:solidFill>
                            <a:srgbClr val="FF0000"/>
                          </a:solidFill>
                        </a:rPr>
                        <a:t>Highly </a:t>
                      </a:r>
                      <a:r>
                        <a:rPr lang="da-DK" b="1" dirty="0" err="1" smtClean="0">
                          <a:solidFill>
                            <a:srgbClr val="FF0000"/>
                          </a:solidFill>
                        </a:rPr>
                        <a:t>converted</a:t>
                      </a:r>
                      <a:r>
                        <a:rPr lang="da-DK" b="1" dirty="0" smtClean="0">
                          <a:solidFill>
                            <a:srgbClr val="FF0000"/>
                          </a:solidFill>
                        </a:rPr>
                        <a:t>, </a:t>
                      </a:r>
                      <a:r>
                        <a:rPr lang="da-DK" b="1" dirty="0" err="1" smtClean="0">
                          <a:solidFill>
                            <a:srgbClr val="FF0000"/>
                          </a:solidFill>
                        </a:rPr>
                        <a:t>very</a:t>
                      </a:r>
                      <a:r>
                        <a:rPr lang="da-DK" b="1" dirty="0" smtClean="0">
                          <a:solidFill>
                            <a:srgbClr val="FF0000"/>
                          </a:solidFill>
                        </a:rPr>
                        <a:t> intense </a:t>
                      </a:r>
                      <a:r>
                        <a:rPr lang="da-DK" b="1" dirty="0" err="1" smtClean="0">
                          <a:solidFill>
                            <a:srgbClr val="FF0000"/>
                          </a:solidFill>
                        </a:rPr>
                        <a:t>beams</a:t>
                      </a:r>
                      <a:r>
                        <a:rPr lang="da-DK" b="1" baseline="0" dirty="0" smtClean="0">
                          <a:solidFill>
                            <a:srgbClr val="FF0000"/>
                          </a:solidFill>
                        </a:rPr>
                        <a:t> </a:t>
                      </a:r>
                      <a:r>
                        <a:rPr lang="da-DK" b="1" baseline="0" dirty="0" err="1" smtClean="0">
                          <a:solidFill>
                            <a:srgbClr val="FF0000"/>
                          </a:solidFill>
                        </a:rPr>
                        <a:t>needed</a:t>
                      </a:r>
                      <a:r>
                        <a:rPr lang="da-DK" b="1" baseline="0" dirty="0" smtClean="0">
                          <a:solidFill>
                            <a:srgbClr val="FF0000"/>
                          </a:solidFill>
                        </a:rPr>
                        <a:t>.</a:t>
                      </a:r>
                      <a:r>
                        <a:rPr lang="da-DK" b="1" dirty="0" smtClean="0">
                          <a:solidFill>
                            <a:srgbClr val="FF0000"/>
                          </a:solidFill>
                        </a:rPr>
                        <a:t> </a:t>
                      </a:r>
                      <a:endParaRPr lang="en-GB" b="1" dirty="0">
                        <a:solidFill>
                          <a:srgbClr val="FF0000"/>
                        </a:solidFill>
                      </a:endParaRPr>
                    </a:p>
                  </a:txBody>
                  <a:tcPr anchor="ctr"/>
                </a:tc>
              </a:tr>
              <a:tr h="370840">
                <a:tc>
                  <a:txBody>
                    <a:bodyPr/>
                    <a:lstStyle/>
                    <a:p>
                      <a:pPr algn="ctr"/>
                      <a:r>
                        <a:rPr lang="da-DK" sz="2400" b="1" i="0" baseline="30000" dirty="0" smtClean="0"/>
                        <a:t>67</a:t>
                      </a:r>
                      <a:r>
                        <a:rPr lang="da-DK" sz="2400" b="1" i="0" dirty="0" smtClean="0"/>
                        <a:t>Zn</a:t>
                      </a:r>
                      <a:endParaRPr lang="en-GB" sz="2400" b="1" i="0" dirty="0"/>
                    </a:p>
                  </a:txBody>
                  <a:tcPr anchor="ctr"/>
                </a:tc>
                <a:tc>
                  <a:txBody>
                    <a:bodyPr/>
                    <a:lstStyle/>
                    <a:p>
                      <a:pPr algn="ctr"/>
                      <a:r>
                        <a:rPr lang="da-DK" sz="2000" b="1" i="0" baseline="30000" dirty="0" smtClean="0">
                          <a:solidFill>
                            <a:schemeClr val="tx1"/>
                          </a:solidFill>
                        </a:rPr>
                        <a:t>67</a:t>
                      </a:r>
                      <a:r>
                        <a:rPr lang="da-DK" sz="2000" b="1" i="0" dirty="0" smtClean="0">
                          <a:solidFill>
                            <a:schemeClr val="tx1"/>
                          </a:solidFill>
                        </a:rPr>
                        <a:t>Cu (62 h)</a:t>
                      </a:r>
                      <a:br>
                        <a:rPr lang="da-DK" sz="2000" b="1" i="0" dirty="0" smtClean="0">
                          <a:solidFill>
                            <a:schemeClr val="tx1"/>
                          </a:solidFill>
                        </a:rPr>
                      </a:br>
                      <a:r>
                        <a:rPr lang="da-DK" sz="2000" b="1" i="0" baseline="30000" dirty="0" smtClean="0">
                          <a:solidFill>
                            <a:schemeClr val="tx1"/>
                          </a:solidFill>
                        </a:rPr>
                        <a:t>67</a:t>
                      </a:r>
                      <a:r>
                        <a:rPr lang="da-DK" sz="2000" b="1" i="0" dirty="0" smtClean="0">
                          <a:solidFill>
                            <a:schemeClr val="tx1"/>
                          </a:solidFill>
                        </a:rPr>
                        <a:t>Ga</a:t>
                      </a:r>
                      <a:r>
                        <a:rPr lang="da-DK" sz="2000" b="1" i="0" baseline="0" dirty="0" smtClean="0">
                          <a:solidFill>
                            <a:schemeClr val="tx1"/>
                          </a:solidFill>
                        </a:rPr>
                        <a:t> (3.3 d)</a:t>
                      </a:r>
                      <a:endParaRPr lang="da-DK" sz="2000" b="1" i="0" dirty="0" smtClean="0">
                        <a:solidFill>
                          <a:schemeClr val="tx1"/>
                        </a:solidFill>
                      </a:endParaRPr>
                    </a:p>
                  </a:txBody>
                  <a:tcPr anchor="ctr"/>
                </a:tc>
                <a:tc>
                  <a:txBody>
                    <a:bodyPr/>
                    <a:lstStyle/>
                    <a:p>
                      <a:r>
                        <a:rPr lang="da-DK" baseline="0" dirty="0" smtClean="0"/>
                        <a:t>”+” </a:t>
                      </a:r>
                      <a:r>
                        <a:rPr lang="da-DK" baseline="0" dirty="0" err="1" smtClean="0"/>
                        <a:t>Extremely</a:t>
                      </a:r>
                      <a:r>
                        <a:rPr lang="da-DK" baseline="0" dirty="0" smtClean="0"/>
                        <a:t> </a:t>
                      </a:r>
                      <a:r>
                        <a:rPr lang="da-DK" baseline="0" dirty="0" err="1" smtClean="0"/>
                        <a:t>narrow</a:t>
                      </a:r>
                      <a:r>
                        <a:rPr lang="da-DK" baseline="0" dirty="0" smtClean="0"/>
                        <a:t> line-</a:t>
                      </a:r>
                      <a:r>
                        <a:rPr lang="da-DK" baseline="0" dirty="0" err="1" smtClean="0"/>
                        <a:t>width</a:t>
                      </a:r>
                      <a:endParaRPr lang="da-DK" baseline="0" dirty="0" smtClean="0"/>
                    </a:p>
                    <a:p>
                      <a:r>
                        <a:rPr lang="da-DK" baseline="0" dirty="0" smtClean="0"/>
                        <a:t>”-” </a:t>
                      </a:r>
                      <a:r>
                        <a:rPr lang="da-DK" baseline="0" dirty="0" err="1" smtClean="0"/>
                        <a:t>high</a:t>
                      </a:r>
                      <a:r>
                        <a:rPr lang="da-DK" baseline="0" dirty="0" smtClean="0"/>
                        <a:t> transition </a:t>
                      </a:r>
                      <a:r>
                        <a:rPr lang="da-DK" baseline="0" dirty="0" err="1" smtClean="0"/>
                        <a:t>energy</a:t>
                      </a:r>
                      <a:endParaRPr lang="da-DK" baseline="0" dirty="0" smtClean="0"/>
                    </a:p>
                  </a:txBody>
                  <a:tcPr anchor="ctr"/>
                </a:tc>
              </a:tr>
              <a:tr h="370840">
                <a:tc>
                  <a:txBody>
                    <a:bodyPr/>
                    <a:lstStyle/>
                    <a:p>
                      <a:r>
                        <a:rPr lang="da-DK" i="1" dirty="0" smtClean="0"/>
                        <a:t>+ </a:t>
                      </a:r>
                      <a:r>
                        <a:rPr lang="da-DK" i="1" dirty="0" err="1" smtClean="0"/>
                        <a:t>many</a:t>
                      </a:r>
                      <a:r>
                        <a:rPr lang="da-DK" i="1" dirty="0" smtClean="0"/>
                        <a:t> </a:t>
                      </a:r>
                      <a:r>
                        <a:rPr lang="da-DK" i="1" dirty="0" err="1" smtClean="0"/>
                        <a:t>others</a:t>
                      </a:r>
                      <a:endParaRPr lang="en-GB" i="1" dirty="0"/>
                    </a:p>
                  </a:txBody>
                  <a:tcPr anchor="ctr"/>
                </a:tc>
                <a:tc>
                  <a:txBody>
                    <a:bodyPr/>
                    <a:lstStyle/>
                    <a:p>
                      <a:endParaRPr lang="da-DK" b="1" i="1" dirty="0" smtClean="0">
                        <a:solidFill>
                          <a:schemeClr val="accent3"/>
                        </a:solidFill>
                      </a:endParaRPr>
                    </a:p>
                  </a:txBody>
                  <a:tcPr anchor="ctr"/>
                </a:tc>
                <a:tc>
                  <a:txBody>
                    <a:bodyPr/>
                    <a:lstStyle/>
                    <a:p>
                      <a:endParaRPr lang="da-DK" baseline="0" dirty="0" smtClean="0"/>
                    </a:p>
                  </a:txBody>
                  <a:tcPr anchor="ctr"/>
                </a:tc>
              </a:tr>
            </a:tbl>
          </a:graphicData>
        </a:graphic>
      </p:graphicFrame>
      <p:grpSp>
        <p:nvGrpSpPr>
          <p:cNvPr id="10" name="Group 9"/>
          <p:cNvGrpSpPr/>
          <p:nvPr/>
        </p:nvGrpSpPr>
        <p:grpSpPr>
          <a:xfrm>
            <a:off x="278526" y="817201"/>
            <a:ext cx="8589733" cy="5573188"/>
            <a:chOff x="278526" y="817201"/>
            <a:chExt cx="8589733" cy="5573188"/>
          </a:xfrm>
        </p:grpSpPr>
        <p:grpSp>
          <p:nvGrpSpPr>
            <p:cNvPr id="6" name="Group 5"/>
            <p:cNvGrpSpPr/>
            <p:nvPr/>
          </p:nvGrpSpPr>
          <p:grpSpPr>
            <a:xfrm>
              <a:off x="278526" y="817201"/>
              <a:ext cx="8589733" cy="5573188"/>
              <a:chOff x="278526" y="817201"/>
              <a:chExt cx="8589733" cy="5573188"/>
            </a:xfrm>
          </p:grpSpPr>
          <p:sp>
            <p:nvSpPr>
              <p:cNvPr id="3" name="TextBox 2"/>
              <p:cNvSpPr txBox="1"/>
              <p:nvPr/>
            </p:nvSpPr>
            <p:spPr>
              <a:xfrm>
                <a:off x="601615" y="1994043"/>
                <a:ext cx="1427219" cy="523220"/>
              </a:xfrm>
              <a:prstGeom prst="rect">
                <a:avLst/>
              </a:prstGeom>
              <a:noFill/>
            </p:spPr>
            <p:txBody>
              <a:bodyPr wrap="none" rtlCol="0">
                <a:spAutoFit/>
              </a:bodyPr>
              <a:lstStyle/>
              <a:p>
                <a:r>
                  <a:rPr lang="en-US" sz="2800" b="1" dirty="0" smtClean="0">
                    <a:solidFill>
                      <a:srgbClr val="FFFF00"/>
                    </a:solidFill>
                  </a:rPr>
                  <a:t>and PAC</a:t>
                </a:r>
                <a:endParaRPr lang="en-US" sz="2800" b="1" dirty="0">
                  <a:solidFill>
                    <a:srgbClr val="FFFF00"/>
                  </a:solidFill>
                </a:endParaRPr>
              </a:p>
            </p:txBody>
          </p:sp>
          <p:sp>
            <p:nvSpPr>
              <p:cNvPr id="5" name="TextBox 4"/>
              <p:cNvSpPr txBox="1"/>
              <p:nvPr/>
            </p:nvSpPr>
            <p:spPr>
              <a:xfrm>
                <a:off x="1103545" y="817201"/>
                <a:ext cx="1959741" cy="707886"/>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solidFill>
                      <a:srgbClr val="FFFF00"/>
                    </a:solidFill>
                    <a:effectLst>
                      <a:outerShdw blurRad="50800" dist="39000" dir="5460000" algn="tl">
                        <a:srgbClr val="000000">
                          <a:alpha val="38000"/>
                        </a:srgbClr>
                      </a:outerShdw>
                    </a:effectLst>
                  </a:rPr>
                  <a:t>and PAC</a:t>
                </a:r>
                <a:endParaRPr lang="en-US" sz="4000" b="1" dirty="0">
                  <a:ln w="11430"/>
                  <a:solidFill>
                    <a:srgbClr val="FFFF00"/>
                  </a:solidFill>
                  <a:effectLst>
                    <a:outerShdw blurRad="50800" dist="39000" dir="5460000" algn="tl">
                      <a:srgbClr val="000000">
                        <a:alpha val="38000"/>
                      </a:srgbClr>
                    </a:outerShdw>
                  </a:effectLst>
                </a:endParaRPr>
              </a:p>
            </p:txBody>
          </p:sp>
          <p:sp>
            <p:nvSpPr>
              <p:cNvPr id="11" name="TextBox 10"/>
              <p:cNvSpPr txBox="1"/>
              <p:nvPr/>
            </p:nvSpPr>
            <p:spPr>
              <a:xfrm>
                <a:off x="278526" y="5867169"/>
                <a:ext cx="8589733" cy="523220"/>
              </a:xfrm>
              <a:prstGeom prst="rect">
                <a:avLst/>
              </a:prstGeom>
              <a:solidFill>
                <a:srgbClr val="FFFF00"/>
              </a:solidFill>
            </p:spPr>
            <p:txBody>
              <a:bodyPr wrap="square" rtlCol="0">
                <a:spAutoFit/>
              </a:bodyPr>
              <a:lstStyle/>
              <a:p>
                <a:r>
                  <a:rPr lang="en-US" sz="2800" b="1" dirty="0" smtClean="0">
                    <a:solidFill>
                      <a:srgbClr val="0037F9"/>
                    </a:solidFill>
                  </a:rPr>
                  <a:t>Perturbed Angular Correlations work from 1K ... 1800 K</a:t>
                </a:r>
                <a:endParaRPr lang="en-US" sz="2800" b="1" dirty="0">
                  <a:solidFill>
                    <a:srgbClr val="0037F9"/>
                  </a:solidFill>
                </a:endParaRPr>
              </a:p>
            </p:txBody>
          </p:sp>
        </p:grpSp>
        <p:sp>
          <p:nvSpPr>
            <p:cNvPr id="7" name="Rectangle 6"/>
            <p:cNvSpPr/>
            <p:nvPr/>
          </p:nvSpPr>
          <p:spPr>
            <a:xfrm>
              <a:off x="2451027" y="2706995"/>
              <a:ext cx="1448333" cy="356477"/>
            </a:xfrm>
            <a:prstGeom prst="rect">
              <a:avLst/>
            </a:prstGeom>
            <a:solidFill>
              <a:srgbClr val="FFFF00">
                <a:alpha val="4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451027" y="3951105"/>
              <a:ext cx="1448333" cy="356477"/>
            </a:xfrm>
            <a:prstGeom prst="rect">
              <a:avLst/>
            </a:prstGeom>
            <a:solidFill>
              <a:srgbClr val="FFFF00">
                <a:alpha val="4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451027" y="4448841"/>
              <a:ext cx="1448333" cy="356477"/>
            </a:xfrm>
            <a:prstGeom prst="rect">
              <a:avLst/>
            </a:prstGeom>
            <a:solidFill>
              <a:srgbClr val="FFFF00">
                <a:alpha val="4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374618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68" y="857841"/>
            <a:ext cx="3007467" cy="27253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505" name="Rectangle 1"/>
          <p:cNvSpPr>
            <a:spLocks noChangeArrowheads="1"/>
          </p:cNvSpPr>
          <p:nvPr/>
        </p:nvSpPr>
        <p:spPr bwMode="auto">
          <a:xfrm>
            <a:off x="5076825" y="5758413"/>
            <a:ext cx="69850" cy="69850"/>
          </a:xfrm>
          <a:prstGeom prst="rect">
            <a:avLst/>
          </a:prstGeom>
          <a:solidFill>
            <a:srgbClr val="FFFFFF"/>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1506" name="AutoShape 2"/>
          <p:cNvSpPr>
            <a:spLocks noChangeArrowheads="1"/>
          </p:cNvSpPr>
          <p:nvPr/>
        </p:nvSpPr>
        <p:spPr bwMode="auto">
          <a:xfrm rot="16200000">
            <a:off x="4238918" y="4073556"/>
            <a:ext cx="2074862" cy="3249131"/>
          </a:xfrm>
          <a:prstGeom prst="downArrowCallout">
            <a:avLst>
              <a:gd name="adj1" fmla="val 12804"/>
              <a:gd name="adj2" fmla="val 13874"/>
              <a:gd name="adj3" fmla="val 16569"/>
              <a:gd name="adj4" fmla="val 78097"/>
            </a:avLst>
          </a:prstGeom>
          <a:solidFill>
            <a:srgbClr val="E6E6E6"/>
          </a:solidFill>
          <a:ln w="27360">
            <a:solidFill>
              <a:srgbClr val="999999"/>
            </a:solidFill>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pic>
        <p:nvPicPr>
          <p:cNvPr id="2150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5730" y="4081697"/>
            <a:ext cx="2994544" cy="2245041"/>
          </a:xfrm>
          <a:prstGeom prst="rect">
            <a:avLst/>
          </a:prstGeom>
          <a:noFill/>
          <a:ln w="18360">
            <a:solidFill>
              <a:srgbClr val="000000"/>
            </a:solidFill>
            <a:round/>
            <a:headEnd/>
            <a:tailEnd/>
          </a:ln>
          <a:effectLst/>
          <a:extLst>
            <a:ext uri="{909E8E84-426E-40dd-AFC4-6F175D3DCCD1}">
              <a14:hiddenFill xmlns="" xmlns:a14="http://schemas.microsoft.com/office/drawing/2010/main">
                <a:blipFill dpi="0" rotWithShape="0">
                  <a:blip/>
                  <a:srcRect/>
                  <a:stretch>
                    <a:fillRect/>
                  </a:stretch>
                </a:blip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1508" name="Rectangle 4"/>
          <p:cNvSpPr>
            <a:spLocks noChangeArrowheads="1"/>
          </p:cNvSpPr>
          <p:nvPr/>
        </p:nvSpPr>
        <p:spPr bwMode="auto">
          <a:xfrm>
            <a:off x="-539750" y="3148013"/>
            <a:ext cx="9144000" cy="1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1509" name="Rectangle 5"/>
          <p:cNvSpPr>
            <a:spLocks noChangeArrowheads="1"/>
          </p:cNvSpPr>
          <p:nvPr/>
        </p:nvSpPr>
        <p:spPr bwMode="auto">
          <a:xfrm>
            <a:off x="-539750" y="3148013"/>
            <a:ext cx="9144000" cy="1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sp>
        <p:nvSpPr>
          <p:cNvPr id="21516" name="Text Box 12"/>
          <p:cNvSpPr txBox="1">
            <a:spLocks noChangeArrowheads="1"/>
          </p:cNvSpPr>
          <p:nvPr/>
        </p:nvSpPr>
        <p:spPr bwMode="auto">
          <a:xfrm>
            <a:off x="4030912" y="4583203"/>
            <a:ext cx="1938344" cy="58695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5pPr>
            <a:lvl6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6pPr>
            <a:lvl7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7pPr>
            <a:lvl8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8pPr>
            <a:lvl9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9pPr>
          </a:lstStyle>
          <a:p>
            <a:pPr>
              <a:spcBef>
                <a:spcPts val="1000"/>
              </a:spcBef>
              <a:buClr>
                <a:srgbClr val="000000"/>
              </a:buClr>
              <a:buFont typeface="Times New Roman" pitchFamily="16" charset="0"/>
              <a:buNone/>
            </a:pPr>
            <a:r>
              <a:rPr lang="el-GR" sz="3200" dirty="0">
                <a:solidFill>
                  <a:srgbClr val="000000"/>
                </a:solidFill>
                <a:latin typeface="Times New Roman" pitchFamily="16" charset="0"/>
              </a:rPr>
              <a:t>ω</a:t>
            </a:r>
            <a:r>
              <a:rPr lang="pl-PL" sz="3200" baseline="-25000" dirty="0">
                <a:solidFill>
                  <a:srgbClr val="000000"/>
                </a:solidFill>
                <a:latin typeface="Times New Roman" pitchFamily="16" charset="0"/>
              </a:rPr>
              <a:t>Q </a:t>
            </a:r>
            <a:r>
              <a:rPr lang="pl-PL" sz="3200" dirty="0">
                <a:solidFill>
                  <a:srgbClr val="000000"/>
                </a:solidFill>
                <a:latin typeface="Times New Roman" pitchFamily="16" charset="0"/>
              </a:rPr>
              <a:t>and</a:t>
            </a:r>
            <a:r>
              <a:rPr lang="pl-PL" sz="3200" baseline="-25000" dirty="0">
                <a:solidFill>
                  <a:srgbClr val="000000"/>
                </a:solidFill>
                <a:latin typeface="Times New Roman" pitchFamily="16" charset="0"/>
              </a:rPr>
              <a:t> </a:t>
            </a:r>
            <a:r>
              <a:rPr lang="pl-PL" sz="3200" dirty="0">
                <a:solidFill>
                  <a:srgbClr val="000000"/>
                </a:solidFill>
                <a:latin typeface="Times New Roman" pitchFamily="16" charset="0"/>
              </a:rPr>
              <a:t> </a:t>
            </a:r>
            <a:r>
              <a:rPr lang="el-GR" sz="3200" dirty="0" smtClean="0">
                <a:solidFill>
                  <a:srgbClr val="000000"/>
                </a:solidFill>
                <a:latin typeface="Times New Roman" pitchFamily="16" charset="0"/>
              </a:rPr>
              <a:t>η</a:t>
            </a:r>
            <a:endParaRPr lang="en-US" sz="3200" dirty="0">
              <a:solidFill>
                <a:srgbClr val="000000"/>
              </a:solidFill>
              <a:latin typeface="Times New Roman" pitchFamily="16" charset="0"/>
            </a:endParaRPr>
          </a:p>
        </p:txBody>
      </p:sp>
      <p:sp>
        <p:nvSpPr>
          <p:cNvPr id="21518" name="Text Box 14"/>
          <p:cNvSpPr txBox="1">
            <a:spLocks noChangeArrowheads="1"/>
          </p:cNvSpPr>
          <p:nvPr/>
        </p:nvSpPr>
        <p:spPr bwMode="auto">
          <a:xfrm>
            <a:off x="3651784" y="5238121"/>
            <a:ext cx="2568575" cy="14269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5pPr>
            <a:lvl6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6pPr>
            <a:lvl7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7pPr>
            <a:lvl8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8pPr>
            <a:lvl9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9pPr>
          </a:lstStyle>
          <a:p>
            <a:pPr algn="ctr">
              <a:spcBef>
                <a:spcPts val="875"/>
              </a:spcBef>
              <a:buClr>
                <a:srgbClr val="000000"/>
              </a:buClr>
              <a:buFont typeface="Times New Roman" pitchFamily="16" charset="0"/>
              <a:buNone/>
            </a:pPr>
            <a:r>
              <a:rPr lang="en-US" dirty="0" smtClean="0">
                <a:solidFill>
                  <a:srgbClr val="000000"/>
                </a:solidFill>
                <a:latin typeface="Times New Roman" pitchFamily="16" charset="0"/>
              </a:rPr>
              <a:t>+</a:t>
            </a:r>
          </a:p>
          <a:p>
            <a:pPr algn="ctr">
              <a:spcBef>
                <a:spcPts val="875"/>
              </a:spcBef>
              <a:buClr>
                <a:srgbClr val="000000"/>
              </a:buClr>
              <a:buFont typeface="Times New Roman" pitchFamily="16" charset="0"/>
              <a:buNone/>
            </a:pPr>
            <a:r>
              <a:rPr lang="en-US" dirty="0" smtClean="0">
                <a:solidFill>
                  <a:srgbClr val="000000"/>
                </a:solidFill>
                <a:latin typeface="Times New Roman" pitchFamily="16" charset="0"/>
              </a:rPr>
              <a:t>BASIL </a:t>
            </a:r>
            <a:r>
              <a:rPr lang="en-US" dirty="0">
                <a:solidFill>
                  <a:srgbClr val="000000"/>
                </a:solidFill>
                <a:latin typeface="Times New Roman" pitchFamily="16" charset="0"/>
              </a:rPr>
              <a:t>model</a:t>
            </a:r>
          </a:p>
          <a:p>
            <a:pPr algn="ctr">
              <a:spcBef>
                <a:spcPts val="875"/>
              </a:spcBef>
              <a:buClr>
                <a:srgbClr val="000000"/>
              </a:buClr>
              <a:buFont typeface="Times New Roman" pitchFamily="16" charset="0"/>
              <a:buNone/>
            </a:pPr>
            <a:r>
              <a:rPr lang="en-US" dirty="0">
                <a:solidFill>
                  <a:srgbClr val="000000"/>
                </a:solidFill>
                <a:latin typeface="Times New Roman" pitchFamily="16" charset="0"/>
              </a:rPr>
              <a:t>QM calculations</a:t>
            </a:r>
          </a:p>
        </p:txBody>
      </p:sp>
      <p:sp>
        <p:nvSpPr>
          <p:cNvPr id="21519" name="Text Box 15"/>
          <p:cNvSpPr txBox="1">
            <a:spLocks noChangeArrowheads="1"/>
          </p:cNvSpPr>
          <p:nvPr/>
        </p:nvSpPr>
        <p:spPr bwMode="auto">
          <a:xfrm>
            <a:off x="264863" y="6443453"/>
            <a:ext cx="2519363" cy="292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5pPr>
            <a:lvl6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6pPr>
            <a:lvl7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7pPr>
            <a:lvl8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8pPr>
            <a:lvl9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9pPr>
          </a:lstStyle>
          <a:p>
            <a:pPr>
              <a:spcBef>
                <a:spcPts val="813"/>
              </a:spcBef>
              <a:buClr>
                <a:srgbClr val="000000"/>
              </a:buClr>
              <a:buFont typeface="Times New Roman" pitchFamily="16" charset="0"/>
              <a:buNone/>
            </a:pPr>
            <a:r>
              <a:rPr lang="pl-PL" sz="1300" dirty="0">
                <a:latin typeface="Times New Roman" pitchFamily="16" charset="0"/>
              </a:rPr>
              <a:t>6</a:t>
            </a:r>
            <a:r>
              <a:rPr lang="pl-PL" sz="1300" dirty="0">
                <a:latin typeface="DejaVu Sans" charset="0"/>
              </a:rPr>
              <a:t>·</a:t>
            </a:r>
            <a:r>
              <a:rPr lang="pl-PL" sz="1300" dirty="0">
                <a:latin typeface="Times New Roman" pitchFamily="16" charset="0"/>
              </a:rPr>
              <a:t>180</a:t>
            </a:r>
            <a:r>
              <a:rPr lang="en-US" sz="1300" dirty="0">
                <a:latin typeface="Times New Roman" pitchFamily="16" charset="0"/>
                <a:cs typeface="Arial" charset="0"/>
              </a:rPr>
              <a:t>º</a:t>
            </a:r>
            <a:r>
              <a:rPr lang="pl-PL" sz="1300" dirty="0">
                <a:latin typeface="Times New Roman" pitchFamily="16" charset="0"/>
                <a:cs typeface="Arial" charset="0"/>
              </a:rPr>
              <a:t> spectra and  24</a:t>
            </a:r>
            <a:r>
              <a:rPr lang="pl-PL" sz="1300" dirty="0">
                <a:latin typeface="DejaVu Sans" charset="0"/>
              </a:rPr>
              <a:t>·</a:t>
            </a:r>
            <a:r>
              <a:rPr lang="pl-PL" sz="1300" dirty="0">
                <a:latin typeface="Times New Roman" pitchFamily="16" charset="0"/>
                <a:cs typeface="Arial" charset="0"/>
              </a:rPr>
              <a:t>90</a:t>
            </a:r>
            <a:r>
              <a:rPr lang="en-US" sz="1300" dirty="0">
                <a:latin typeface="Times New Roman" pitchFamily="16" charset="0"/>
                <a:cs typeface="Arial" charset="0"/>
              </a:rPr>
              <a:t>º</a:t>
            </a:r>
            <a:r>
              <a:rPr lang="pl-PL" sz="1300" dirty="0">
                <a:latin typeface="Times New Roman" pitchFamily="16" charset="0"/>
                <a:cs typeface="Arial" charset="0"/>
              </a:rPr>
              <a:t> spectra</a:t>
            </a:r>
          </a:p>
        </p:txBody>
      </p:sp>
      <p:graphicFrame>
        <p:nvGraphicFramePr>
          <p:cNvPr id="21520" name="Object 16"/>
          <p:cNvGraphicFramePr>
            <a:graphicFrameLocks noChangeAspect="1"/>
          </p:cNvGraphicFramePr>
          <p:nvPr>
            <p:extLst>
              <p:ext uri="{D42A27DB-BD31-4B8C-83A1-F6EECF244321}">
                <p14:modId xmlns="" xmlns:p14="http://schemas.microsoft.com/office/powerpoint/2010/main" val="1776296396"/>
              </p:ext>
            </p:extLst>
          </p:nvPr>
        </p:nvGraphicFramePr>
        <p:xfrm>
          <a:off x="6777698" y="3739963"/>
          <a:ext cx="2209800" cy="419100"/>
        </p:xfrm>
        <a:graphic>
          <a:graphicData uri="http://schemas.openxmlformats.org/presentationml/2006/ole">
            <p:oleObj spid="_x0000_s3184" name="Equation" r:id="rId6" imgW="491473" imgH="419073" progId="Equation.3">
              <p:embed/>
            </p:oleObj>
          </a:graphicData>
        </a:graphic>
      </p:graphicFrame>
      <p:sp>
        <p:nvSpPr>
          <p:cNvPr id="21521" name="Text Box 17"/>
          <p:cNvSpPr txBox="1">
            <a:spLocks noChangeArrowheads="1"/>
          </p:cNvSpPr>
          <p:nvPr/>
        </p:nvSpPr>
        <p:spPr bwMode="auto">
          <a:xfrm>
            <a:off x="5150384" y="3051618"/>
            <a:ext cx="1439863" cy="292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5pPr>
            <a:lvl6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6pPr>
            <a:lvl7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7pPr>
            <a:lvl8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8pPr>
            <a:lvl9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9pPr>
          </a:lstStyle>
          <a:p>
            <a:pPr>
              <a:spcBef>
                <a:spcPts val="813"/>
              </a:spcBef>
              <a:buClr>
                <a:srgbClr val="000000"/>
              </a:buClr>
              <a:buFont typeface="Times New Roman" pitchFamily="16" charset="0"/>
              <a:buNone/>
            </a:pPr>
            <a:r>
              <a:rPr lang="pl-PL" sz="1300" dirty="0" err="1">
                <a:latin typeface="Times New Roman" pitchFamily="16" charset="0"/>
              </a:rPr>
              <a:t>Least</a:t>
            </a:r>
            <a:r>
              <a:rPr lang="pl-PL" sz="1300" dirty="0">
                <a:latin typeface="Times New Roman" pitchFamily="16" charset="0"/>
              </a:rPr>
              <a:t> χ</a:t>
            </a:r>
            <a:r>
              <a:rPr lang="pl-PL" sz="1300" baseline="33000" dirty="0">
                <a:latin typeface="Times New Roman" pitchFamily="16" charset="0"/>
              </a:rPr>
              <a:t>2</a:t>
            </a:r>
            <a:r>
              <a:rPr lang="pl-PL" sz="1300" dirty="0">
                <a:latin typeface="Times New Roman" pitchFamily="16" charset="0"/>
              </a:rPr>
              <a:t> </a:t>
            </a:r>
            <a:r>
              <a:rPr lang="pl-PL" sz="1300" dirty="0" err="1">
                <a:latin typeface="Times New Roman" pitchFamily="16" charset="0"/>
              </a:rPr>
              <a:t>analysis</a:t>
            </a:r>
            <a:endParaRPr lang="pl-PL" sz="1300" dirty="0">
              <a:latin typeface="Times New Roman" pitchFamily="16" charset="0"/>
            </a:endParaRPr>
          </a:p>
        </p:txBody>
      </p:sp>
      <p:sp>
        <p:nvSpPr>
          <p:cNvPr id="21522" name="Text Box 18"/>
          <p:cNvSpPr txBox="1">
            <a:spLocks noChangeArrowheads="1"/>
          </p:cNvSpPr>
          <p:nvPr/>
        </p:nvSpPr>
        <p:spPr bwMode="auto">
          <a:xfrm>
            <a:off x="3376912" y="3061938"/>
            <a:ext cx="1439863" cy="2921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5pPr>
            <a:lvl6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6pPr>
            <a:lvl7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7pPr>
            <a:lvl8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8pPr>
            <a:lvl9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9pPr>
          </a:lstStyle>
          <a:p>
            <a:pPr>
              <a:spcBef>
                <a:spcPts val="813"/>
              </a:spcBef>
              <a:buClr>
                <a:srgbClr val="000000"/>
              </a:buClr>
              <a:buFont typeface="Times New Roman" pitchFamily="16" charset="0"/>
              <a:buNone/>
            </a:pPr>
            <a:r>
              <a:rPr lang="pl-PL" sz="1300" dirty="0">
                <a:latin typeface="Times New Roman" pitchFamily="16" charset="0"/>
              </a:rPr>
              <a:t>Fourier transform</a:t>
            </a:r>
          </a:p>
        </p:txBody>
      </p:sp>
      <p:pic>
        <p:nvPicPr>
          <p:cNvPr id="21525" name="Picture 21"/>
          <p:cNvPicPr>
            <a:picLocks noChangeAspect="1" noChangeArrowheads="1"/>
          </p:cNvPicPr>
          <p:nvPr/>
        </p:nvPicPr>
        <p:blipFill>
          <a:blip r:embed="rId7">
            <a:extLst>
              <a:ext uri="{28A0092B-C50C-407E-A947-70E740481C1C}">
                <a14:useLocalDpi xmlns="" xmlns:a14="http://schemas.microsoft.com/office/drawing/2010/main" val="0"/>
              </a:ext>
            </a:extLst>
          </a:blip>
          <a:srcRect l="3519" t="39200" r="8800" b="35124"/>
          <a:stretch>
            <a:fillRect/>
          </a:stretch>
        </p:blipFill>
        <p:spPr bwMode="auto">
          <a:xfrm>
            <a:off x="4936072" y="3420869"/>
            <a:ext cx="1654175" cy="1235075"/>
          </a:xfrm>
          <a:prstGeom prst="rect">
            <a:avLst/>
          </a:prstGeom>
          <a:noFill/>
          <a:ln>
            <a:noFill/>
          </a:ln>
          <a:effectLst/>
          <a:extLst>
            <a:ext uri="{909E8E84-426E-40dd-AFC4-6F175D3DCCD1}">
              <a14:hiddenFill xmlns="" xmlns:a14="http://schemas.microsoft.com/office/drawing/2010/main">
                <a:blipFill dpi="0" rotWithShape="0">
                  <a:blip/>
                  <a:srcRect l="3519" t="39200" r="8800" b="35124"/>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1527" name="Picture 23"/>
          <p:cNvPicPr>
            <a:picLocks noChangeAspect="1" noChangeArrowheads="1"/>
          </p:cNvPicPr>
          <p:nvPr/>
        </p:nvPicPr>
        <p:blipFill>
          <a:blip r:embed="rId7">
            <a:extLst>
              <a:ext uri="{28A0092B-C50C-407E-A947-70E740481C1C}">
                <a14:useLocalDpi xmlns="" xmlns:a14="http://schemas.microsoft.com/office/drawing/2010/main" val="0"/>
              </a:ext>
            </a:extLst>
          </a:blip>
          <a:srcRect l="8800" t="65225" r="8800" b="3136"/>
          <a:stretch>
            <a:fillRect/>
          </a:stretch>
        </p:blipFill>
        <p:spPr bwMode="auto">
          <a:xfrm>
            <a:off x="3203728" y="3345277"/>
            <a:ext cx="1654175" cy="1235075"/>
          </a:xfrm>
          <a:prstGeom prst="rect">
            <a:avLst/>
          </a:prstGeom>
          <a:noFill/>
          <a:ln>
            <a:noFill/>
          </a:ln>
          <a:effectLst/>
          <a:extLst>
            <a:ext uri="{909E8E84-426E-40dd-AFC4-6F175D3DCCD1}">
              <a14:hiddenFill xmlns="" xmlns:a14="http://schemas.microsoft.com/office/drawing/2010/main">
                <a:blipFill dpi="0" rotWithShape="0">
                  <a:blip/>
                  <a:srcRect l="8800" t="65225" r="8800" b="3136"/>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8" name="Picture 8"/>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6541123" y="661780"/>
            <a:ext cx="2332037" cy="180181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9" name="Picture 9"/>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6590247" y="2028475"/>
            <a:ext cx="2065338" cy="15970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0" name="Picture 10"/>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7099835" y="2382488"/>
            <a:ext cx="1452562" cy="8255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1517" name="Picture 13"/>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7001932" y="5010533"/>
            <a:ext cx="1763102" cy="1316205"/>
          </a:xfrm>
          <a:prstGeom prst="rect">
            <a:avLst/>
          </a:prstGeom>
          <a:noFill/>
          <a:ln w="18360">
            <a:solidFill>
              <a:srgbClr val="000000"/>
            </a:solidFill>
            <a:round/>
            <a:headEnd/>
            <a:tailEnd/>
          </a:ln>
          <a:effectLst/>
          <a:extLst>
            <a:ext uri="{909E8E84-426E-40dd-AFC4-6F175D3DCCD1}">
              <a14:hiddenFill xmlns="" xmlns:a14="http://schemas.microsoft.com/office/drawing/2010/main">
                <a:blipFill dpi="0" rotWithShape="0">
                  <a:blip/>
                  <a:srcRect/>
                  <a:stretch>
                    <a:fillRect/>
                  </a:stretch>
                </a:blip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7" name="Rectangle 3"/>
          <p:cNvSpPr>
            <a:spLocks noChangeArrowheads="1"/>
          </p:cNvSpPr>
          <p:nvPr/>
        </p:nvSpPr>
        <p:spPr bwMode="auto">
          <a:xfrm>
            <a:off x="-15730" y="0"/>
            <a:ext cx="9144000" cy="846385"/>
          </a:xfrm>
          <a:prstGeom prst="rect">
            <a:avLst/>
          </a:prstGeom>
          <a:solidFill>
            <a:srgbClr val="FFFF00"/>
          </a:solidFill>
          <a:ln>
            <a:noFill/>
          </a:ln>
          <a:effectLst/>
          <a:extLst/>
        </p:spPr>
        <p:txBody>
          <a:bodyPr tIns="91440">
            <a:spAutoFit/>
          </a:bodyPr>
          <a:lstStyle/>
          <a:p>
            <a:pPr algn="ctr">
              <a:buClr>
                <a:srgbClr val="000000"/>
              </a:buClr>
              <a:buSzPct val="45000"/>
              <a:buFont typeface="Wingdings"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00"/>
                </a:solidFill>
                <a:latin typeface="Verdana"/>
                <a:ea typeface="Symbol" charset="2"/>
                <a:cs typeface="Verdana"/>
              </a:rPr>
              <a:t>Perturbed angular correlation </a:t>
            </a:r>
            <a:r>
              <a:rPr lang="en-US" sz="2400" b="1" dirty="0" smtClean="0">
                <a:solidFill>
                  <a:srgbClr val="000000"/>
                </a:solidFill>
                <a:latin typeface="Verdana"/>
                <a:ea typeface="Symbol" charset="2"/>
                <a:cs typeface="Verdana"/>
              </a:rPr>
              <a:t>(PAC) </a:t>
            </a:r>
            <a:r>
              <a:rPr lang="en-GB" sz="2400" b="1" dirty="0" smtClean="0">
                <a:solidFill>
                  <a:srgbClr val="000000"/>
                </a:solidFill>
                <a:latin typeface="Verdana"/>
                <a:ea typeface="+mn-ea" charset="0"/>
                <a:cs typeface="Verdana"/>
              </a:rPr>
              <a:t>Spectroscopy</a:t>
            </a:r>
            <a:endParaRPr lang="en-GB" sz="2400" b="1" dirty="0">
              <a:solidFill>
                <a:srgbClr val="000000"/>
              </a:solidFill>
              <a:latin typeface="Verdana"/>
              <a:ea typeface="+mn-ea" charset="0"/>
              <a:cs typeface="Verdana"/>
            </a:endParaRPr>
          </a:p>
          <a:p>
            <a:pPr algn="ctr">
              <a:buClr>
                <a:srgbClr val="333333"/>
              </a:buClr>
              <a:buFont typeface="Symbol"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200" b="1" dirty="0">
                <a:solidFill>
                  <a:srgbClr val="0000FF"/>
                </a:solidFill>
                <a:latin typeface="Verdana"/>
                <a:ea typeface="Symbol" charset="2"/>
                <a:cs typeface="Verdana"/>
              </a:rPr>
              <a:t>a</a:t>
            </a:r>
            <a:r>
              <a:rPr lang="en-US" sz="2200" b="1" dirty="0" err="1" smtClean="0">
                <a:solidFill>
                  <a:srgbClr val="0000FF"/>
                </a:solidFill>
                <a:latin typeface="Verdana"/>
                <a:ea typeface="Symbol" charset="2"/>
                <a:cs typeface="Verdana"/>
              </a:rPr>
              <a:t>pplied</a:t>
            </a:r>
            <a:r>
              <a:rPr lang="en-US" sz="2200" b="1" dirty="0" smtClean="0">
                <a:solidFill>
                  <a:srgbClr val="0000FF"/>
                </a:solidFill>
                <a:latin typeface="Verdana"/>
                <a:ea typeface="Symbol" charset="2"/>
                <a:cs typeface="Verdana"/>
              </a:rPr>
              <a:t> to BIOPHYSICS</a:t>
            </a:r>
            <a:endParaRPr lang="en-US" sz="2000" b="1" dirty="0">
              <a:solidFill>
                <a:srgbClr val="0000FF"/>
              </a:solidFill>
              <a:latin typeface="Verdana"/>
              <a:ea typeface="Symbol" charset="2"/>
              <a:cs typeface="Verdana"/>
            </a:endParaRPr>
          </a:p>
        </p:txBody>
      </p:sp>
      <p:cxnSp>
        <p:nvCxnSpPr>
          <p:cNvPr id="6" name="Straight Connector 5"/>
          <p:cNvCxnSpPr>
            <a:stCxn id="34" idx="1"/>
          </p:cNvCxnSpPr>
          <p:nvPr/>
        </p:nvCxnSpPr>
        <p:spPr>
          <a:xfrm flipV="1">
            <a:off x="1556177" y="1010121"/>
            <a:ext cx="1820735" cy="991423"/>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1615955" y="2185912"/>
            <a:ext cx="1760957" cy="541828"/>
          </a:xfrm>
          <a:prstGeom prst="line">
            <a:avLst/>
          </a:prstGeom>
        </p:spPr>
        <p:style>
          <a:lnRef idx="2">
            <a:schemeClr val="accent1"/>
          </a:lnRef>
          <a:fillRef idx="0">
            <a:schemeClr val="accent1"/>
          </a:fillRef>
          <a:effectRef idx="1">
            <a:schemeClr val="accent1"/>
          </a:effectRef>
          <a:fontRef idx="minor">
            <a:schemeClr val="tx1"/>
          </a:fontRef>
        </p:style>
      </p:cxnSp>
      <p:pic>
        <p:nvPicPr>
          <p:cNvPr id="49" name="Picture 4"/>
          <p:cNvPicPr>
            <a:picLocks noChangeAspect="1" noChangeArrowheads="1"/>
          </p:cNvPicPr>
          <p:nvPr/>
        </p:nvPicPr>
        <p:blipFill rotWithShape="1">
          <a:blip r:embed="rId12">
            <a:extLst>
              <a:ext uri="{28A0092B-C50C-407E-A947-70E740481C1C}">
                <a14:useLocalDpi xmlns="" xmlns:a14="http://schemas.microsoft.com/office/drawing/2010/main" val="0"/>
              </a:ext>
            </a:extLst>
          </a:blip>
          <a:srcRect l="45490"/>
          <a:stretch/>
        </p:blipFill>
        <p:spPr bwMode="auto">
          <a:xfrm>
            <a:off x="3376912" y="846385"/>
            <a:ext cx="1265700" cy="1967486"/>
          </a:xfrm>
          <a:prstGeom prst="rect">
            <a:avLst/>
          </a:prstGeom>
          <a:noFill/>
          <a:ln>
            <a:noFill/>
          </a:ln>
          <a:effectLst/>
          <a:extLst>
            <a:ext uri="{909E8E84-426E-40dd-AFC4-6F175D3DCCD1}">
              <a14:hiddenFill xmlns="" xmlns:a14="http://schemas.microsoft.com/office/drawing/2010/main">
                <a:blipFill dpi="0" rotWithShape="0">
                  <a:blip/>
                  <a:srcRect l="-1979"/>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50" name="Picture 4"/>
          <p:cNvPicPr>
            <a:picLocks noChangeAspect="1" noChangeArrowheads="1"/>
          </p:cNvPicPr>
          <p:nvPr/>
        </p:nvPicPr>
        <p:blipFill rotWithShape="1">
          <a:blip r:embed="rId12">
            <a:extLst>
              <a:ext uri="{28A0092B-C50C-407E-A947-70E740481C1C}">
                <a14:useLocalDpi xmlns="" xmlns:a14="http://schemas.microsoft.com/office/drawing/2010/main" val="0"/>
              </a:ext>
            </a:extLst>
          </a:blip>
          <a:srcRect l="-1979" r="51402"/>
          <a:stretch/>
        </p:blipFill>
        <p:spPr bwMode="auto">
          <a:xfrm>
            <a:off x="4857903" y="857841"/>
            <a:ext cx="1174359" cy="1967486"/>
          </a:xfrm>
          <a:prstGeom prst="rect">
            <a:avLst/>
          </a:prstGeom>
          <a:noFill/>
          <a:ln>
            <a:noFill/>
          </a:ln>
          <a:effectLst/>
          <a:extLst>
            <a:ext uri="{909E8E84-426E-40dd-AFC4-6F175D3DCCD1}">
              <a14:hiddenFill xmlns="" xmlns:a14="http://schemas.microsoft.com/office/drawing/2010/main">
                <a:blipFill dpi="0" rotWithShape="0">
                  <a:blip/>
                  <a:srcRect l="-1979"/>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3" name="Rectangle 12"/>
          <p:cNvSpPr/>
          <p:nvPr/>
        </p:nvSpPr>
        <p:spPr>
          <a:xfrm>
            <a:off x="3102719" y="1356449"/>
            <a:ext cx="346350" cy="94320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a:grpSpLocks noChangeAspect="1"/>
          </p:cNvGrpSpPr>
          <p:nvPr/>
        </p:nvGrpSpPr>
        <p:grpSpPr>
          <a:xfrm>
            <a:off x="1524545" y="1969912"/>
            <a:ext cx="216000" cy="216000"/>
            <a:chOff x="3204360" y="3508980"/>
            <a:chExt cx="714380" cy="714380"/>
          </a:xfrm>
        </p:grpSpPr>
        <p:sp>
          <p:nvSpPr>
            <p:cNvPr id="34" name="Oval 33"/>
            <p:cNvSpPr/>
            <p:nvPr/>
          </p:nvSpPr>
          <p:spPr>
            <a:xfrm>
              <a:off x="3204360" y="3508980"/>
              <a:ext cx="714380" cy="71438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grpSp>
          <p:nvGrpSpPr>
            <p:cNvPr id="35" name="Group 16"/>
            <p:cNvGrpSpPr/>
            <p:nvPr/>
          </p:nvGrpSpPr>
          <p:grpSpPr>
            <a:xfrm>
              <a:off x="3336242" y="3630120"/>
              <a:ext cx="485389" cy="475667"/>
              <a:chOff x="5582662" y="3449764"/>
              <a:chExt cx="485389" cy="475667"/>
            </a:xfrm>
          </p:grpSpPr>
          <p:sp>
            <p:nvSpPr>
              <p:cNvPr id="36" name="Block Arc 35"/>
              <p:cNvSpPr/>
              <p:nvPr/>
            </p:nvSpPr>
            <p:spPr>
              <a:xfrm rot="180000">
                <a:off x="5582662" y="3452547"/>
                <a:ext cx="413240" cy="413240"/>
              </a:xfrm>
              <a:prstGeom prst="blockArc">
                <a:avLst>
                  <a:gd name="adj1" fmla="val 10800000"/>
                  <a:gd name="adj2" fmla="val 13864194"/>
                  <a:gd name="adj3" fmla="val 3143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37" name="Oval 36"/>
              <p:cNvSpPr/>
              <p:nvPr/>
            </p:nvSpPr>
            <p:spPr>
              <a:xfrm>
                <a:off x="5753100" y="3605212"/>
                <a:ext cx="142876" cy="14287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38" name="Block Arc 37"/>
              <p:cNvSpPr/>
              <p:nvPr/>
            </p:nvSpPr>
            <p:spPr>
              <a:xfrm rot="7614623">
                <a:off x="5654811" y="3449764"/>
                <a:ext cx="413240" cy="413240"/>
              </a:xfrm>
              <a:prstGeom prst="blockArc">
                <a:avLst>
                  <a:gd name="adj1" fmla="val 10800000"/>
                  <a:gd name="adj2" fmla="val 13864194"/>
                  <a:gd name="adj3" fmla="val 3143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sp>
            <p:nvSpPr>
              <p:cNvPr id="39" name="Block Arc 38"/>
              <p:cNvSpPr/>
              <p:nvPr/>
            </p:nvSpPr>
            <p:spPr>
              <a:xfrm rot="14707802">
                <a:off x="5619604" y="3512191"/>
                <a:ext cx="413240" cy="413240"/>
              </a:xfrm>
              <a:prstGeom prst="blockArc">
                <a:avLst>
                  <a:gd name="adj1" fmla="val 10800000"/>
                  <a:gd name="adj2" fmla="val 13864194"/>
                  <a:gd name="adj3" fmla="val 3143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solidFill>
                    <a:schemeClr val="tx1"/>
                  </a:solidFill>
                </a:endParaRPr>
              </a:p>
            </p:txBody>
          </p:sp>
        </p:grpSp>
      </p:grpSp>
    </p:spTree>
    <p:extLst>
      <p:ext uri="{BB962C8B-B14F-4D97-AF65-F5344CB8AC3E}">
        <p14:creationId xmlns="" xmlns:p14="http://schemas.microsoft.com/office/powerpoint/2010/main" val="32625602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noChangeArrowheads="1"/>
          </p:cNvPicPr>
          <p:nvPr/>
        </p:nvPicPr>
        <p:blipFill>
          <a:blip r:embed="rId3" cstate="print"/>
          <a:srcRect/>
          <a:stretch>
            <a:fillRect/>
          </a:stretch>
        </p:blipFill>
        <p:spPr bwMode="auto">
          <a:xfrm>
            <a:off x="4350965" y="2184301"/>
            <a:ext cx="4181475" cy="3836987"/>
          </a:xfrm>
          <a:prstGeom prst="rect">
            <a:avLst/>
          </a:prstGeom>
          <a:noFill/>
          <a:ln w="9525">
            <a:noFill/>
            <a:miter lim="800000"/>
            <a:headEnd/>
            <a:tailEnd/>
          </a:ln>
        </p:spPr>
      </p:pic>
      <p:sp>
        <p:nvSpPr>
          <p:cNvPr id="11268" name="Text Box 6"/>
          <p:cNvSpPr txBox="1">
            <a:spLocks noChangeArrowheads="1"/>
          </p:cNvSpPr>
          <p:nvPr/>
        </p:nvSpPr>
        <p:spPr bwMode="auto">
          <a:xfrm>
            <a:off x="4854203" y="2617688"/>
            <a:ext cx="2569934" cy="369332"/>
          </a:xfrm>
          <a:prstGeom prst="rect">
            <a:avLst/>
          </a:prstGeom>
          <a:noFill/>
          <a:ln w="9525">
            <a:noFill/>
            <a:miter lim="800000"/>
            <a:headEnd/>
            <a:tailEnd/>
          </a:ln>
        </p:spPr>
        <p:txBody>
          <a:bodyPr wrap="none">
            <a:spAutoFit/>
          </a:bodyPr>
          <a:lstStyle/>
          <a:p>
            <a:r>
              <a:rPr lang="da-DK" sz="1800" b="1" dirty="0">
                <a:latin typeface="Arial" pitchFamily="34" charset="0"/>
              </a:rPr>
              <a:t>    C	         A	             B</a:t>
            </a:r>
          </a:p>
        </p:txBody>
      </p:sp>
      <p:pic>
        <p:nvPicPr>
          <p:cNvPr id="11269" name="Picture 3"/>
          <p:cNvPicPr>
            <a:picLocks noChangeAspect="1" noChangeArrowheads="1"/>
          </p:cNvPicPr>
          <p:nvPr/>
        </p:nvPicPr>
        <p:blipFill>
          <a:blip r:embed="rId4" cstate="print"/>
          <a:srcRect l="18484" b="8200"/>
          <a:stretch>
            <a:fillRect/>
          </a:stretch>
        </p:blipFill>
        <p:spPr bwMode="auto">
          <a:xfrm>
            <a:off x="250825" y="404813"/>
            <a:ext cx="2160588" cy="4230687"/>
          </a:xfrm>
          <a:prstGeom prst="rect">
            <a:avLst/>
          </a:prstGeom>
          <a:noFill/>
          <a:ln w="9525">
            <a:noFill/>
            <a:miter lim="800000"/>
            <a:headEnd/>
            <a:tailEnd/>
          </a:ln>
        </p:spPr>
      </p:pic>
      <p:pic>
        <p:nvPicPr>
          <p:cNvPr id="11270" name="Picture 7"/>
          <p:cNvPicPr>
            <a:picLocks noChangeAspect="1" noChangeArrowheads="1"/>
          </p:cNvPicPr>
          <p:nvPr/>
        </p:nvPicPr>
        <p:blipFill>
          <a:blip r:embed="rId5" cstate="print"/>
          <a:srcRect/>
          <a:stretch>
            <a:fillRect/>
          </a:stretch>
        </p:blipFill>
        <p:spPr bwMode="auto">
          <a:xfrm>
            <a:off x="0" y="4584700"/>
            <a:ext cx="2916238" cy="2039938"/>
          </a:xfrm>
          <a:prstGeom prst="rect">
            <a:avLst/>
          </a:prstGeom>
          <a:noFill/>
          <a:ln w="9525">
            <a:noFill/>
            <a:miter lim="800000"/>
            <a:headEnd/>
            <a:tailEnd/>
          </a:ln>
        </p:spPr>
      </p:pic>
      <p:sp>
        <p:nvSpPr>
          <p:cNvPr id="11271" name="Text Box 4"/>
          <p:cNvSpPr txBox="1">
            <a:spLocks noChangeArrowheads="1"/>
          </p:cNvSpPr>
          <p:nvPr/>
        </p:nvSpPr>
        <p:spPr bwMode="auto">
          <a:xfrm>
            <a:off x="3708400" y="5949950"/>
            <a:ext cx="4648200" cy="646113"/>
          </a:xfrm>
          <a:prstGeom prst="rect">
            <a:avLst/>
          </a:prstGeom>
          <a:noFill/>
          <a:ln w="9525">
            <a:noFill/>
            <a:miter lim="800000"/>
            <a:headEnd/>
            <a:tailEnd/>
          </a:ln>
        </p:spPr>
        <p:txBody>
          <a:bodyPr>
            <a:spAutoFit/>
          </a:bodyPr>
          <a:lstStyle/>
          <a:p>
            <a:r>
              <a:rPr lang="da-DK" sz="1200">
                <a:solidFill>
                  <a:srgbClr val="000000"/>
                </a:solidFill>
                <a:latin typeface="Arial" pitchFamily="34" charset="0"/>
              </a:rPr>
              <a:t>Matzapetakis </a:t>
            </a:r>
            <a:r>
              <a:rPr lang="da-DK" sz="1200" i="1">
                <a:solidFill>
                  <a:srgbClr val="000000"/>
                </a:solidFill>
                <a:latin typeface="Arial" pitchFamily="34" charset="0"/>
              </a:rPr>
              <a:t>et al</a:t>
            </a:r>
            <a:r>
              <a:rPr lang="da-DK" sz="1200">
                <a:solidFill>
                  <a:srgbClr val="000000"/>
                </a:solidFill>
                <a:latin typeface="Arial" pitchFamily="34" charset="0"/>
              </a:rPr>
              <a:t>. J. Am. Chem. Soc. </a:t>
            </a:r>
            <a:r>
              <a:rPr lang="da-DK" sz="1200" b="1">
                <a:solidFill>
                  <a:srgbClr val="000000"/>
                </a:solidFill>
                <a:latin typeface="Arial" pitchFamily="34" charset="0"/>
              </a:rPr>
              <a:t>2002</a:t>
            </a:r>
            <a:r>
              <a:rPr lang="da-DK" sz="1200">
                <a:solidFill>
                  <a:srgbClr val="000000"/>
                </a:solidFill>
                <a:latin typeface="Arial" pitchFamily="34" charset="0"/>
              </a:rPr>
              <a:t>, 124: 8042; Lee </a:t>
            </a:r>
            <a:r>
              <a:rPr lang="da-DK" sz="1200" i="1">
                <a:solidFill>
                  <a:srgbClr val="000000"/>
                </a:solidFill>
                <a:latin typeface="Arial" pitchFamily="34" charset="0"/>
              </a:rPr>
              <a:t>et al</a:t>
            </a:r>
            <a:r>
              <a:rPr lang="da-DK" sz="1200">
                <a:solidFill>
                  <a:srgbClr val="000000"/>
                </a:solidFill>
                <a:latin typeface="Arial" pitchFamily="34" charset="0"/>
              </a:rPr>
              <a:t>. </a:t>
            </a:r>
          </a:p>
          <a:p>
            <a:r>
              <a:rPr lang="da-DK" sz="1200">
                <a:solidFill>
                  <a:srgbClr val="000000"/>
                </a:solidFill>
                <a:latin typeface="Arial" pitchFamily="34" charset="0"/>
              </a:rPr>
              <a:t>Angew. Chem., </a:t>
            </a:r>
            <a:r>
              <a:rPr lang="da-DK" sz="1200" b="1">
                <a:solidFill>
                  <a:srgbClr val="000000"/>
                </a:solidFill>
                <a:latin typeface="Arial" pitchFamily="34" charset="0"/>
              </a:rPr>
              <a:t>2006</a:t>
            </a:r>
            <a:r>
              <a:rPr lang="da-DK" sz="1200">
                <a:solidFill>
                  <a:srgbClr val="000000"/>
                </a:solidFill>
                <a:latin typeface="Arial" pitchFamily="34" charset="0"/>
              </a:rPr>
              <a:t>, 45: 2864; Peacock </a:t>
            </a:r>
            <a:r>
              <a:rPr lang="da-DK" sz="1200" i="1">
                <a:solidFill>
                  <a:srgbClr val="000000"/>
                </a:solidFill>
                <a:latin typeface="Arial" pitchFamily="34" charset="0"/>
              </a:rPr>
              <a:t>et al. </a:t>
            </a:r>
            <a:r>
              <a:rPr lang="da-DK" sz="1200">
                <a:solidFill>
                  <a:srgbClr val="000000"/>
                </a:solidFill>
                <a:latin typeface="Arial" pitchFamily="34" charset="0"/>
              </a:rPr>
              <a:t>Proc. Nat. Acad. Sci. </a:t>
            </a:r>
            <a:r>
              <a:rPr lang="da-DK" sz="1200" b="1">
                <a:solidFill>
                  <a:srgbClr val="000000"/>
                </a:solidFill>
                <a:latin typeface="Arial" pitchFamily="34" charset="0"/>
              </a:rPr>
              <a:t>2008</a:t>
            </a:r>
            <a:r>
              <a:rPr lang="da-DK" sz="1200">
                <a:solidFill>
                  <a:srgbClr val="000000"/>
                </a:solidFill>
                <a:latin typeface="Arial" pitchFamily="34" charset="0"/>
              </a:rPr>
              <a:t>, 105: 16566 </a:t>
            </a:r>
          </a:p>
        </p:txBody>
      </p:sp>
      <p:sp>
        <p:nvSpPr>
          <p:cNvPr id="11274" name="Text Box 7"/>
          <p:cNvSpPr txBox="1">
            <a:spLocks noChangeArrowheads="1"/>
          </p:cNvSpPr>
          <p:nvPr/>
        </p:nvSpPr>
        <p:spPr bwMode="auto">
          <a:xfrm>
            <a:off x="2788317" y="2594521"/>
            <a:ext cx="1412875" cy="368300"/>
          </a:xfrm>
          <a:prstGeom prst="rect">
            <a:avLst/>
          </a:prstGeom>
          <a:noFill/>
          <a:ln w="9525">
            <a:noFill/>
            <a:miter lim="800000"/>
            <a:headEnd/>
            <a:tailEnd/>
          </a:ln>
        </p:spPr>
        <p:txBody>
          <a:bodyPr wrap="none">
            <a:spAutoFit/>
          </a:bodyPr>
          <a:lstStyle/>
          <a:p>
            <a:r>
              <a:rPr lang="da-DK" sz="1800" b="1" baseline="30000" dirty="0">
                <a:solidFill>
                  <a:srgbClr val="FF0000"/>
                </a:solidFill>
                <a:latin typeface="Arial" pitchFamily="34" charset="0"/>
              </a:rPr>
              <a:t>111m</a:t>
            </a:r>
            <a:r>
              <a:rPr lang="da-DK" sz="1800" b="1" dirty="0">
                <a:solidFill>
                  <a:srgbClr val="FF0000"/>
                </a:solidFill>
                <a:latin typeface="Arial" pitchFamily="34" charset="0"/>
              </a:rPr>
              <a:t>Cd-PAC</a:t>
            </a:r>
          </a:p>
        </p:txBody>
      </p:sp>
      <p:sp>
        <p:nvSpPr>
          <p:cNvPr id="11275" name="Text Box 7"/>
          <p:cNvSpPr txBox="1">
            <a:spLocks noChangeArrowheads="1"/>
          </p:cNvSpPr>
          <p:nvPr/>
        </p:nvSpPr>
        <p:spPr bwMode="auto">
          <a:xfrm>
            <a:off x="2823243" y="5229225"/>
            <a:ext cx="1343025" cy="369887"/>
          </a:xfrm>
          <a:prstGeom prst="rect">
            <a:avLst/>
          </a:prstGeom>
          <a:noFill/>
          <a:ln w="9525">
            <a:noFill/>
            <a:miter lim="800000"/>
            <a:headEnd/>
            <a:tailEnd/>
          </a:ln>
        </p:spPr>
        <p:txBody>
          <a:bodyPr wrap="none">
            <a:spAutoFit/>
          </a:bodyPr>
          <a:lstStyle/>
          <a:p>
            <a:r>
              <a:rPr lang="da-DK" sz="1800" b="1" baseline="30000" dirty="0">
                <a:solidFill>
                  <a:srgbClr val="FF0000"/>
                </a:solidFill>
                <a:latin typeface="Arial" pitchFamily="34" charset="0"/>
              </a:rPr>
              <a:t>113</a:t>
            </a:r>
            <a:r>
              <a:rPr lang="da-DK" sz="1800" b="1" dirty="0">
                <a:solidFill>
                  <a:srgbClr val="FF0000"/>
                </a:solidFill>
                <a:latin typeface="Arial" pitchFamily="34" charset="0"/>
              </a:rPr>
              <a:t>Cd-NMR</a:t>
            </a:r>
          </a:p>
        </p:txBody>
      </p:sp>
      <p:sp>
        <p:nvSpPr>
          <p:cNvPr id="14" name="Rechteck 13"/>
          <p:cNvSpPr/>
          <p:nvPr/>
        </p:nvSpPr>
        <p:spPr>
          <a:xfrm>
            <a:off x="323850" y="1916113"/>
            <a:ext cx="1800225" cy="2665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5" name="Rechteck 14"/>
          <p:cNvSpPr/>
          <p:nvPr/>
        </p:nvSpPr>
        <p:spPr>
          <a:xfrm>
            <a:off x="0" y="5229225"/>
            <a:ext cx="2843213" cy="1223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11266" name="Text Box 5"/>
          <p:cNvSpPr txBox="1">
            <a:spLocks noChangeArrowheads="1"/>
          </p:cNvSpPr>
          <p:nvPr/>
        </p:nvSpPr>
        <p:spPr bwMode="auto">
          <a:xfrm>
            <a:off x="3754438" y="404664"/>
            <a:ext cx="5210050" cy="1384995"/>
          </a:xfrm>
          <a:prstGeom prst="rect">
            <a:avLst/>
          </a:prstGeom>
          <a:noFill/>
          <a:ln w="9525">
            <a:noFill/>
            <a:miter lim="800000"/>
            <a:headEnd/>
            <a:tailEnd/>
          </a:ln>
        </p:spPr>
        <p:txBody>
          <a:bodyPr wrap="square">
            <a:spAutoFit/>
          </a:bodyPr>
          <a:lstStyle/>
          <a:p>
            <a:pPr algn="r"/>
            <a:r>
              <a:rPr lang="en-US" sz="2800" b="1" i="1" dirty="0">
                <a:solidFill>
                  <a:srgbClr val="000000"/>
                </a:solidFill>
                <a:latin typeface="Times New Roman" pitchFamily="18" charset="0"/>
              </a:rPr>
              <a:t>Metal Ion Binding Site </a:t>
            </a:r>
            <a:r>
              <a:rPr lang="en-US" sz="2800" b="1" i="1" dirty="0" smtClean="0">
                <a:solidFill>
                  <a:srgbClr val="000000"/>
                </a:solidFill>
                <a:latin typeface="Times New Roman" pitchFamily="18" charset="0"/>
              </a:rPr>
              <a:t>Structure:</a:t>
            </a:r>
            <a:endParaRPr lang="en-US" sz="2800" b="1" i="1" dirty="0">
              <a:solidFill>
                <a:srgbClr val="000000"/>
              </a:solidFill>
              <a:latin typeface="Times New Roman" pitchFamily="18" charset="0"/>
            </a:endParaRPr>
          </a:p>
          <a:p>
            <a:pPr algn="r"/>
            <a:r>
              <a:rPr lang="en-US" sz="2800" b="1" i="1" dirty="0">
                <a:solidFill>
                  <a:srgbClr val="000000"/>
                </a:solidFill>
                <a:latin typeface="Times New Roman" pitchFamily="18" charset="0"/>
              </a:rPr>
              <a:t>Fast </a:t>
            </a:r>
            <a:r>
              <a:rPr lang="en-US" sz="2800" b="1" i="1" dirty="0" smtClean="0">
                <a:solidFill>
                  <a:srgbClr val="000000"/>
                </a:solidFill>
                <a:latin typeface="Times New Roman" pitchFamily="18" charset="0"/>
              </a:rPr>
              <a:t>inter-conversion </a:t>
            </a:r>
            <a:r>
              <a:rPr lang="en-US" sz="2800" b="1" i="1" dirty="0">
                <a:solidFill>
                  <a:srgbClr val="000000"/>
                </a:solidFill>
                <a:latin typeface="Times New Roman" pitchFamily="18" charset="0"/>
              </a:rPr>
              <a:t>between </a:t>
            </a:r>
            <a:r>
              <a:rPr lang="en-US" sz="2800" b="1" i="1" dirty="0" smtClean="0">
                <a:solidFill>
                  <a:srgbClr val="000000"/>
                </a:solidFill>
                <a:latin typeface="Times New Roman" pitchFamily="18" charset="0"/>
              </a:rPr>
              <a:t>species</a:t>
            </a:r>
            <a:endParaRPr lang="da-DK" sz="2800" b="1" dirty="0">
              <a:solidFill>
                <a:srgbClr val="000000"/>
              </a:solidFill>
              <a:latin typeface="Times New Roman" pitchFamily="18" charset="0"/>
            </a:endParaRPr>
          </a:p>
        </p:txBody>
      </p:sp>
      <p:sp>
        <p:nvSpPr>
          <p:cNvPr id="2" name="TextBox 1"/>
          <p:cNvSpPr txBox="1"/>
          <p:nvPr/>
        </p:nvSpPr>
        <p:spPr>
          <a:xfrm>
            <a:off x="1034605" y="456322"/>
            <a:ext cx="423514" cy="461665"/>
          </a:xfrm>
          <a:prstGeom prst="rect">
            <a:avLst/>
          </a:prstGeom>
          <a:noFill/>
        </p:spPr>
        <p:txBody>
          <a:bodyPr wrap="none" rtlCol="0">
            <a:spAutoFit/>
          </a:bodyPr>
          <a:lstStyle/>
          <a:p>
            <a:r>
              <a:rPr lang="en-US" b="1" dirty="0" smtClean="0">
                <a:solidFill>
                  <a:srgbClr val="FF0000"/>
                </a:solidFill>
              </a:rPr>
              <a:t>A</a:t>
            </a:r>
            <a:endParaRPr lang="en-GB" b="1" dirty="0">
              <a:solidFill>
                <a:srgbClr val="FF0000"/>
              </a:solidFill>
            </a:endParaRPr>
          </a:p>
        </p:txBody>
      </p:sp>
      <p:sp>
        <p:nvSpPr>
          <p:cNvPr id="17" name="TextBox 16"/>
          <p:cNvSpPr txBox="1"/>
          <p:nvPr/>
        </p:nvSpPr>
        <p:spPr>
          <a:xfrm>
            <a:off x="1340174" y="2132856"/>
            <a:ext cx="423514" cy="461665"/>
          </a:xfrm>
          <a:prstGeom prst="rect">
            <a:avLst/>
          </a:prstGeom>
          <a:noFill/>
        </p:spPr>
        <p:txBody>
          <a:bodyPr wrap="none" rtlCol="0">
            <a:spAutoFit/>
          </a:bodyPr>
          <a:lstStyle/>
          <a:p>
            <a:r>
              <a:rPr lang="en-US" b="1" dirty="0" smtClean="0">
                <a:solidFill>
                  <a:srgbClr val="FF0000"/>
                </a:solidFill>
              </a:rPr>
              <a:t>B</a:t>
            </a:r>
            <a:endParaRPr lang="en-GB" b="1" dirty="0">
              <a:solidFill>
                <a:srgbClr val="FF0000"/>
              </a:solidFill>
            </a:endParaRPr>
          </a:p>
        </p:txBody>
      </p:sp>
      <p:sp>
        <p:nvSpPr>
          <p:cNvPr id="18" name="TextBox 17"/>
          <p:cNvSpPr txBox="1"/>
          <p:nvPr/>
        </p:nvSpPr>
        <p:spPr>
          <a:xfrm>
            <a:off x="1331640" y="3429000"/>
            <a:ext cx="423514" cy="461665"/>
          </a:xfrm>
          <a:prstGeom prst="rect">
            <a:avLst/>
          </a:prstGeom>
          <a:noFill/>
        </p:spPr>
        <p:txBody>
          <a:bodyPr wrap="none" rtlCol="0">
            <a:spAutoFit/>
          </a:bodyPr>
          <a:lstStyle/>
          <a:p>
            <a:r>
              <a:rPr lang="en-US" b="1" dirty="0" smtClean="0">
                <a:solidFill>
                  <a:srgbClr val="FF0000"/>
                </a:solidFill>
              </a:rPr>
              <a:t>C</a:t>
            </a:r>
            <a:endParaRPr lang="en-GB" b="1" dirty="0">
              <a:solidFill>
                <a:srgbClr val="FF0000"/>
              </a:solidFill>
            </a:endParaRPr>
          </a:p>
        </p:txBody>
      </p:sp>
      <p:cxnSp>
        <p:nvCxnSpPr>
          <p:cNvPr id="4" name="Straight Connector 3"/>
          <p:cNvCxnSpPr/>
          <p:nvPr/>
        </p:nvCxnSpPr>
        <p:spPr bwMode="auto">
          <a:xfrm>
            <a:off x="0" y="4365104"/>
            <a:ext cx="0" cy="72008"/>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1" name="TextBox 20"/>
          <p:cNvSpPr txBox="1"/>
          <p:nvPr/>
        </p:nvSpPr>
        <p:spPr>
          <a:xfrm>
            <a:off x="419766" y="5301208"/>
            <a:ext cx="423514" cy="461665"/>
          </a:xfrm>
          <a:prstGeom prst="rect">
            <a:avLst/>
          </a:prstGeom>
          <a:noFill/>
        </p:spPr>
        <p:txBody>
          <a:bodyPr wrap="none" rtlCol="0">
            <a:spAutoFit/>
          </a:bodyPr>
          <a:lstStyle/>
          <a:p>
            <a:r>
              <a:rPr lang="en-US" b="1" dirty="0" smtClean="0">
                <a:solidFill>
                  <a:srgbClr val="FF0000"/>
                </a:solidFill>
              </a:rPr>
              <a:t>B</a:t>
            </a:r>
            <a:endParaRPr lang="en-GB" b="1" dirty="0">
              <a:solidFill>
                <a:srgbClr val="FF0000"/>
              </a:solidFill>
            </a:endParaRPr>
          </a:p>
        </p:txBody>
      </p:sp>
      <p:sp>
        <p:nvSpPr>
          <p:cNvPr id="22" name="TextBox 21"/>
          <p:cNvSpPr txBox="1"/>
          <p:nvPr/>
        </p:nvSpPr>
        <p:spPr>
          <a:xfrm>
            <a:off x="2199656" y="5759951"/>
            <a:ext cx="423514" cy="461665"/>
          </a:xfrm>
          <a:prstGeom prst="rect">
            <a:avLst/>
          </a:prstGeom>
          <a:noFill/>
        </p:spPr>
        <p:txBody>
          <a:bodyPr wrap="none" rtlCol="0">
            <a:spAutoFit/>
          </a:bodyPr>
          <a:lstStyle/>
          <a:p>
            <a:r>
              <a:rPr lang="en-US" b="1" dirty="0" smtClean="0">
                <a:solidFill>
                  <a:srgbClr val="FF0000"/>
                </a:solidFill>
              </a:rPr>
              <a:t>C</a:t>
            </a:r>
            <a:endParaRPr lang="en-GB" b="1" dirty="0">
              <a:solidFill>
                <a:srgbClr val="FF0000"/>
              </a:solidFill>
            </a:endParaRPr>
          </a:p>
        </p:txBody>
      </p:sp>
      <p:sp>
        <p:nvSpPr>
          <p:cNvPr id="23" name="TextBox 22"/>
          <p:cNvSpPr txBox="1"/>
          <p:nvPr/>
        </p:nvSpPr>
        <p:spPr>
          <a:xfrm>
            <a:off x="2124075" y="4675995"/>
            <a:ext cx="423514" cy="461665"/>
          </a:xfrm>
          <a:prstGeom prst="rect">
            <a:avLst/>
          </a:prstGeom>
          <a:noFill/>
        </p:spPr>
        <p:txBody>
          <a:bodyPr wrap="none" rtlCol="0">
            <a:spAutoFit/>
          </a:bodyPr>
          <a:lstStyle/>
          <a:p>
            <a:r>
              <a:rPr lang="en-US" b="1" dirty="0" smtClean="0">
                <a:solidFill>
                  <a:srgbClr val="FF0000"/>
                </a:solidFill>
              </a:rPr>
              <a:t>A</a:t>
            </a:r>
            <a:endParaRPr lang="en-GB" b="1" dirty="0">
              <a:solidFill>
                <a:srgbClr val="FF0000"/>
              </a:solidFill>
            </a:endParaRPr>
          </a:p>
        </p:txBody>
      </p:sp>
      <p:sp>
        <p:nvSpPr>
          <p:cNvPr id="6" name="Rectangle 5"/>
          <p:cNvSpPr/>
          <p:nvPr/>
        </p:nvSpPr>
        <p:spPr bwMode="auto">
          <a:xfrm>
            <a:off x="4283968" y="1916113"/>
            <a:ext cx="1517179" cy="407467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6E6E6E"/>
              </a:buClr>
              <a:buSzPct val="100000"/>
              <a:buFont typeface="Verdana" pitchFamily="32" charset="0"/>
              <a:buNone/>
              <a:tabLst/>
            </a:pPr>
            <a:endParaRPr kumimoji="0" lang="en-GB" sz="2400" b="0" i="0" u="none" strike="noStrike" cap="none" normalizeH="0" baseline="0" smtClean="0">
              <a:ln>
                <a:noFill/>
              </a:ln>
              <a:solidFill>
                <a:schemeClr val="bg1"/>
              </a:solidFill>
              <a:effectLst/>
              <a:latin typeface="Verdana" pitchFamily="32" charset="0"/>
            </a:endParaRPr>
          </a:p>
        </p:txBody>
      </p:sp>
      <p:sp>
        <p:nvSpPr>
          <p:cNvPr id="25" name="Rectangle 24"/>
          <p:cNvSpPr/>
          <p:nvPr/>
        </p:nvSpPr>
        <p:spPr bwMode="auto">
          <a:xfrm>
            <a:off x="6943253" y="1946618"/>
            <a:ext cx="1517179" cy="407467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
                <a:srgbClr val="6E6E6E"/>
              </a:buClr>
              <a:buSzPct val="100000"/>
              <a:buFont typeface="Verdana" pitchFamily="32" charset="0"/>
              <a:buNone/>
              <a:tabLst/>
            </a:pPr>
            <a:endParaRPr kumimoji="0" lang="en-GB" sz="2400" b="0" i="0" u="none" strike="noStrike" cap="none" normalizeH="0" baseline="0" smtClean="0">
              <a:ln>
                <a:noFill/>
              </a:ln>
              <a:solidFill>
                <a:schemeClr val="bg1"/>
              </a:solidFill>
              <a:effectLst/>
              <a:latin typeface="Verdana" pitchFamily="32" charset="0"/>
            </a:endParaRPr>
          </a:p>
        </p:txBody>
      </p:sp>
    </p:spTree>
    <p:extLst>
      <p:ext uri="{BB962C8B-B14F-4D97-AF65-F5344CB8AC3E}">
        <p14:creationId xmlns="" xmlns:p14="http://schemas.microsoft.com/office/powerpoint/2010/main" val="2388296072"/>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xit" presetSubtype="0" fill="hold" grpId="0" nodeType="with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p:bldP spid="18" grpId="0"/>
      <p:bldP spid="21" grpId="0"/>
      <p:bldP spid="22" grpId="0"/>
      <p:bldP spid="6"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cstate="print"/>
          <a:srcRect l="6689" t="35432" r="65758" b="38283"/>
          <a:stretch>
            <a:fillRect/>
          </a:stretch>
        </p:blipFill>
        <p:spPr bwMode="auto">
          <a:xfrm>
            <a:off x="6516688" y="1916113"/>
            <a:ext cx="1809750" cy="1584325"/>
          </a:xfrm>
          <a:prstGeom prst="rect">
            <a:avLst/>
          </a:prstGeom>
          <a:noFill/>
          <a:ln w="9525">
            <a:noFill/>
            <a:miter lim="800000"/>
            <a:headEnd/>
            <a:tailEnd/>
          </a:ln>
        </p:spPr>
      </p:pic>
      <p:pic>
        <p:nvPicPr>
          <p:cNvPr id="13315" name="Picture 2"/>
          <p:cNvPicPr>
            <a:picLocks noChangeAspect="1" noChangeArrowheads="1"/>
          </p:cNvPicPr>
          <p:nvPr/>
        </p:nvPicPr>
        <p:blipFill>
          <a:blip r:embed="rId3" cstate="print"/>
          <a:srcRect l="61996" t="33774" r="7005" b="38065"/>
          <a:stretch>
            <a:fillRect/>
          </a:stretch>
        </p:blipFill>
        <p:spPr bwMode="auto">
          <a:xfrm>
            <a:off x="4356100" y="1916113"/>
            <a:ext cx="1944688" cy="1619250"/>
          </a:xfrm>
          <a:prstGeom prst="rect">
            <a:avLst/>
          </a:prstGeom>
          <a:noFill/>
          <a:ln w="9525">
            <a:noFill/>
            <a:miter lim="800000"/>
            <a:headEnd/>
            <a:tailEnd/>
          </a:ln>
        </p:spPr>
      </p:pic>
      <p:graphicFrame>
        <p:nvGraphicFramePr>
          <p:cNvPr id="8" name="Tabelle 7"/>
          <p:cNvGraphicFramePr>
            <a:graphicFrameLocks noGrp="1"/>
          </p:cNvGraphicFramePr>
          <p:nvPr/>
        </p:nvGraphicFramePr>
        <p:xfrm>
          <a:off x="4356100" y="3716338"/>
          <a:ext cx="3888556" cy="2160240"/>
        </p:xfrm>
        <a:graphic>
          <a:graphicData uri="http://schemas.openxmlformats.org/drawingml/2006/table">
            <a:tbl>
              <a:tblPr/>
              <a:tblGrid>
                <a:gridCol w="1578549"/>
                <a:gridCol w="1335710"/>
                <a:gridCol w="974297"/>
              </a:tblGrid>
              <a:tr h="679916">
                <a:tc>
                  <a:txBody>
                    <a:bodyPr/>
                    <a:lstStyle/>
                    <a:p>
                      <a:pPr algn="ctr">
                        <a:spcAft>
                          <a:spcPts val="0"/>
                        </a:spcAft>
                      </a:pPr>
                      <a:r>
                        <a:rPr lang="pl-PL" sz="2000" b="1" dirty="0">
                          <a:solidFill>
                            <a:srgbClr val="000000"/>
                          </a:solidFill>
                          <a:latin typeface="Arial"/>
                          <a:ea typeface="Times New Roman"/>
                          <a:cs typeface="Times New Roman"/>
                        </a:rPr>
                        <a:t>Temp [ºC]</a:t>
                      </a:r>
                      <a:endParaRPr lang="de-DE" sz="2000" dirty="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2000" b="1" dirty="0">
                          <a:solidFill>
                            <a:srgbClr val="000000"/>
                          </a:solidFill>
                          <a:latin typeface="Symbol"/>
                          <a:ea typeface="Times New Roman"/>
                          <a:cs typeface="Times New Roman"/>
                        </a:rPr>
                        <a:t>t</a:t>
                      </a:r>
                      <a:r>
                        <a:rPr lang="pl-PL" sz="2000" b="1" baseline="-25000" dirty="0">
                          <a:solidFill>
                            <a:srgbClr val="000000"/>
                          </a:solidFill>
                          <a:latin typeface="Arial"/>
                          <a:ea typeface="Times New Roman"/>
                          <a:cs typeface="Times New Roman"/>
                        </a:rPr>
                        <a:t>1 </a:t>
                      </a:r>
                      <a:r>
                        <a:rPr lang="pl-PL" sz="2000" b="1" dirty="0">
                          <a:solidFill>
                            <a:srgbClr val="000000"/>
                          </a:solidFill>
                          <a:latin typeface="Arial"/>
                          <a:ea typeface="Times New Roman"/>
                          <a:cs typeface="Times New Roman"/>
                        </a:rPr>
                        <a:t>[ns]</a:t>
                      </a:r>
                      <a:endParaRPr lang="de-DE" sz="2000" dirty="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2000" b="1">
                          <a:solidFill>
                            <a:srgbClr val="000000"/>
                          </a:solidFill>
                          <a:latin typeface="Symbol"/>
                          <a:ea typeface="Times New Roman"/>
                          <a:cs typeface="Times New Roman"/>
                        </a:rPr>
                        <a:t>t</a:t>
                      </a:r>
                      <a:r>
                        <a:rPr lang="pl-PL" sz="2000" b="1" baseline="-25000">
                          <a:solidFill>
                            <a:srgbClr val="000000"/>
                          </a:solidFill>
                          <a:latin typeface="Arial"/>
                          <a:ea typeface="Times New Roman"/>
                          <a:cs typeface="Times New Roman"/>
                        </a:rPr>
                        <a:t>-1</a:t>
                      </a:r>
                      <a:r>
                        <a:rPr lang="pl-PL" sz="2000" b="1">
                          <a:solidFill>
                            <a:srgbClr val="000000"/>
                          </a:solidFill>
                          <a:latin typeface="Arial"/>
                          <a:ea typeface="Times New Roman"/>
                          <a:cs typeface="Times New Roman"/>
                        </a:rPr>
                        <a:t> [ns]</a:t>
                      </a:r>
                      <a:endParaRPr lang="de-DE" sz="200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081">
                <a:tc>
                  <a:txBody>
                    <a:bodyPr/>
                    <a:lstStyle/>
                    <a:p>
                      <a:pPr algn="ctr">
                        <a:spcAft>
                          <a:spcPts val="0"/>
                        </a:spcAft>
                      </a:pPr>
                      <a:r>
                        <a:rPr lang="pl-PL" sz="2000" dirty="0">
                          <a:solidFill>
                            <a:srgbClr val="000000"/>
                          </a:solidFill>
                          <a:latin typeface="Arial"/>
                          <a:ea typeface="Times New Roman"/>
                          <a:cs typeface="Times New Roman"/>
                        </a:rPr>
                        <a:t>1</a:t>
                      </a:r>
                      <a:endParaRPr lang="de-DE" sz="2000" dirty="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2000" dirty="0" smtClean="0">
                          <a:solidFill>
                            <a:srgbClr val="000000"/>
                          </a:solidFill>
                          <a:latin typeface="Times New Roman"/>
                          <a:ea typeface="Times New Roman"/>
                          <a:cs typeface="Times New Roman"/>
                        </a:rPr>
                        <a:t>5</a:t>
                      </a:r>
                      <a:r>
                        <a:rPr lang="de-DE" sz="2000" dirty="0" smtClean="0">
                          <a:solidFill>
                            <a:srgbClr val="000000"/>
                          </a:solidFill>
                          <a:latin typeface="Times New Roman"/>
                          <a:ea typeface="Times New Roman"/>
                          <a:cs typeface="Times New Roman"/>
                        </a:rPr>
                        <a:t>2</a:t>
                      </a:r>
                      <a:endParaRPr lang="de-DE" sz="2000" dirty="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2000" dirty="0" smtClean="0">
                          <a:solidFill>
                            <a:srgbClr val="000000"/>
                          </a:solidFill>
                          <a:latin typeface="Times New Roman"/>
                          <a:ea typeface="Times New Roman"/>
                          <a:cs typeface="Times New Roman"/>
                        </a:rPr>
                        <a:t>4</a:t>
                      </a:r>
                      <a:r>
                        <a:rPr lang="pl-PL" sz="2000" dirty="0" smtClean="0">
                          <a:solidFill>
                            <a:srgbClr val="000000"/>
                          </a:solidFill>
                          <a:latin typeface="Times New Roman"/>
                          <a:ea typeface="Times New Roman"/>
                          <a:cs typeface="Times New Roman"/>
                        </a:rPr>
                        <a:t>8</a:t>
                      </a:r>
                      <a:endParaRPr lang="de-DE" sz="2000" dirty="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081">
                <a:tc>
                  <a:txBody>
                    <a:bodyPr/>
                    <a:lstStyle/>
                    <a:p>
                      <a:pPr algn="ctr">
                        <a:spcAft>
                          <a:spcPts val="0"/>
                        </a:spcAft>
                      </a:pPr>
                      <a:r>
                        <a:rPr lang="pl-PL" sz="2000">
                          <a:solidFill>
                            <a:srgbClr val="000000"/>
                          </a:solidFill>
                          <a:latin typeface="Arial"/>
                          <a:ea typeface="Times New Roman"/>
                          <a:cs typeface="Times New Roman"/>
                        </a:rPr>
                        <a:t>20</a:t>
                      </a:r>
                      <a:endParaRPr lang="de-DE" sz="200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2000" dirty="0" smtClean="0">
                          <a:solidFill>
                            <a:srgbClr val="000000"/>
                          </a:solidFill>
                          <a:latin typeface="Times New Roman"/>
                          <a:ea typeface="Times New Roman"/>
                          <a:cs typeface="Times New Roman"/>
                        </a:rPr>
                        <a:t>42</a:t>
                      </a:r>
                      <a:endParaRPr lang="de-DE" sz="2000" dirty="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2000" dirty="0" smtClean="0">
                          <a:solidFill>
                            <a:srgbClr val="000000"/>
                          </a:solidFill>
                          <a:latin typeface="Times New Roman"/>
                          <a:ea typeface="Times New Roman"/>
                          <a:cs typeface="Times New Roman"/>
                        </a:rPr>
                        <a:t>3</a:t>
                      </a:r>
                      <a:r>
                        <a:rPr lang="de-DE" sz="2000" dirty="0" smtClean="0">
                          <a:solidFill>
                            <a:srgbClr val="000000"/>
                          </a:solidFill>
                          <a:latin typeface="Times New Roman"/>
                          <a:ea typeface="Times New Roman"/>
                          <a:cs typeface="Times New Roman"/>
                        </a:rPr>
                        <a:t>6</a:t>
                      </a:r>
                      <a:endParaRPr lang="de-DE" sz="2000" dirty="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081">
                <a:tc>
                  <a:txBody>
                    <a:bodyPr/>
                    <a:lstStyle/>
                    <a:p>
                      <a:pPr algn="ctr">
                        <a:spcAft>
                          <a:spcPts val="0"/>
                        </a:spcAft>
                      </a:pPr>
                      <a:r>
                        <a:rPr lang="pl-PL" sz="2000">
                          <a:solidFill>
                            <a:srgbClr val="000000"/>
                          </a:solidFill>
                          <a:latin typeface="Arial"/>
                          <a:ea typeface="Times New Roman"/>
                          <a:cs typeface="Times New Roman"/>
                        </a:rPr>
                        <a:t>35</a:t>
                      </a:r>
                      <a:endParaRPr lang="de-DE" sz="200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2000" dirty="0">
                          <a:solidFill>
                            <a:srgbClr val="000000"/>
                          </a:solidFill>
                          <a:latin typeface="Times New Roman"/>
                          <a:ea typeface="Times New Roman"/>
                          <a:cs typeface="Times New Roman"/>
                        </a:rPr>
                        <a:t>28</a:t>
                      </a:r>
                      <a:endParaRPr lang="de-DE" sz="2000" dirty="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l-PL" sz="2000" dirty="0" smtClean="0">
                          <a:solidFill>
                            <a:srgbClr val="000000"/>
                          </a:solidFill>
                          <a:latin typeface="Times New Roman"/>
                          <a:ea typeface="Times New Roman"/>
                          <a:cs typeface="Times New Roman"/>
                        </a:rPr>
                        <a:t>2</a:t>
                      </a:r>
                      <a:r>
                        <a:rPr lang="de-DE" sz="2000" dirty="0" smtClean="0">
                          <a:solidFill>
                            <a:srgbClr val="000000"/>
                          </a:solidFill>
                          <a:latin typeface="Times New Roman"/>
                          <a:ea typeface="Times New Roman"/>
                          <a:cs typeface="Times New Roman"/>
                        </a:rPr>
                        <a:t>0</a:t>
                      </a:r>
                      <a:endParaRPr lang="de-DE" sz="2000" dirty="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0081">
                <a:tc>
                  <a:txBody>
                    <a:bodyPr/>
                    <a:lstStyle/>
                    <a:p>
                      <a:pPr algn="ctr">
                        <a:spcAft>
                          <a:spcPts val="0"/>
                        </a:spcAft>
                      </a:pPr>
                      <a:r>
                        <a:rPr lang="pl-PL" sz="2000" dirty="0">
                          <a:solidFill>
                            <a:srgbClr val="000000"/>
                          </a:solidFill>
                          <a:latin typeface="Arial"/>
                          <a:ea typeface="Times New Roman"/>
                          <a:cs typeface="Times New Roman"/>
                        </a:rPr>
                        <a:t>50</a:t>
                      </a:r>
                      <a:endParaRPr lang="de-DE" sz="2000" dirty="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2000" dirty="0" smtClean="0">
                          <a:solidFill>
                            <a:srgbClr val="000000"/>
                          </a:solidFill>
                          <a:latin typeface="Times New Roman"/>
                          <a:ea typeface="Times New Roman"/>
                          <a:cs typeface="Times New Roman"/>
                        </a:rPr>
                        <a:t>19</a:t>
                      </a:r>
                      <a:endParaRPr lang="de-DE" sz="2000" dirty="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de-DE" sz="2000" dirty="0" smtClean="0">
                          <a:solidFill>
                            <a:srgbClr val="000000"/>
                          </a:solidFill>
                          <a:latin typeface="Times New Roman"/>
                          <a:ea typeface="Times New Roman"/>
                          <a:cs typeface="Times New Roman"/>
                        </a:rPr>
                        <a:t>12</a:t>
                      </a:r>
                      <a:endParaRPr lang="de-DE" sz="2000" dirty="0">
                        <a:solidFill>
                          <a:srgbClr val="000000"/>
                        </a:solidFill>
                        <a:latin typeface="Times New Roman"/>
                        <a:ea typeface="Times New Roman"/>
                        <a:cs typeface="Times New Roman"/>
                      </a:endParaRPr>
                    </a:p>
                  </a:txBody>
                  <a:tcPr marL="68580" marR="68580" marT="17780" marB="177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3342" name="Picture 5"/>
          <p:cNvPicPr>
            <a:picLocks noChangeAspect="1" noChangeArrowheads="1"/>
          </p:cNvPicPr>
          <p:nvPr/>
        </p:nvPicPr>
        <p:blipFill>
          <a:blip r:embed="rId4" cstate="print"/>
          <a:srcRect t="6152" b="7401"/>
          <a:stretch>
            <a:fillRect/>
          </a:stretch>
        </p:blipFill>
        <p:spPr bwMode="auto">
          <a:xfrm>
            <a:off x="0" y="1628775"/>
            <a:ext cx="3646488" cy="5040313"/>
          </a:xfrm>
          <a:prstGeom prst="rect">
            <a:avLst/>
          </a:prstGeom>
          <a:solidFill>
            <a:srgbClr val="FFFFFF"/>
          </a:solidFill>
          <a:ln w="9525">
            <a:noFill/>
            <a:miter lim="800000"/>
            <a:headEnd/>
            <a:tailEnd/>
          </a:ln>
        </p:spPr>
      </p:pic>
      <p:sp>
        <p:nvSpPr>
          <p:cNvPr id="13343" name="Text Box 5"/>
          <p:cNvSpPr txBox="1">
            <a:spLocks noChangeArrowheads="1"/>
          </p:cNvSpPr>
          <p:nvPr/>
        </p:nvSpPr>
        <p:spPr bwMode="auto">
          <a:xfrm>
            <a:off x="1187450" y="260350"/>
            <a:ext cx="7094538" cy="1190625"/>
          </a:xfrm>
          <a:prstGeom prst="rect">
            <a:avLst/>
          </a:prstGeom>
          <a:solidFill>
            <a:schemeClr val="bg1"/>
          </a:solidFill>
          <a:ln w="9525">
            <a:noFill/>
            <a:miter lim="800000"/>
            <a:headEnd/>
            <a:tailEnd/>
          </a:ln>
        </p:spPr>
        <p:txBody>
          <a:bodyPr>
            <a:spAutoFit/>
          </a:bodyPr>
          <a:lstStyle/>
          <a:p>
            <a:pPr algn="ctr"/>
            <a:r>
              <a:rPr lang="da-DK" sz="3600" b="1" i="1">
                <a:solidFill>
                  <a:srgbClr val="000000"/>
                </a:solidFill>
                <a:latin typeface="Times New Roman" pitchFamily="18" charset="0"/>
              </a:rPr>
              <a:t>De novo</a:t>
            </a:r>
            <a:r>
              <a:rPr lang="da-DK" sz="3600" b="1">
                <a:solidFill>
                  <a:srgbClr val="000000"/>
                </a:solidFill>
                <a:latin typeface="Times New Roman" pitchFamily="18" charset="0"/>
              </a:rPr>
              <a:t> designed heavy metal</a:t>
            </a:r>
          </a:p>
          <a:p>
            <a:pPr algn="ctr"/>
            <a:r>
              <a:rPr lang="da-DK" sz="3600" b="1">
                <a:solidFill>
                  <a:srgbClr val="000000"/>
                </a:solidFill>
                <a:latin typeface="Times New Roman" pitchFamily="18" charset="0"/>
              </a:rPr>
              <a:t>Ion binding proteins: ns dynamics</a:t>
            </a:r>
          </a:p>
        </p:txBody>
      </p:sp>
      <p:sp>
        <p:nvSpPr>
          <p:cNvPr id="13344" name="Text Box 4"/>
          <p:cNvSpPr txBox="1">
            <a:spLocks noChangeArrowheads="1"/>
          </p:cNvSpPr>
          <p:nvPr/>
        </p:nvSpPr>
        <p:spPr bwMode="auto">
          <a:xfrm>
            <a:off x="5148263" y="6237288"/>
            <a:ext cx="3171061" cy="276999"/>
          </a:xfrm>
          <a:prstGeom prst="rect">
            <a:avLst/>
          </a:prstGeom>
          <a:noFill/>
          <a:ln w="9525">
            <a:noFill/>
            <a:miter lim="800000"/>
            <a:headEnd/>
            <a:tailEnd/>
          </a:ln>
        </p:spPr>
        <p:txBody>
          <a:bodyPr wrap="none">
            <a:spAutoFit/>
          </a:bodyPr>
          <a:lstStyle/>
          <a:p>
            <a:r>
              <a:rPr lang="da-DK" sz="1200" b="1" i="1" dirty="0">
                <a:solidFill>
                  <a:srgbClr val="000000"/>
                </a:solidFill>
                <a:latin typeface="Arial" pitchFamily="34" charset="0"/>
              </a:rPr>
              <a:t>Stachura et al. Manuscript in preparation</a:t>
            </a:r>
          </a:p>
        </p:txBody>
      </p:sp>
      <p:sp>
        <p:nvSpPr>
          <p:cNvPr id="13345" name="Text Box 5"/>
          <p:cNvSpPr txBox="1">
            <a:spLocks noChangeArrowheads="1"/>
          </p:cNvSpPr>
          <p:nvPr/>
        </p:nvSpPr>
        <p:spPr bwMode="auto">
          <a:xfrm>
            <a:off x="2771775" y="1484313"/>
            <a:ext cx="1079500" cy="4956175"/>
          </a:xfrm>
          <a:prstGeom prst="rect">
            <a:avLst/>
          </a:prstGeom>
          <a:solidFill>
            <a:schemeClr val="bg1"/>
          </a:solidFill>
          <a:ln w="9525">
            <a:noFill/>
            <a:miter lim="800000"/>
            <a:headEnd/>
            <a:tailEnd/>
          </a:ln>
        </p:spPr>
        <p:txBody>
          <a:bodyPr>
            <a:spAutoFit/>
          </a:bodyPr>
          <a:lstStyle/>
          <a:p>
            <a:pPr algn="ctr"/>
            <a:endParaRPr lang="da-DK" sz="2000" b="1">
              <a:solidFill>
                <a:srgbClr val="000000"/>
              </a:solidFill>
              <a:latin typeface="Times New Roman" pitchFamily="18" charset="0"/>
            </a:endParaRPr>
          </a:p>
          <a:p>
            <a:pPr algn="ctr"/>
            <a:r>
              <a:rPr lang="da-DK" sz="2000" b="1">
                <a:solidFill>
                  <a:srgbClr val="000000"/>
                </a:solidFill>
                <a:latin typeface="Times New Roman" pitchFamily="18" charset="0"/>
              </a:rPr>
              <a:t>50 </a:t>
            </a:r>
            <a:r>
              <a:rPr lang="pl-PL" sz="2000" b="1">
                <a:solidFill>
                  <a:srgbClr val="000000"/>
                </a:solidFill>
                <a:latin typeface="Arial" pitchFamily="34" charset="0"/>
                <a:cs typeface="Times New Roman" pitchFamily="18" charset="0"/>
              </a:rPr>
              <a:t>ºC</a:t>
            </a:r>
            <a:endParaRPr lang="da-DK" sz="2000" b="1">
              <a:solidFill>
                <a:srgbClr val="000000"/>
              </a:solidFill>
              <a:latin typeface="Times New Roman" pitchFamily="18" charset="0"/>
            </a:endParaRPr>
          </a:p>
          <a:p>
            <a:pPr algn="ctr"/>
            <a:endParaRPr lang="da-DK" sz="2600" b="1">
              <a:solidFill>
                <a:srgbClr val="000000"/>
              </a:solidFill>
              <a:latin typeface="Times New Roman" pitchFamily="18" charset="0"/>
            </a:endParaRPr>
          </a:p>
          <a:p>
            <a:pPr algn="ctr"/>
            <a:r>
              <a:rPr lang="da-DK" sz="2000" b="1">
                <a:solidFill>
                  <a:srgbClr val="000000"/>
                </a:solidFill>
                <a:latin typeface="Times New Roman" pitchFamily="18" charset="0"/>
              </a:rPr>
              <a:t>35 </a:t>
            </a:r>
            <a:r>
              <a:rPr lang="pl-PL" sz="2000" b="1">
                <a:solidFill>
                  <a:srgbClr val="000000"/>
                </a:solidFill>
                <a:latin typeface="Arial" pitchFamily="34" charset="0"/>
                <a:cs typeface="Times New Roman" pitchFamily="18" charset="0"/>
              </a:rPr>
              <a:t>ºC</a:t>
            </a:r>
            <a:endParaRPr lang="da-DK" sz="2000" b="1">
              <a:solidFill>
                <a:srgbClr val="000000"/>
              </a:solidFill>
              <a:latin typeface="Times New Roman" pitchFamily="18" charset="0"/>
            </a:endParaRPr>
          </a:p>
          <a:p>
            <a:pPr algn="ctr"/>
            <a:endParaRPr lang="da-DK" sz="2600" b="1">
              <a:solidFill>
                <a:srgbClr val="000000"/>
              </a:solidFill>
              <a:latin typeface="Times New Roman" pitchFamily="18" charset="0"/>
            </a:endParaRPr>
          </a:p>
          <a:p>
            <a:pPr algn="ctr"/>
            <a:r>
              <a:rPr lang="da-DK" sz="2000" b="1">
                <a:solidFill>
                  <a:srgbClr val="000000"/>
                </a:solidFill>
                <a:latin typeface="Times New Roman" pitchFamily="18" charset="0"/>
              </a:rPr>
              <a:t>20 </a:t>
            </a:r>
            <a:r>
              <a:rPr lang="pl-PL" sz="2000" b="1">
                <a:solidFill>
                  <a:srgbClr val="000000"/>
                </a:solidFill>
                <a:latin typeface="Arial" pitchFamily="34" charset="0"/>
                <a:cs typeface="Times New Roman" pitchFamily="18" charset="0"/>
              </a:rPr>
              <a:t>ºC</a:t>
            </a:r>
            <a:endParaRPr lang="da-DK" sz="2000" b="1">
              <a:solidFill>
                <a:srgbClr val="000000"/>
              </a:solidFill>
              <a:latin typeface="Times New Roman" pitchFamily="18" charset="0"/>
            </a:endParaRPr>
          </a:p>
          <a:p>
            <a:pPr algn="ctr"/>
            <a:endParaRPr lang="da-DK" sz="2600" b="1">
              <a:solidFill>
                <a:srgbClr val="000000"/>
              </a:solidFill>
              <a:latin typeface="Times New Roman" pitchFamily="18" charset="0"/>
            </a:endParaRPr>
          </a:p>
          <a:p>
            <a:pPr algn="ctr"/>
            <a:r>
              <a:rPr lang="da-DK" sz="2000" b="1">
                <a:solidFill>
                  <a:srgbClr val="000000"/>
                </a:solidFill>
                <a:latin typeface="Times New Roman" pitchFamily="18" charset="0"/>
              </a:rPr>
              <a:t>1 </a:t>
            </a:r>
            <a:r>
              <a:rPr lang="pl-PL" sz="2000" b="1">
                <a:solidFill>
                  <a:srgbClr val="000000"/>
                </a:solidFill>
                <a:latin typeface="Arial" pitchFamily="34" charset="0"/>
                <a:cs typeface="Times New Roman" pitchFamily="18" charset="0"/>
              </a:rPr>
              <a:t>ºC</a:t>
            </a:r>
            <a:endParaRPr lang="da-DK" sz="2000" b="1">
              <a:solidFill>
                <a:srgbClr val="000000"/>
              </a:solidFill>
              <a:latin typeface="Times New Roman" pitchFamily="18" charset="0"/>
            </a:endParaRPr>
          </a:p>
          <a:p>
            <a:pPr algn="ctr"/>
            <a:endParaRPr lang="da-DK" sz="2600" b="1">
              <a:solidFill>
                <a:srgbClr val="000000"/>
              </a:solidFill>
              <a:latin typeface="Times New Roman" pitchFamily="18" charset="0"/>
            </a:endParaRPr>
          </a:p>
          <a:p>
            <a:pPr algn="ctr"/>
            <a:r>
              <a:rPr lang="da-DK" sz="2000" b="1">
                <a:solidFill>
                  <a:srgbClr val="000000"/>
                </a:solidFill>
                <a:latin typeface="Times New Roman" pitchFamily="18" charset="0"/>
              </a:rPr>
              <a:t>1 </a:t>
            </a:r>
            <a:r>
              <a:rPr lang="pl-PL" sz="2000" b="1">
                <a:solidFill>
                  <a:srgbClr val="000000"/>
                </a:solidFill>
                <a:latin typeface="Arial" pitchFamily="34" charset="0"/>
                <a:cs typeface="Times New Roman" pitchFamily="18" charset="0"/>
              </a:rPr>
              <a:t>ºC</a:t>
            </a:r>
            <a:endParaRPr lang="da-DK" sz="2000" b="1">
              <a:solidFill>
                <a:srgbClr val="000000"/>
              </a:solidFill>
              <a:latin typeface="Times New Roman" pitchFamily="18" charset="0"/>
            </a:endParaRPr>
          </a:p>
          <a:p>
            <a:pPr algn="ctr"/>
            <a:endParaRPr lang="da-DK" sz="2600" b="1">
              <a:solidFill>
                <a:srgbClr val="000000"/>
              </a:solidFill>
              <a:latin typeface="Times New Roman" pitchFamily="18" charset="0"/>
            </a:endParaRPr>
          </a:p>
          <a:p>
            <a:pPr algn="ctr"/>
            <a:r>
              <a:rPr lang="da-DK" sz="2000" b="1">
                <a:solidFill>
                  <a:srgbClr val="000000"/>
                </a:solidFill>
                <a:latin typeface="Times New Roman" pitchFamily="18" charset="0"/>
              </a:rPr>
              <a:t>-20 </a:t>
            </a:r>
            <a:r>
              <a:rPr lang="pl-PL" sz="2000" b="1">
                <a:solidFill>
                  <a:srgbClr val="000000"/>
                </a:solidFill>
                <a:latin typeface="Arial" pitchFamily="34" charset="0"/>
                <a:cs typeface="Times New Roman" pitchFamily="18" charset="0"/>
              </a:rPr>
              <a:t>ºC</a:t>
            </a:r>
            <a:endParaRPr lang="da-DK" sz="2000" b="1">
              <a:solidFill>
                <a:srgbClr val="000000"/>
              </a:solidFill>
              <a:latin typeface="Times New Roman" pitchFamily="18" charset="0"/>
            </a:endParaRPr>
          </a:p>
          <a:p>
            <a:pPr algn="ctr"/>
            <a:endParaRPr lang="da-DK" sz="2600" b="1">
              <a:solidFill>
                <a:srgbClr val="000000"/>
              </a:solidFill>
              <a:latin typeface="Times New Roman" pitchFamily="18" charset="0"/>
            </a:endParaRPr>
          </a:p>
          <a:p>
            <a:pPr algn="ctr"/>
            <a:r>
              <a:rPr lang="da-DK" sz="2000" b="1">
                <a:solidFill>
                  <a:srgbClr val="000000"/>
                </a:solidFill>
                <a:latin typeface="Times New Roman" pitchFamily="18" charset="0"/>
              </a:rPr>
              <a:t>-196 </a:t>
            </a:r>
            <a:r>
              <a:rPr lang="pl-PL" sz="2000" b="1">
                <a:solidFill>
                  <a:srgbClr val="000000"/>
                </a:solidFill>
                <a:latin typeface="Arial" pitchFamily="34" charset="0"/>
                <a:cs typeface="Times New Roman" pitchFamily="18" charset="0"/>
              </a:rPr>
              <a:t>ºC</a:t>
            </a:r>
            <a:endParaRPr lang="da-DK" sz="2000" b="1">
              <a:solidFill>
                <a:srgbClr val="000000"/>
              </a:solidFill>
              <a:latin typeface="Times New Roman" pitchFamily="18" charset="0"/>
            </a:endParaRPr>
          </a:p>
        </p:txBody>
      </p:sp>
      <p:sp>
        <p:nvSpPr>
          <p:cNvPr id="13346" name="Text Box 7"/>
          <p:cNvSpPr txBox="1">
            <a:spLocks noChangeArrowheads="1"/>
          </p:cNvSpPr>
          <p:nvPr/>
        </p:nvSpPr>
        <p:spPr bwMode="auto">
          <a:xfrm>
            <a:off x="1042988" y="1484313"/>
            <a:ext cx="1414462" cy="369887"/>
          </a:xfrm>
          <a:prstGeom prst="rect">
            <a:avLst/>
          </a:prstGeom>
          <a:solidFill>
            <a:schemeClr val="bg1"/>
          </a:solidFill>
          <a:ln w="9525">
            <a:noFill/>
            <a:miter lim="800000"/>
            <a:headEnd/>
            <a:tailEnd/>
          </a:ln>
        </p:spPr>
        <p:txBody>
          <a:bodyPr wrap="none">
            <a:spAutoFit/>
          </a:bodyPr>
          <a:lstStyle/>
          <a:p>
            <a:r>
              <a:rPr lang="da-DK" sz="1800" b="1" baseline="30000">
                <a:solidFill>
                  <a:srgbClr val="000000"/>
                </a:solidFill>
                <a:latin typeface="Arial" pitchFamily="34" charset="0"/>
              </a:rPr>
              <a:t>111m</a:t>
            </a:r>
            <a:r>
              <a:rPr lang="da-DK" sz="1800" b="1">
                <a:solidFill>
                  <a:srgbClr val="000000"/>
                </a:solidFill>
                <a:latin typeface="Arial" pitchFamily="34" charset="0"/>
              </a:rPr>
              <a:t>Cd-PAC</a:t>
            </a:r>
          </a:p>
        </p:txBody>
      </p:sp>
    </p:spTree>
    <p:extLst>
      <p:ext uri="{BB962C8B-B14F-4D97-AF65-F5344CB8AC3E}">
        <p14:creationId xmlns="" xmlns:p14="http://schemas.microsoft.com/office/powerpoint/2010/main" val="42327929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5076825" y="5541963"/>
            <a:ext cx="69850" cy="69850"/>
          </a:xfrm>
          <a:prstGeom prst="rect">
            <a:avLst/>
          </a:prstGeom>
          <a:solidFill>
            <a:srgbClr val="FFFFFF"/>
          </a:solid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en-GB"/>
          </a:p>
        </p:txBody>
      </p:sp>
      <p:pic>
        <p:nvPicPr>
          <p:cNvPr id="2969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46337" y="1556792"/>
            <a:ext cx="2001837" cy="3208338"/>
          </a:xfrm>
          <a:prstGeom prst="rect">
            <a:avLst/>
          </a:prstGeom>
          <a:noFill/>
          <a:ln w="18360">
            <a:solidFill>
              <a:srgbClr val="000000"/>
            </a:solidFill>
            <a:round/>
            <a:headEnd/>
            <a:tailEnd/>
          </a:ln>
          <a:effectLst/>
          <a:extLst>
            <a:ext uri="{909E8E84-426E-40dd-AFC4-6F175D3DCCD1}">
              <a14:hiddenFill xmlns="" xmlns:a14="http://schemas.microsoft.com/office/drawing/2010/main">
                <a:blipFill dpi="0" rotWithShape="0">
                  <a:blip/>
                  <a:srcRect/>
                  <a:stretch>
                    <a:fillRect/>
                  </a:stretch>
                </a:blip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9699"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105552" y="1655763"/>
            <a:ext cx="4430712" cy="3886200"/>
          </a:xfrm>
          <a:prstGeom prst="rect">
            <a:avLst/>
          </a:prstGeom>
          <a:noFill/>
          <a:ln w="9360">
            <a:solidFill>
              <a:srgbClr val="000000"/>
            </a:solid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29700" name="Rectangle 4"/>
          <p:cNvSpPr>
            <a:spLocks noChangeArrowheads="1"/>
          </p:cNvSpPr>
          <p:nvPr/>
        </p:nvSpPr>
        <p:spPr bwMode="auto">
          <a:xfrm>
            <a:off x="0" y="441325"/>
            <a:ext cx="9144000" cy="8985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tIns="91440">
            <a:spAutoFit/>
          </a:bodyPr>
          <a:lstStyle/>
          <a:p>
            <a:pPr algn="ctr">
              <a:buClr>
                <a:srgbClr val="000000"/>
              </a:buClr>
              <a:buSzPct val="45000"/>
              <a:buFont typeface="Wingdings"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b="1" i="1">
                <a:solidFill>
                  <a:srgbClr val="000000"/>
                </a:solidFill>
                <a:latin typeface="Times New Roman" pitchFamily="16" charset="0"/>
                <a:ea typeface="+mn-ea" charset="0"/>
                <a:cs typeface="+mn-ea" charset="0"/>
              </a:rPr>
              <a:t>In vivo</a:t>
            </a:r>
            <a:r>
              <a:rPr lang="en-GB" sz="2800" b="1">
                <a:solidFill>
                  <a:srgbClr val="000000"/>
                </a:solidFill>
                <a:latin typeface="Times New Roman" pitchFamily="16" charset="0"/>
                <a:ea typeface="+mn-ea" charset="0"/>
                <a:cs typeface="+mn-ea" charset="0"/>
              </a:rPr>
              <a:t> experiments</a:t>
            </a:r>
          </a:p>
          <a:p>
            <a:pPr algn="ctr">
              <a:buClr>
                <a:srgbClr val="000000"/>
              </a:buClr>
              <a:buSzPct val="45000"/>
              <a:buFont typeface="Wingdings"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200" b="1">
                <a:solidFill>
                  <a:srgbClr val="000000"/>
                </a:solidFill>
                <a:latin typeface="Times New Roman" pitchFamily="16" charset="0"/>
                <a:ea typeface="+mn-ea" charset="0"/>
                <a:cs typeface="+mn-ea" charset="0"/>
              </a:rPr>
              <a:t>Hg(II) binding to barley</a:t>
            </a:r>
          </a:p>
        </p:txBody>
      </p:sp>
      <p:sp>
        <p:nvSpPr>
          <p:cNvPr id="29701" name="Text Box 5"/>
          <p:cNvSpPr txBox="1">
            <a:spLocks noChangeArrowheads="1"/>
          </p:cNvSpPr>
          <p:nvPr/>
        </p:nvSpPr>
        <p:spPr bwMode="auto">
          <a:xfrm>
            <a:off x="5834775" y="1963738"/>
            <a:ext cx="2743200" cy="333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5pPr>
            <a:lvl6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6pPr>
            <a:lvl7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7pPr>
            <a:lvl8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8pPr>
            <a:lvl9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9pPr>
          </a:lstStyle>
          <a:p>
            <a:r>
              <a:rPr lang="en-US" sz="1600" b="1" dirty="0">
                <a:solidFill>
                  <a:srgbClr val="000000"/>
                </a:solidFill>
                <a:latin typeface="Times New Roman" pitchFamily="16" charset="0"/>
              </a:rPr>
              <a:t>Whole barley plant</a:t>
            </a:r>
          </a:p>
        </p:txBody>
      </p:sp>
      <p:sp>
        <p:nvSpPr>
          <p:cNvPr id="29702" name="Text Box 6"/>
          <p:cNvSpPr txBox="1">
            <a:spLocks noChangeArrowheads="1"/>
          </p:cNvSpPr>
          <p:nvPr/>
        </p:nvSpPr>
        <p:spPr bwMode="auto">
          <a:xfrm>
            <a:off x="5763337" y="3727450"/>
            <a:ext cx="2743200" cy="333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5pPr>
            <a:lvl6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6pPr>
            <a:lvl7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7pPr>
            <a:lvl8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8pPr>
            <a:lvl9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9pPr>
          </a:lstStyle>
          <a:p>
            <a:r>
              <a:rPr lang="en-US" sz="1600" b="1" dirty="0" err="1" smtClean="0">
                <a:solidFill>
                  <a:srgbClr val="000000"/>
                </a:solidFill>
                <a:latin typeface="Times New Roman" pitchFamily="16" charset="0"/>
              </a:rPr>
              <a:t>Homogenised</a:t>
            </a:r>
            <a:r>
              <a:rPr lang="en-US" sz="1600" b="1" dirty="0" smtClean="0">
                <a:solidFill>
                  <a:srgbClr val="000000"/>
                </a:solidFill>
                <a:latin typeface="Times New Roman" pitchFamily="16" charset="0"/>
              </a:rPr>
              <a:t> barley </a:t>
            </a:r>
            <a:r>
              <a:rPr lang="en-US" sz="1600" b="1" dirty="0">
                <a:solidFill>
                  <a:srgbClr val="000000"/>
                </a:solidFill>
                <a:latin typeface="Times New Roman" pitchFamily="16" charset="0"/>
              </a:rPr>
              <a:t>leaves</a:t>
            </a:r>
          </a:p>
        </p:txBody>
      </p:sp>
      <p:sp>
        <p:nvSpPr>
          <p:cNvPr id="29703" name="Text Box 7"/>
          <p:cNvSpPr txBox="1">
            <a:spLocks noChangeArrowheads="1"/>
          </p:cNvSpPr>
          <p:nvPr/>
        </p:nvSpPr>
        <p:spPr bwMode="auto">
          <a:xfrm>
            <a:off x="4332288" y="5980113"/>
            <a:ext cx="3440112" cy="4556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5pPr>
            <a:lvl6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6pPr>
            <a:lvl7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7pPr>
            <a:lvl8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8pPr>
            <a:lvl9pPr defTabSz="457200" fontAlgn="base">
              <a:spcBef>
                <a:spcPct val="0"/>
              </a:spcBef>
              <a:spcAft>
                <a:spcPct val="0"/>
              </a:spcAft>
              <a:buClr>
                <a:srgbClr val="6E6E6E"/>
              </a:buClr>
              <a:buSzPct val="100000"/>
              <a:buFont typeface="Verdana" pitchFamily="32"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6E6E6E"/>
                </a:solidFill>
                <a:latin typeface="Verdana" pitchFamily="32" charset="0"/>
                <a:ea typeface="DejaVu Sans" charset="0"/>
                <a:cs typeface="DejaVu Sans" charset="0"/>
              </a:defRPr>
            </a:lvl9pPr>
          </a:lstStyle>
          <a:p>
            <a:r>
              <a:rPr lang="da-DK" sz="1200" dirty="0">
                <a:solidFill>
                  <a:srgbClr val="000000"/>
                </a:solidFill>
                <a:latin typeface="Times New Roman" pitchFamily="16" charset="0"/>
              </a:rPr>
              <a:t>Adolph et al. </a:t>
            </a:r>
            <a:r>
              <a:rPr lang="da-DK" sz="1200" i="1" dirty="0">
                <a:solidFill>
                  <a:srgbClr val="000000"/>
                </a:solidFill>
                <a:latin typeface="Times New Roman" pitchFamily="16" charset="0"/>
              </a:rPr>
              <a:t>Chem. Eur. J</a:t>
            </a:r>
            <a:r>
              <a:rPr lang="da-DK" sz="1200" dirty="0">
                <a:solidFill>
                  <a:srgbClr val="000000"/>
                </a:solidFill>
                <a:latin typeface="Times New Roman" pitchFamily="16" charset="0"/>
              </a:rPr>
              <a:t>., </a:t>
            </a:r>
            <a:r>
              <a:rPr lang="da-DK" sz="1200" b="1" dirty="0">
                <a:solidFill>
                  <a:srgbClr val="000000"/>
                </a:solidFill>
                <a:latin typeface="Times New Roman" pitchFamily="16" charset="0"/>
              </a:rPr>
              <a:t>2009</a:t>
            </a:r>
            <a:r>
              <a:rPr lang="da-DK" sz="1200" dirty="0">
                <a:solidFill>
                  <a:srgbClr val="000000"/>
                </a:solidFill>
                <a:latin typeface="Times New Roman" pitchFamily="16" charset="0"/>
              </a:rPr>
              <a:t>, 15, 7350 – 7358</a:t>
            </a:r>
          </a:p>
          <a:p>
            <a:pPr>
              <a:buClr>
                <a:srgbClr val="000000"/>
              </a:buClr>
              <a:buSzPct val="45000"/>
              <a:buFont typeface="Wingdings" charset="2"/>
              <a:buNone/>
            </a:pPr>
            <a:endParaRPr lang="en-GB" sz="1200" dirty="0">
              <a:solidFill>
                <a:srgbClr val="000000"/>
              </a:solidFill>
              <a:latin typeface="Times New Roman" pitchFamily="16" charset="0"/>
              <a:ea typeface="+mn-ea" charset="0"/>
              <a:cs typeface="+mn-ea" charset="0"/>
            </a:endParaRPr>
          </a:p>
        </p:txBody>
      </p:sp>
      <p:sp>
        <p:nvSpPr>
          <p:cNvPr id="2" name="TextBox 1"/>
          <p:cNvSpPr txBox="1"/>
          <p:nvPr/>
        </p:nvSpPr>
        <p:spPr>
          <a:xfrm>
            <a:off x="296189" y="4958397"/>
            <a:ext cx="3699747" cy="1477328"/>
          </a:xfrm>
          <a:prstGeom prst="rect">
            <a:avLst/>
          </a:prstGeom>
          <a:solidFill>
            <a:srgbClr val="FFFF00"/>
          </a:solidFill>
        </p:spPr>
        <p:txBody>
          <a:bodyPr wrap="square" rtlCol="0">
            <a:spAutoFit/>
          </a:bodyPr>
          <a:lstStyle/>
          <a:p>
            <a:pPr marL="342900" indent="-342900">
              <a:buFont typeface="Arial" pitchFamily="34" charset="0"/>
              <a:buChar char="•"/>
            </a:pPr>
            <a:r>
              <a:rPr lang="en-US" sz="1800" dirty="0" smtClean="0">
                <a:solidFill>
                  <a:schemeClr val="tx1"/>
                </a:solidFill>
                <a:latin typeface="Times New Roman" pitchFamily="18" charset="0"/>
                <a:cs typeface="Times New Roman" pitchFamily="18" charset="0"/>
              </a:rPr>
              <a:t>5-7 days-old plants</a:t>
            </a:r>
          </a:p>
          <a:p>
            <a:pPr marL="342900" indent="-342900">
              <a:buFont typeface="Arial" pitchFamily="34" charset="0"/>
              <a:buChar char="•"/>
            </a:pPr>
            <a:r>
              <a:rPr lang="en-US" sz="1800" dirty="0" smtClean="0">
                <a:solidFill>
                  <a:schemeClr val="tx1"/>
                </a:solidFill>
                <a:latin typeface="Times New Roman" pitchFamily="18" charset="0"/>
                <a:cs typeface="Times New Roman" pitchFamily="18" charset="0"/>
              </a:rPr>
              <a:t>Plant inserted into test tube. </a:t>
            </a:r>
          </a:p>
          <a:p>
            <a:pPr marL="342900" indent="-342900">
              <a:buFont typeface="Arial" pitchFamily="34" charset="0"/>
              <a:buChar char="•"/>
            </a:pPr>
            <a:r>
              <a:rPr lang="en-US" sz="1800" dirty="0" smtClean="0">
                <a:solidFill>
                  <a:schemeClr val="tx1"/>
                </a:solidFill>
                <a:latin typeface="Times New Roman" pitchFamily="18" charset="0"/>
                <a:cs typeface="Times New Roman" pitchFamily="18" charset="0"/>
              </a:rPr>
              <a:t>Fast uptake of Hg(II) (&lt;1h)</a:t>
            </a:r>
          </a:p>
          <a:p>
            <a:pPr marL="342900" indent="-342900">
              <a:buFont typeface="Arial" pitchFamily="34" charset="0"/>
              <a:buChar char="•"/>
            </a:pPr>
            <a:r>
              <a:rPr lang="en-US" sz="1800" dirty="0" smtClean="0">
                <a:solidFill>
                  <a:schemeClr val="tx1"/>
                </a:solidFill>
                <a:latin typeface="Times New Roman" pitchFamily="18" charset="0"/>
                <a:cs typeface="Times New Roman" pitchFamily="18" charset="0"/>
              </a:rPr>
              <a:t>Bound to large molecules, similarities to HgS</a:t>
            </a:r>
            <a:r>
              <a:rPr lang="en-US" sz="1800" baseline="-25000" dirty="0" smtClean="0">
                <a:solidFill>
                  <a:schemeClr val="tx1"/>
                </a:solidFill>
                <a:latin typeface="Times New Roman" pitchFamily="18" charset="0"/>
                <a:cs typeface="Times New Roman" pitchFamily="18" charset="0"/>
              </a:rPr>
              <a:t>2</a:t>
            </a:r>
            <a:r>
              <a:rPr lang="en-US" sz="1800" dirty="0" smtClean="0">
                <a:solidFill>
                  <a:schemeClr val="tx1"/>
                </a:solidFill>
                <a:latin typeface="Times New Roman" pitchFamily="18" charset="0"/>
                <a:cs typeface="Times New Roman" pitchFamily="18" charset="0"/>
              </a:rPr>
              <a:t> compounds</a:t>
            </a:r>
            <a:endParaRPr lang="en-GB" sz="1800"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88903669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6"/>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31279" y="1534669"/>
            <a:ext cx="7943711" cy="406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 name="Text Box 9"/>
          <p:cNvSpPr txBox="1">
            <a:spLocks noChangeArrowheads="1"/>
          </p:cNvSpPr>
          <p:nvPr/>
        </p:nvSpPr>
        <p:spPr bwMode="auto">
          <a:xfrm>
            <a:off x="1281009" y="823908"/>
            <a:ext cx="6429375" cy="231056"/>
          </a:xfrm>
          <a:prstGeom prst="rect">
            <a:avLst/>
          </a:prstGeom>
          <a:noFill/>
          <a:ln w="12700">
            <a:noFill/>
            <a:miter lim="800000"/>
            <a:headEnd/>
            <a:tailEnd/>
          </a:ln>
          <a:effectLst/>
        </p:spPr>
        <p:txBody>
          <a:bodyPr lIns="0" tIns="0" rIns="0" bIns="0">
            <a:spAutoFit/>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lnSpc>
                <a:spcPct val="210000"/>
              </a:lnSpc>
              <a:spcBef>
                <a:spcPct val="0"/>
              </a:spcBef>
              <a:spcAft>
                <a:spcPct val="0"/>
              </a:spcAft>
              <a:defRPr sz="2400">
                <a:solidFill>
                  <a:schemeClr val="tx1"/>
                </a:solidFill>
                <a:latin typeface="Comic Sans MS" charset="0"/>
                <a:ea typeface="ＭＳ Ｐゴシック" charset="0"/>
              </a:defRPr>
            </a:lvl6pPr>
            <a:lvl7pPr marL="914400" eaLnBrk="0" fontAlgn="base" hangingPunct="0">
              <a:lnSpc>
                <a:spcPct val="210000"/>
              </a:lnSpc>
              <a:spcBef>
                <a:spcPct val="0"/>
              </a:spcBef>
              <a:spcAft>
                <a:spcPct val="0"/>
              </a:spcAft>
              <a:defRPr sz="2400">
                <a:solidFill>
                  <a:schemeClr val="tx1"/>
                </a:solidFill>
                <a:latin typeface="Comic Sans MS" charset="0"/>
                <a:ea typeface="ＭＳ Ｐゴシック" charset="0"/>
              </a:defRPr>
            </a:lvl7pPr>
            <a:lvl8pPr marL="1371600" eaLnBrk="0" fontAlgn="base" hangingPunct="0">
              <a:lnSpc>
                <a:spcPct val="210000"/>
              </a:lnSpc>
              <a:spcBef>
                <a:spcPct val="0"/>
              </a:spcBef>
              <a:spcAft>
                <a:spcPct val="0"/>
              </a:spcAft>
              <a:defRPr sz="2400">
                <a:solidFill>
                  <a:schemeClr val="tx1"/>
                </a:solidFill>
                <a:latin typeface="Comic Sans MS" charset="0"/>
                <a:ea typeface="ＭＳ Ｐゴシック" charset="0"/>
              </a:defRPr>
            </a:lvl8pPr>
            <a:lvl9pPr marL="1828800" eaLnBrk="0" fontAlgn="base" hangingPunct="0">
              <a:lnSpc>
                <a:spcPct val="210000"/>
              </a:lnSpc>
              <a:spcBef>
                <a:spcPct val="0"/>
              </a:spcBef>
              <a:spcAft>
                <a:spcPct val="0"/>
              </a:spcAft>
              <a:defRPr sz="2400">
                <a:solidFill>
                  <a:schemeClr val="tx1"/>
                </a:solidFill>
                <a:latin typeface="Comic Sans MS" charset="0"/>
                <a:ea typeface="ＭＳ Ｐゴシック" charset="0"/>
              </a:defRPr>
            </a:lvl9pPr>
          </a:lstStyle>
          <a:p>
            <a:pPr>
              <a:lnSpc>
                <a:spcPct val="140000"/>
              </a:lnSpc>
              <a:spcBef>
                <a:spcPct val="50000"/>
              </a:spcBef>
            </a:pPr>
            <a:r>
              <a:rPr lang="en-US" sz="1100" b="1" dirty="0">
                <a:solidFill>
                  <a:srgbClr val="0000FF"/>
                </a:solidFill>
                <a:effectLst>
                  <a:outerShdw blurRad="38100" dist="38100" dir="2700000" algn="tl">
                    <a:srgbClr val="DDDDDD"/>
                  </a:outerShdw>
                </a:effectLst>
                <a:sym typeface="Wingdings" charset="0"/>
              </a:rPr>
              <a:t>low energies &amp; high </a:t>
            </a:r>
            <a:r>
              <a:rPr lang="en-US" sz="1100" b="1" dirty="0" err="1">
                <a:solidFill>
                  <a:srgbClr val="0000FF"/>
                </a:solidFill>
                <a:effectLst>
                  <a:outerShdw blurRad="38100" dist="38100" dir="2700000" algn="tl">
                    <a:srgbClr val="DDDDDD"/>
                  </a:outerShdw>
                </a:effectLst>
                <a:sym typeface="Wingdings" charset="0"/>
              </a:rPr>
              <a:t>multipolarities</a:t>
            </a:r>
            <a:r>
              <a:rPr lang="en-US" sz="1100" b="1" dirty="0">
                <a:solidFill>
                  <a:srgbClr val="0000FF"/>
                </a:solidFill>
                <a:effectLst>
                  <a:outerShdw blurRad="38100" dist="38100" dir="2700000" algn="tl">
                    <a:srgbClr val="DDDDDD"/>
                  </a:outerShdw>
                </a:effectLst>
                <a:sym typeface="Wingdings" charset="0"/>
              </a:rPr>
              <a:t>  highly converted cascades </a:t>
            </a:r>
            <a:r>
              <a:rPr lang="en-US" sz="1100" b="1" dirty="0">
                <a:effectLst>
                  <a:outerShdw blurRad="38100" dist="38100" dir="2700000" algn="tl">
                    <a:srgbClr val="DDDDDD"/>
                  </a:outerShdw>
                </a:effectLst>
                <a:sym typeface="Wingdings" charset="0"/>
              </a:rPr>
              <a:t> </a:t>
            </a:r>
            <a:r>
              <a:rPr lang="en-US" sz="1100" b="1" dirty="0">
                <a:solidFill>
                  <a:srgbClr val="0000FF"/>
                </a:solidFill>
                <a:effectLst>
                  <a:outerShdw blurRad="38100" dist="38100" dir="2700000" algn="tl">
                    <a:srgbClr val="DDDDDD"/>
                  </a:outerShdw>
                </a:effectLst>
                <a:sym typeface="Wingdings" charset="0"/>
              </a:rPr>
              <a:t>e-</a:t>
            </a:r>
            <a:r>
              <a:rPr lang="en-US" sz="1100" b="1" dirty="0">
                <a:solidFill>
                  <a:srgbClr val="FF0000"/>
                </a:solidFill>
                <a:effectLst>
                  <a:outerShdw blurRad="38100" dist="38100" dir="2700000" algn="tl">
                    <a:srgbClr val="DDDDDD"/>
                  </a:outerShdw>
                </a:effectLst>
                <a:latin typeface="Symbol" charset="0"/>
                <a:sym typeface="Wingdings" charset="0"/>
              </a:rPr>
              <a:t>g </a:t>
            </a:r>
            <a:r>
              <a:rPr lang="en-US" sz="1100" b="1" dirty="0">
                <a:solidFill>
                  <a:srgbClr val="0000FF"/>
                </a:solidFill>
                <a:effectLst>
                  <a:outerShdw blurRad="38100" dist="38100" dir="2700000" algn="tl">
                    <a:srgbClr val="DDDDDD"/>
                  </a:outerShdw>
                </a:effectLst>
                <a:sym typeface="Wingdings" charset="0"/>
              </a:rPr>
              <a:t>PAC</a:t>
            </a:r>
            <a:endParaRPr lang="en-US" sz="1000" b="1" dirty="0">
              <a:sym typeface="Wingdings" charset="0"/>
            </a:endParaRPr>
          </a:p>
        </p:txBody>
      </p:sp>
      <p:grpSp>
        <p:nvGrpSpPr>
          <p:cNvPr id="12" name="Group 10"/>
          <p:cNvGrpSpPr>
            <a:grpSpLocks/>
          </p:cNvGrpSpPr>
          <p:nvPr/>
        </p:nvGrpSpPr>
        <p:grpSpPr bwMode="auto">
          <a:xfrm>
            <a:off x="2340133" y="1277856"/>
            <a:ext cx="3214688" cy="545828"/>
            <a:chOff x="1688" y="772"/>
            <a:chExt cx="2880" cy="489"/>
          </a:xfrm>
        </p:grpSpPr>
        <p:sp>
          <p:nvSpPr>
            <p:cNvPr id="13" name="Text Box 11"/>
            <p:cNvSpPr txBox="1">
              <a:spLocks noChangeArrowheads="1"/>
            </p:cNvSpPr>
            <p:nvPr/>
          </p:nvSpPr>
          <p:spPr bwMode="auto">
            <a:xfrm>
              <a:off x="1688" y="772"/>
              <a:ext cx="2880" cy="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spAutoFit/>
            </a:bodyPr>
            <a:lstStyle>
              <a:lvl1pPr marL="342900" indent="-342900" eaLnBrk="0" hangingPunct="0">
                <a:defRPr sz="2400">
                  <a:solidFill>
                    <a:schemeClr val="tx1"/>
                  </a:solidFill>
                  <a:latin typeface="Comic Sans MS" charset="0"/>
                  <a:ea typeface="ＭＳ Ｐゴシック" charset="0"/>
                  <a:cs typeface="ＭＳ Ｐゴシック" charset="0"/>
                </a:defRPr>
              </a:lvl1pPr>
              <a:lvl2pPr marL="37931725" indent="-37474525" eaLnBrk="0" hangingPunct="0">
                <a:defRPr sz="2400">
                  <a:solidFill>
                    <a:schemeClr val="tx1"/>
                  </a:solidFill>
                  <a:latin typeface="Comic Sans MS" charset="0"/>
                  <a:ea typeface="ＭＳ Ｐゴシック" charset="0"/>
                </a:defRPr>
              </a:lvl2pPr>
              <a:lvl3pPr eaLnBrk="0" hangingPunct="0">
                <a:defRPr sz="2400">
                  <a:solidFill>
                    <a:schemeClr val="tx1"/>
                  </a:solidFill>
                  <a:latin typeface="Comic Sans MS" charset="0"/>
                  <a:ea typeface="ＭＳ Ｐゴシック" charset="0"/>
                </a:defRPr>
              </a:lvl3pPr>
              <a:lvl4pPr eaLnBrk="0" hangingPunct="0">
                <a:defRPr sz="2400">
                  <a:solidFill>
                    <a:schemeClr val="tx1"/>
                  </a:solidFill>
                  <a:latin typeface="Comic Sans MS" charset="0"/>
                  <a:ea typeface="ＭＳ Ｐゴシック" charset="0"/>
                </a:defRPr>
              </a:lvl4pPr>
              <a:lvl5pPr eaLnBrk="0" hangingPunct="0">
                <a:defRPr sz="2400">
                  <a:solidFill>
                    <a:schemeClr val="tx1"/>
                  </a:solidFill>
                  <a:latin typeface="Comic Sans MS" charset="0"/>
                  <a:ea typeface="ＭＳ Ｐゴシック" charset="0"/>
                </a:defRPr>
              </a:lvl5pPr>
              <a:lvl6pPr marL="457200" eaLnBrk="0" fontAlgn="base" hangingPunct="0">
                <a:lnSpc>
                  <a:spcPct val="210000"/>
                </a:lnSpc>
                <a:spcBef>
                  <a:spcPct val="0"/>
                </a:spcBef>
                <a:spcAft>
                  <a:spcPct val="0"/>
                </a:spcAft>
                <a:defRPr sz="2400">
                  <a:solidFill>
                    <a:schemeClr val="tx1"/>
                  </a:solidFill>
                  <a:latin typeface="Comic Sans MS" charset="0"/>
                  <a:ea typeface="ＭＳ Ｐゴシック" charset="0"/>
                </a:defRPr>
              </a:lvl6pPr>
              <a:lvl7pPr marL="914400" eaLnBrk="0" fontAlgn="base" hangingPunct="0">
                <a:lnSpc>
                  <a:spcPct val="210000"/>
                </a:lnSpc>
                <a:spcBef>
                  <a:spcPct val="0"/>
                </a:spcBef>
                <a:spcAft>
                  <a:spcPct val="0"/>
                </a:spcAft>
                <a:defRPr sz="2400">
                  <a:solidFill>
                    <a:schemeClr val="tx1"/>
                  </a:solidFill>
                  <a:latin typeface="Comic Sans MS" charset="0"/>
                  <a:ea typeface="ＭＳ Ｐゴシック" charset="0"/>
                </a:defRPr>
              </a:lvl7pPr>
              <a:lvl8pPr marL="1371600" eaLnBrk="0" fontAlgn="base" hangingPunct="0">
                <a:lnSpc>
                  <a:spcPct val="210000"/>
                </a:lnSpc>
                <a:spcBef>
                  <a:spcPct val="0"/>
                </a:spcBef>
                <a:spcAft>
                  <a:spcPct val="0"/>
                </a:spcAft>
                <a:defRPr sz="2400">
                  <a:solidFill>
                    <a:schemeClr val="tx1"/>
                  </a:solidFill>
                  <a:latin typeface="Comic Sans MS" charset="0"/>
                  <a:ea typeface="ＭＳ Ｐゴシック" charset="0"/>
                </a:defRPr>
              </a:lvl8pPr>
              <a:lvl9pPr marL="1828800" eaLnBrk="0" fontAlgn="base" hangingPunct="0">
                <a:lnSpc>
                  <a:spcPct val="210000"/>
                </a:lnSpc>
                <a:spcBef>
                  <a:spcPct val="0"/>
                </a:spcBef>
                <a:spcAft>
                  <a:spcPct val="0"/>
                </a:spcAft>
                <a:defRPr sz="2400">
                  <a:solidFill>
                    <a:schemeClr val="tx1"/>
                  </a:solidFill>
                  <a:latin typeface="Comic Sans MS" charset="0"/>
                  <a:ea typeface="ＭＳ Ｐゴシック" charset="0"/>
                </a:defRPr>
              </a:lvl9pPr>
            </a:lstStyle>
            <a:p>
              <a:pPr algn="just">
                <a:lnSpc>
                  <a:spcPct val="70000"/>
                </a:lnSpc>
                <a:spcBef>
                  <a:spcPct val="50000"/>
                </a:spcBef>
              </a:pPr>
              <a:r>
                <a:rPr lang="en-US" sz="1100" b="1" dirty="0">
                  <a:solidFill>
                    <a:srgbClr val="0000FF"/>
                  </a:solidFill>
                  <a:sym typeface="Wingdings" charset="0"/>
                </a:rPr>
                <a:t>				e-</a:t>
              </a:r>
              <a:r>
                <a:rPr lang="en-US" sz="1100" b="1" dirty="0">
                  <a:solidFill>
                    <a:srgbClr val="FF0000"/>
                  </a:solidFill>
                  <a:latin typeface="Symbol" charset="0"/>
                  <a:sym typeface="Wingdings" charset="0"/>
                </a:rPr>
                <a:t>g</a:t>
              </a:r>
            </a:p>
            <a:p>
              <a:pPr algn="just">
                <a:lnSpc>
                  <a:spcPct val="70000"/>
                </a:lnSpc>
                <a:spcBef>
                  <a:spcPct val="50000"/>
                </a:spcBef>
              </a:pPr>
              <a:r>
                <a:rPr lang="en-US" sz="1100" b="1" dirty="0">
                  <a:solidFill>
                    <a:srgbClr val="FF0000"/>
                  </a:solidFill>
                  <a:sym typeface="Wingdings" charset="0"/>
                </a:rPr>
                <a:t>RED  </a:t>
              </a:r>
              <a:r>
                <a:rPr lang="en-US" sz="1100" b="1" dirty="0">
                  <a:solidFill>
                    <a:srgbClr val="FF0000"/>
                  </a:solidFill>
                  <a:latin typeface="Symbol" charset="0"/>
                  <a:sym typeface="Wingdings" charset="0"/>
                </a:rPr>
                <a:t>g-g</a:t>
              </a:r>
              <a:r>
                <a:rPr lang="en-US" sz="1100" b="1" dirty="0">
                  <a:solidFill>
                    <a:srgbClr val="FF0000"/>
                  </a:solidFill>
                  <a:sym typeface="Wingdings" charset="0"/>
                </a:rPr>
                <a:t> PAC</a:t>
              </a:r>
              <a:r>
                <a:rPr lang="en-US" sz="1100" b="1" dirty="0"/>
                <a:t> 	</a:t>
              </a:r>
              <a:r>
                <a:rPr lang="en-US" sz="1100" b="1" dirty="0">
                  <a:solidFill>
                    <a:srgbClr val="0000FF"/>
                  </a:solidFill>
                </a:rPr>
                <a:t>BLUE	</a:t>
              </a:r>
              <a:r>
                <a:rPr lang="en-US" sz="1100" b="1" dirty="0">
                  <a:solidFill>
                    <a:srgbClr val="FF0000"/>
                  </a:solidFill>
                  <a:latin typeface="Symbol" charset="0"/>
                  <a:sym typeface="Wingdings" charset="0"/>
                </a:rPr>
                <a:t>g</a:t>
              </a:r>
              <a:r>
                <a:rPr lang="en-US" sz="1100" b="1" dirty="0">
                  <a:solidFill>
                    <a:srgbClr val="0000FF"/>
                  </a:solidFill>
                  <a:sym typeface="Wingdings" charset="0"/>
                </a:rPr>
                <a:t>-e PAC</a:t>
              </a:r>
            </a:p>
            <a:p>
              <a:pPr algn="just">
                <a:lnSpc>
                  <a:spcPct val="70000"/>
                </a:lnSpc>
                <a:spcBef>
                  <a:spcPct val="50000"/>
                </a:spcBef>
              </a:pPr>
              <a:r>
                <a:rPr lang="en-US" sz="1100" b="1" dirty="0">
                  <a:solidFill>
                    <a:srgbClr val="0000FF"/>
                  </a:solidFill>
                  <a:sym typeface="Wingdings" charset="0"/>
                </a:rPr>
                <a:t>				e-e</a:t>
              </a:r>
            </a:p>
          </p:txBody>
        </p:sp>
        <p:grpSp>
          <p:nvGrpSpPr>
            <p:cNvPr id="14" name="Group 12"/>
            <p:cNvGrpSpPr>
              <a:grpSpLocks/>
            </p:cNvGrpSpPr>
            <p:nvPr/>
          </p:nvGrpSpPr>
          <p:grpSpPr bwMode="auto">
            <a:xfrm>
              <a:off x="2703" y="859"/>
              <a:ext cx="192" cy="288"/>
              <a:chOff x="4800" y="1344"/>
              <a:chExt cx="192" cy="288"/>
            </a:xfrm>
          </p:grpSpPr>
          <p:sp>
            <p:nvSpPr>
              <p:cNvPr id="15" name="Line 13"/>
              <p:cNvSpPr>
                <a:spLocks noChangeShapeType="1"/>
              </p:cNvSpPr>
              <p:nvPr/>
            </p:nvSpPr>
            <p:spPr bwMode="auto">
              <a:xfrm flipV="1">
                <a:off x="4800" y="1344"/>
                <a:ext cx="144" cy="144"/>
              </a:xfrm>
              <a:prstGeom prst="line">
                <a:avLst/>
              </a:prstGeom>
              <a:noFill/>
              <a:ln w="25400">
                <a:solidFill>
                  <a:srgbClr val="0000FF"/>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16" name="Line 14"/>
              <p:cNvSpPr>
                <a:spLocks noChangeShapeType="1"/>
              </p:cNvSpPr>
              <p:nvPr/>
            </p:nvSpPr>
            <p:spPr bwMode="auto">
              <a:xfrm flipV="1">
                <a:off x="4800" y="1488"/>
                <a:ext cx="192" cy="0"/>
              </a:xfrm>
              <a:prstGeom prst="line">
                <a:avLst/>
              </a:prstGeom>
              <a:noFill/>
              <a:ln w="25400">
                <a:solidFill>
                  <a:srgbClr val="0000FF"/>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sp>
            <p:nvSpPr>
              <p:cNvPr id="17" name="Line 15"/>
              <p:cNvSpPr>
                <a:spLocks noChangeShapeType="1"/>
              </p:cNvSpPr>
              <p:nvPr/>
            </p:nvSpPr>
            <p:spPr bwMode="auto">
              <a:xfrm>
                <a:off x="4800" y="1488"/>
                <a:ext cx="144" cy="144"/>
              </a:xfrm>
              <a:prstGeom prst="line">
                <a:avLst/>
              </a:prstGeom>
              <a:noFill/>
              <a:ln w="25400">
                <a:solidFill>
                  <a:srgbClr val="0000FF"/>
                </a:solidFill>
                <a:round/>
                <a:headEnd/>
                <a:tailEnd type="triangle" w="med" len="med"/>
              </a:ln>
              <a:extLst>
                <a:ext uri="{909E8E84-426E-40dd-AFC4-6F175D3DCCD1}">
                  <a14:hiddenFill xmlns="" xmlns:a14="http://schemas.microsoft.com/office/drawing/2010/main">
                    <a:noFill/>
                  </a14:hiddenFill>
                </a:ext>
              </a:extLst>
            </p:spPr>
            <p:txBody>
              <a:bodyPr>
                <a:spAutoFit/>
              </a:bodyPr>
              <a:lstStyle/>
              <a:p>
                <a:endParaRPr lang="en-US"/>
              </a:p>
            </p:txBody>
          </p:sp>
        </p:grpSp>
      </p:grpSp>
      <p:sp>
        <p:nvSpPr>
          <p:cNvPr id="3" name="TextBox 2"/>
          <p:cNvSpPr txBox="1"/>
          <p:nvPr/>
        </p:nvSpPr>
        <p:spPr>
          <a:xfrm>
            <a:off x="2370667" y="3602565"/>
            <a:ext cx="350936" cy="307777"/>
          </a:xfrm>
          <a:prstGeom prst="rect">
            <a:avLst/>
          </a:prstGeom>
          <a:noFill/>
        </p:spPr>
        <p:txBody>
          <a:bodyPr wrap="none" rtlCol="0">
            <a:noAutofit/>
          </a:bodyPr>
          <a:lstStyle/>
          <a:p>
            <a:r>
              <a:rPr lang="en-US" sz="1400" b="1" i="1" dirty="0" smtClean="0">
                <a:ln w="3175">
                  <a:solidFill>
                    <a:schemeClr val="tx1"/>
                  </a:solidFill>
                </a:ln>
                <a:solidFill>
                  <a:schemeClr val="bg1"/>
                </a:solidFill>
                <a:latin typeface="Times New Roman"/>
                <a:cs typeface="Times New Roman"/>
              </a:rPr>
              <a:t>P</a:t>
            </a:r>
            <a:endParaRPr lang="en-US" sz="1400" b="1" i="1" dirty="0">
              <a:ln w="3175">
                <a:solidFill>
                  <a:schemeClr val="tx1"/>
                </a:solidFill>
              </a:ln>
              <a:solidFill>
                <a:schemeClr val="bg1"/>
              </a:solidFill>
              <a:latin typeface="Times New Roman"/>
              <a:cs typeface="Times New Roman"/>
            </a:endParaRPr>
          </a:p>
        </p:txBody>
      </p:sp>
      <p:cxnSp>
        <p:nvCxnSpPr>
          <p:cNvPr id="5" name="Straight Arrow Connector 4"/>
          <p:cNvCxnSpPr/>
          <p:nvPr/>
        </p:nvCxnSpPr>
        <p:spPr>
          <a:xfrm>
            <a:off x="2624667" y="3763433"/>
            <a:ext cx="169333" cy="0"/>
          </a:xfrm>
          <a:prstGeom prst="straightConnector1">
            <a:avLst/>
          </a:prstGeom>
          <a:ln w="9525">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1659298" y="3509440"/>
            <a:ext cx="345600" cy="468000"/>
          </a:xfrm>
          <a:prstGeom prst="rect">
            <a:avLst/>
          </a:prstGeom>
          <a:gradFill>
            <a:gsLst>
              <a:gs pos="0">
                <a:srgbClr val="868686"/>
              </a:gs>
              <a:gs pos="100000">
                <a:schemeClr val="bg1"/>
              </a:gs>
            </a:gsLs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err="1" smtClean="0">
                <a:solidFill>
                  <a:schemeClr val="tx1"/>
                </a:solidFill>
                <a:latin typeface="Times New Roman"/>
                <a:cs typeface="Times New Roman"/>
              </a:rPr>
              <a:t>Zr</a:t>
            </a:r>
            <a:endParaRPr lang="en-US" sz="1200" b="1" dirty="0">
              <a:solidFill>
                <a:schemeClr val="tx1"/>
              </a:solidFill>
              <a:latin typeface="Times New Roman"/>
              <a:cs typeface="Times New Roman"/>
            </a:endParaRPr>
          </a:p>
        </p:txBody>
      </p:sp>
      <p:sp>
        <p:nvSpPr>
          <p:cNvPr id="7" name="Rectangle 6"/>
          <p:cNvSpPr/>
          <p:nvPr/>
        </p:nvSpPr>
        <p:spPr>
          <a:xfrm>
            <a:off x="1968500" y="3960508"/>
            <a:ext cx="402167" cy="5437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005700" y="3994376"/>
            <a:ext cx="342000" cy="468000"/>
          </a:xfrm>
          <a:prstGeom prst="rect">
            <a:avLst/>
          </a:prstGeom>
          <a:gradFill>
            <a:gsLst>
              <a:gs pos="0">
                <a:srgbClr val="0000FF"/>
              </a:gs>
              <a:gs pos="100000">
                <a:srgbClr val="FF0000"/>
              </a:gs>
            </a:gsLst>
            <a:lin ang="0" scaled="0"/>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smtClean="0">
                <a:solidFill>
                  <a:srgbClr val="FFFFFF"/>
                </a:solidFill>
                <a:latin typeface="Times New Roman"/>
                <a:cs typeface="Times New Roman"/>
              </a:rPr>
              <a:t>Ta</a:t>
            </a:r>
            <a:endParaRPr lang="en-US" sz="1200" b="1" dirty="0">
              <a:solidFill>
                <a:srgbClr val="FFFFFF"/>
              </a:solidFill>
              <a:latin typeface="Times New Roman"/>
              <a:cs typeface="Times New Roman"/>
            </a:endParaRPr>
          </a:p>
        </p:txBody>
      </p:sp>
      <p:sp>
        <p:nvSpPr>
          <p:cNvPr id="22" name="Rectangle 21"/>
          <p:cNvSpPr/>
          <p:nvPr/>
        </p:nvSpPr>
        <p:spPr>
          <a:xfrm>
            <a:off x="1656133" y="3994378"/>
            <a:ext cx="342000" cy="468000"/>
          </a:xfrm>
          <a:prstGeom prst="rect">
            <a:avLst/>
          </a:prstGeom>
          <a:gradFill>
            <a:gsLst>
              <a:gs pos="0">
                <a:schemeClr val="bg1"/>
              </a:gs>
              <a:gs pos="100000">
                <a:schemeClr val="accent6">
                  <a:lumMod val="75000"/>
                </a:schemeClr>
              </a:gs>
            </a:gsLs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lnSpc>
                <a:spcPts val="1100"/>
              </a:lnSpc>
            </a:pPr>
            <a:r>
              <a:rPr lang="en-US" sz="1200" b="1" dirty="0" err="1" smtClean="0">
                <a:solidFill>
                  <a:schemeClr val="tx1"/>
                </a:solidFill>
                <a:latin typeface="Times New Roman"/>
                <a:cs typeface="Times New Roman"/>
              </a:rPr>
              <a:t>Hf</a:t>
            </a:r>
            <a:endParaRPr lang="en-US" sz="1200" b="1" dirty="0" smtClean="0">
              <a:solidFill>
                <a:schemeClr val="tx1"/>
              </a:solidFill>
              <a:latin typeface="Times New Roman"/>
              <a:cs typeface="Times New Roman"/>
            </a:endParaRPr>
          </a:p>
          <a:p>
            <a:pPr algn="ctr">
              <a:lnSpc>
                <a:spcPts val="1100"/>
              </a:lnSpc>
            </a:pPr>
            <a:r>
              <a:rPr lang="en-US" sz="1200" b="1" i="1" dirty="0" smtClean="0">
                <a:solidFill>
                  <a:schemeClr val="tx1"/>
                </a:solidFill>
                <a:latin typeface="Times New Roman"/>
                <a:cs typeface="Times New Roman"/>
              </a:rPr>
              <a:t>C</a:t>
            </a:r>
          </a:p>
          <a:p>
            <a:pPr algn="ctr">
              <a:lnSpc>
                <a:spcPts val="1100"/>
              </a:lnSpc>
            </a:pPr>
            <a:r>
              <a:rPr lang="en-US" sz="1200" b="1" i="1" dirty="0">
                <a:ln w="3175">
                  <a:solidFill>
                    <a:schemeClr val="tx1"/>
                  </a:solidFill>
                </a:ln>
                <a:solidFill>
                  <a:schemeClr val="bg1"/>
                </a:solidFill>
                <a:latin typeface="Times New Roman"/>
                <a:cs typeface="Times New Roman"/>
              </a:rPr>
              <a:t>P</a:t>
            </a:r>
          </a:p>
        </p:txBody>
      </p:sp>
      <p:cxnSp>
        <p:nvCxnSpPr>
          <p:cNvPr id="23" name="Straight Arrow Connector 22"/>
          <p:cNvCxnSpPr/>
          <p:nvPr/>
        </p:nvCxnSpPr>
        <p:spPr>
          <a:xfrm>
            <a:off x="1921033" y="4212167"/>
            <a:ext cx="169333" cy="0"/>
          </a:xfrm>
          <a:prstGeom prst="straightConnector1">
            <a:avLst/>
          </a:prstGeom>
          <a:ln w="9525">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1925267" y="4364567"/>
            <a:ext cx="169333" cy="0"/>
          </a:xfrm>
          <a:prstGeom prst="straightConnector1">
            <a:avLst/>
          </a:prstGeom>
          <a:ln w="9525">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3721100" y="3011215"/>
            <a:ext cx="1026000" cy="468000"/>
            <a:chOff x="3721100" y="2538108"/>
            <a:chExt cx="1026000" cy="468000"/>
          </a:xfrm>
        </p:grpSpPr>
        <p:sp>
          <p:nvSpPr>
            <p:cNvPr id="25" name="Rectangle 24"/>
            <p:cNvSpPr/>
            <p:nvPr/>
          </p:nvSpPr>
          <p:spPr>
            <a:xfrm>
              <a:off x="4063100" y="2538108"/>
              <a:ext cx="342000" cy="468000"/>
            </a:xfrm>
            <a:prstGeom prst="rect">
              <a:avLst/>
            </a:prstGeom>
            <a:gradFill>
              <a:gsLst>
                <a:gs pos="0">
                  <a:schemeClr val="bg1"/>
                </a:gs>
                <a:gs pos="100000">
                  <a:srgbClr val="FF0000"/>
                </a:gs>
              </a:gsLst>
              <a:lin ang="0" scaled="0"/>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smtClean="0">
                  <a:solidFill>
                    <a:srgbClr val="FFFFFF"/>
                  </a:solidFill>
                  <a:latin typeface="Times New Roman"/>
                  <a:cs typeface="Times New Roman"/>
                </a:rPr>
                <a:t>Cu</a:t>
              </a:r>
            </a:p>
            <a:p>
              <a:pPr algn="ctr"/>
              <a:r>
                <a:rPr lang="en-US" sz="1200" b="1" i="1" dirty="0">
                  <a:ln w="3175">
                    <a:solidFill>
                      <a:schemeClr val="tx1"/>
                    </a:solidFill>
                  </a:ln>
                  <a:solidFill>
                    <a:schemeClr val="bg1"/>
                  </a:solidFill>
                  <a:latin typeface="Times New Roman"/>
                  <a:cs typeface="Times New Roman"/>
                </a:rPr>
                <a:t>P</a:t>
              </a:r>
            </a:p>
          </p:txBody>
        </p:sp>
        <p:sp>
          <p:nvSpPr>
            <p:cNvPr id="26" name="Rectangle 25"/>
            <p:cNvSpPr/>
            <p:nvPr/>
          </p:nvSpPr>
          <p:spPr>
            <a:xfrm>
              <a:off x="3721100" y="2538108"/>
              <a:ext cx="342000" cy="468000"/>
            </a:xfrm>
            <a:prstGeom prst="rect">
              <a:avLst/>
            </a:prstGeom>
            <a:gradFill>
              <a:gsLst>
                <a:gs pos="0">
                  <a:schemeClr val="bg1"/>
                </a:gs>
                <a:gs pos="100000">
                  <a:srgbClr val="FF0000"/>
                </a:gs>
              </a:gsLst>
              <a:lin ang="0" scaled="0"/>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smtClean="0">
                  <a:solidFill>
                    <a:srgbClr val="FFFFFF"/>
                  </a:solidFill>
                  <a:latin typeface="Times New Roman"/>
                  <a:cs typeface="Times New Roman"/>
                </a:rPr>
                <a:t>Ni</a:t>
              </a:r>
            </a:p>
            <a:p>
              <a:pPr algn="ctr"/>
              <a:r>
                <a:rPr lang="en-US" sz="1200" b="1" i="1" dirty="0" smtClean="0">
                  <a:ln w="3175">
                    <a:solidFill>
                      <a:schemeClr val="tx1"/>
                    </a:solidFill>
                  </a:ln>
                  <a:solidFill>
                    <a:schemeClr val="bg1"/>
                  </a:solidFill>
                  <a:latin typeface="Times New Roman"/>
                  <a:cs typeface="Times New Roman"/>
                </a:rPr>
                <a:t>P</a:t>
              </a:r>
            </a:p>
            <a:p>
              <a:pPr algn="ctr"/>
              <a:endParaRPr lang="en-US" sz="1200" b="1" dirty="0">
                <a:solidFill>
                  <a:srgbClr val="FFFFFF"/>
                </a:solidFill>
                <a:latin typeface="Times New Roman"/>
                <a:cs typeface="Times New Roman"/>
              </a:endParaRPr>
            </a:p>
          </p:txBody>
        </p:sp>
        <p:sp>
          <p:nvSpPr>
            <p:cNvPr id="27" name="Rectangle 26"/>
            <p:cNvSpPr/>
            <p:nvPr/>
          </p:nvSpPr>
          <p:spPr>
            <a:xfrm>
              <a:off x="4405100" y="2538108"/>
              <a:ext cx="342000" cy="468000"/>
            </a:xfrm>
            <a:prstGeom prst="rect">
              <a:avLst/>
            </a:prstGeom>
            <a:gradFill>
              <a:gsLst>
                <a:gs pos="0">
                  <a:schemeClr val="bg1"/>
                </a:gs>
                <a:gs pos="100000">
                  <a:schemeClr val="accent6">
                    <a:lumMod val="75000"/>
                  </a:schemeClr>
                </a:gs>
              </a:gsLst>
              <a:lin ang="16200000" scaled="0"/>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smtClean="0">
                  <a:solidFill>
                    <a:srgbClr val="FFFFFF"/>
                  </a:solidFill>
                  <a:latin typeface="Times New Roman"/>
                  <a:cs typeface="Times New Roman"/>
                </a:rPr>
                <a:t>Zn</a:t>
              </a:r>
            </a:p>
            <a:p>
              <a:pPr algn="ctr"/>
              <a:endParaRPr lang="en-US" sz="1200" b="1" dirty="0">
                <a:solidFill>
                  <a:srgbClr val="FFFFFF"/>
                </a:solidFill>
                <a:latin typeface="Times New Roman"/>
                <a:cs typeface="Times New Roman"/>
              </a:endParaRPr>
            </a:p>
          </p:txBody>
        </p:sp>
        <p:cxnSp>
          <p:nvCxnSpPr>
            <p:cNvPr id="28" name="Straight Arrow Connector 27"/>
            <p:cNvCxnSpPr/>
            <p:nvPr/>
          </p:nvCxnSpPr>
          <p:spPr>
            <a:xfrm>
              <a:off x="4320433" y="2781300"/>
              <a:ext cx="169333" cy="0"/>
            </a:xfrm>
            <a:prstGeom prst="straightConnector1">
              <a:avLst/>
            </a:prstGeom>
            <a:ln w="9525">
              <a:solidFill>
                <a:schemeClr val="tx1"/>
              </a:solidFill>
              <a:headEnd type="triangle" w="sm" len="med"/>
              <a:tailEnd type="none" w="sm" len="med"/>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3963933" y="2781300"/>
              <a:ext cx="169333" cy="0"/>
            </a:xfrm>
            <a:prstGeom prst="straightConnector1">
              <a:avLst/>
            </a:prstGeom>
            <a:ln w="9525">
              <a:solidFill>
                <a:schemeClr val="tx1"/>
              </a:solidFill>
              <a:headEnd type="triangle" w="sm" len="med"/>
              <a:tailEnd type="none" w="sm" len="med"/>
            </a:ln>
            <a:effectLst/>
          </p:spPr>
          <p:style>
            <a:lnRef idx="2">
              <a:schemeClr val="accent1"/>
            </a:lnRef>
            <a:fillRef idx="0">
              <a:schemeClr val="accent1"/>
            </a:fillRef>
            <a:effectRef idx="1">
              <a:schemeClr val="accent1"/>
            </a:effectRef>
            <a:fontRef idx="minor">
              <a:schemeClr val="tx1"/>
            </a:fontRef>
          </p:style>
        </p:cxnSp>
      </p:grpSp>
      <p:sp>
        <p:nvSpPr>
          <p:cNvPr id="31" name="Rectangle 30"/>
          <p:cNvSpPr/>
          <p:nvPr/>
        </p:nvSpPr>
        <p:spPr>
          <a:xfrm>
            <a:off x="1968500" y="2951076"/>
            <a:ext cx="402167" cy="5437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2004898" y="3029200"/>
            <a:ext cx="342000" cy="468000"/>
          </a:xfrm>
          <a:prstGeom prst="rect">
            <a:avLst/>
          </a:prstGeom>
          <a:gradFill>
            <a:gsLst>
              <a:gs pos="0">
                <a:schemeClr val="bg1"/>
              </a:gs>
              <a:gs pos="100000">
                <a:srgbClr val="FF0000"/>
              </a:gs>
            </a:gsLst>
            <a:lin ang="0" scaled="0"/>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lnSpc>
                <a:spcPts val="1100"/>
              </a:lnSpc>
            </a:pPr>
            <a:r>
              <a:rPr lang="en-US" sz="1200" b="1" dirty="0" smtClean="0">
                <a:solidFill>
                  <a:schemeClr val="tx1"/>
                </a:solidFill>
                <a:latin typeface="Times New Roman"/>
                <a:cs typeface="Times New Roman"/>
              </a:rPr>
              <a:t>V</a:t>
            </a:r>
            <a:endParaRPr lang="en-US" sz="1200" b="1" i="1" dirty="0" smtClean="0">
              <a:solidFill>
                <a:schemeClr val="tx1"/>
              </a:solidFill>
              <a:latin typeface="Times New Roman"/>
              <a:cs typeface="Times New Roman"/>
            </a:endParaRPr>
          </a:p>
          <a:p>
            <a:pPr algn="ctr">
              <a:lnSpc>
                <a:spcPts val="1100"/>
              </a:lnSpc>
            </a:pPr>
            <a:r>
              <a:rPr lang="en-US" sz="1200" b="1" i="1" dirty="0">
                <a:ln w="3175">
                  <a:solidFill>
                    <a:schemeClr val="tx1"/>
                  </a:solidFill>
                </a:ln>
                <a:solidFill>
                  <a:schemeClr val="bg1"/>
                </a:solidFill>
                <a:latin typeface="Times New Roman"/>
                <a:cs typeface="Times New Roman"/>
              </a:rPr>
              <a:t>P</a:t>
            </a:r>
          </a:p>
        </p:txBody>
      </p:sp>
      <p:sp>
        <p:nvSpPr>
          <p:cNvPr id="32" name="Rectangle 31"/>
          <p:cNvSpPr/>
          <p:nvPr/>
        </p:nvSpPr>
        <p:spPr>
          <a:xfrm>
            <a:off x="1659298" y="3018843"/>
            <a:ext cx="345600" cy="468000"/>
          </a:xfrm>
          <a:prstGeom prst="rect">
            <a:avLst/>
          </a:prstGeom>
          <a:gradFill>
            <a:gsLst>
              <a:gs pos="0">
                <a:srgbClr val="868686"/>
              </a:gs>
              <a:gs pos="100000">
                <a:schemeClr val="bg1"/>
              </a:gs>
            </a:gsLs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smtClean="0">
                <a:solidFill>
                  <a:schemeClr val="tx1"/>
                </a:solidFill>
                <a:latin typeface="Times New Roman"/>
                <a:cs typeface="Times New Roman"/>
              </a:rPr>
              <a:t>Ti</a:t>
            </a:r>
            <a:endParaRPr lang="en-US" sz="1200" b="1" dirty="0">
              <a:solidFill>
                <a:schemeClr val="tx1"/>
              </a:solidFill>
              <a:latin typeface="Times New Roman"/>
              <a:cs typeface="Times New Roman"/>
            </a:endParaRPr>
          </a:p>
        </p:txBody>
      </p:sp>
      <p:sp>
        <p:nvSpPr>
          <p:cNvPr id="33" name="Rectangle 32"/>
          <p:cNvSpPr/>
          <p:nvPr/>
        </p:nvSpPr>
        <p:spPr>
          <a:xfrm>
            <a:off x="2351933" y="3010376"/>
            <a:ext cx="345600" cy="468000"/>
          </a:xfrm>
          <a:prstGeom prst="rect">
            <a:avLst/>
          </a:prstGeom>
          <a:gradFill>
            <a:gsLst>
              <a:gs pos="0">
                <a:srgbClr val="868686"/>
              </a:gs>
              <a:gs pos="100000">
                <a:schemeClr val="bg1"/>
              </a:gs>
            </a:gsLs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smtClean="0">
                <a:solidFill>
                  <a:schemeClr val="tx1"/>
                </a:solidFill>
                <a:latin typeface="Times New Roman"/>
                <a:cs typeface="Times New Roman"/>
              </a:rPr>
              <a:t>Cr</a:t>
            </a:r>
            <a:endParaRPr lang="en-US" sz="1200" b="1" dirty="0">
              <a:solidFill>
                <a:schemeClr val="tx1"/>
              </a:solidFill>
              <a:latin typeface="Times New Roman"/>
              <a:cs typeface="Times New Roman"/>
            </a:endParaRPr>
          </a:p>
        </p:txBody>
      </p:sp>
      <p:cxnSp>
        <p:nvCxnSpPr>
          <p:cNvPr id="40" name="Straight Arrow Connector 39"/>
          <p:cNvCxnSpPr/>
          <p:nvPr/>
        </p:nvCxnSpPr>
        <p:spPr>
          <a:xfrm>
            <a:off x="2263033" y="3223746"/>
            <a:ext cx="169333" cy="0"/>
          </a:xfrm>
          <a:prstGeom prst="straightConnector1">
            <a:avLst/>
          </a:prstGeom>
          <a:ln w="9525">
            <a:solidFill>
              <a:schemeClr val="tx1"/>
            </a:solidFill>
            <a:headEnd type="triangle" w="sm" len="med"/>
            <a:tailEnd type="none" w="sm" len="med"/>
          </a:ln>
          <a:effectLst/>
        </p:spPr>
        <p:style>
          <a:lnRef idx="2">
            <a:schemeClr val="accent1"/>
          </a:lnRef>
          <a:fillRef idx="0">
            <a:schemeClr val="accent1"/>
          </a:fillRef>
          <a:effectRef idx="1">
            <a:schemeClr val="accent1"/>
          </a:effectRef>
          <a:fontRef idx="minor">
            <a:schemeClr val="tx1"/>
          </a:fontRef>
        </p:style>
      </p:cxnSp>
      <p:sp>
        <p:nvSpPr>
          <p:cNvPr id="42" name="Rectangle 41"/>
          <p:cNvSpPr/>
          <p:nvPr/>
        </p:nvSpPr>
        <p:spPr>
          <a:xfrm>
            <a:off x="3336377" y="3452975"/>
            <a:ext cx="402167" cy="5437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ectangle 40"/>
          <p:cNvSpPr/>
          <p:nvPr/>
        </p:nvSpPr>
        <p:spPr>
          <a:xfrm>
            <a:off x="3379100" y="3500977"/>
            <a:ext cx="342000" cy="468000"/>
          </a:xfrm>
          <a:prstGeom prst="rect">
            <a:avLst/>
          </a:prstGeom>
          <a:gradFill>
            <a:gsLst>
              <a:gs pos="0">
                <a:srgbClr val="0000FF"/>
              </a:gs>
              <a:gs pos="100000">
                <a:srgbClr val="FF0000"/>
              </a:gs>
            </a:gsLst>
            <a:lin ang="0" scaled="0"/>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lnSpc>
                <a:spcPts val="1100"/>
              </a:lnSpc>
            </a:pPr>
            <a:r>
              <a:rPr lang="en-US" sz="1200" b="1" dirty="0" smtClean="0">
                <a:solidFill>
                  <a:schemeClr val="bg1"/>
                </a:solidFill>
                <a:latin typeface="Times New Roman"/>
                <a:cs typeface="Times New Roman"/>
              </a:rPr>
              <a:t>Rh</a:t>
            </a:r>
            <a:endParaRPr lang="en-US" sz="1200" b="1" i="1" dirty="0" smtClean="0">
              <a:solidFill>
                <a:schemeClr val="bg1"/>
              </a:solidFill>
              <a:latin typeface="Times New Roman"/>
              <a:cs typeface="Times New Roman"/>
            </a:endParaRPr>
          </a:p>
          <a:p>
            <a:pPr algn="ctr">
              <a:lnSpc>
                <a:spcPts val="1100"/>
              </a:lnSpc>
            </a:pPr>
            <a:r>
              <a:rPr lang="en-US" sz="1200" b="1" i="1" dirty="0">
                <a:ln w="3175">
                  <a:solidFill>
                    <a:schemeClr val="tx1"/>
                  </a:solidFill>
                </a:ln>
                <a:solidFill>
                  <a:schemeClr val="bg1"/>
                </a:solidFill>
                <a:latin typeface="Times New Roman"/>
                <a:cs typeface="Times New Roman"/>
              </a:rPr>
              <a:t>P</a:t>
            </a:r>
          </a:p>
        </p:txBody>
      </p:sp>
      <p:sp>
        <p:nvSpPr>
          <p:cNvPr id="44" name="Rectangle 43"/>
          <p:cNvSpPr/>
          <p:nvPr/>
        </p:nvSpPr>
        <p:spPr>
          <a:xfrm>
            <a:off x="3036067" y="3500977"/>
            <a:ext cx="345600" cy="468000"/>
          </a:xfrm>
          <a:prstGeom prst="rect">
            <a:avLst/>
          </a:prstGeom>
          <a:gradFill>
            <a:gsLst>
              <a:gs pos="0">
                <a:srgbClr val="868686"/>
              </a:gs>
              <a:gs pos="100000">
                <a:schemeClr val="bg1"/>
              </a:gs>
            </a:gsLs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err="1" smtClean="0">
                <a:solidFill>
                  <a:schemeClr val="tx1"/>
                </a:solidFill>
                <a:latin typeface="Times New Roman"/>
                <a:cs typeface="Times New Roman"/>
              </a:rPr>
              <a:t>Ru</a:t>
            </a:r>
            <a:endParaRPr lang="en-US" sz="1200" b="1" dirty="0">
              <a:solidFill>
                <a:schemeClr val="tx1"/>
              </a:solidFill>
              <a:latin typeface="Times New Roman"/>
              <a:cs typeface="Times New Roman"/>
            </a:endParaRPr>
          </a:p>
        </p:txBody>
      </p:sp>
      <p:sp>
        <p:nvSpPr>
          <p:cNvPr id="45" name="Rectangle 44"/>
          <p:cNvSpPr/>
          <p:nvPr/>
        </p:nvSpPr>
        <p:spPr>
          <a:xfrm>
            <a:off x="3381667" y="3032977"/>
            <a:ext cx="345600" cy="468000"/>
          </a:xfrm>
          <a:prstGeom prst="rect">
            <a:avLst/>
          </a:prstGeom>
          <a:gradFill>
            <a:gsLst>
              <a:gs pos="0">
                <a:srgbClr val="868686"/>
              </a:gs>
              <a:gs pos="100000">
                <a:schemeClr val="bg1"/>
              </a:gs>
            </a:gsLs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smtClean="0">
                <a:solidFill>
                  <a:schemeClr val="tx1"/>
                </a:solidFill>
                <a:latin typeface="Times New Roman"/>
                <a:cs typeface="Times New Roman"/>
              </a:rPr>
              <a:t>Co</a:t>
            </a:r>
            <a:endParaRPr lang="en-US" sz="1200" b="1" dirty="0">
              <a:solidFill>
                <a:schemeClr val="tx1"/>
              </a:solidFill>
              <a:latin typeface="Times New Roman"/>
              <a:cs typeface="Times New Roman"/>
            </a:endParaRPr>
          </a:p>
        </p:txBody>
      </p:sp>
      <p:sp>
        <p:nvSpPr>
          <p:cNvPr id="46" name="Rectangle 45"/>
          <p:cNvSpPr/>
          <p:nvPr/>
        </p:nvSpPr>
        <p:spPr>
          <a:xfrm>
            <a:off x="3036067" y="3032977"/>
            <a:ext cx="345600" cy="468000"/>
          </a:xfrm>
          <a:prstGeom prst="rect">
            <a:avLst/>
          </a:prstGeom>
          <a:gradFill>
            <a:gsLst>
              <a:gs pos="0">
                <a:srgbClr val="868686"/>
              </a:gs>
              <a:gs pos="100000">
                <a:schemeClr val="bg1"/>
              </a:gs>
            </a:gsLs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smtClean="0">
                <a:solidFill>
                  <a:schemeClr val="tx1"/>
                </a:solidFill>
                <a:latin typeface="Times New Roman"/>
                <a:cs typeface="Times New Roman"/>
              </a:rPr>
              <a:t>Fe</a:t>
            </a:r>
          </a:p>
          <a:p>
            <a:pPr algn="ctr"/>
            <a:r>
              <a:rPr lang="en-US" sz="1200" b="1" i="1" dirty="0">
                <a:ln w="3175">
                  <a:solidFill>
                    <a:schemeClr val="tx1"/>
                  </a:solidFill>
                </a:ln>
                <a:solidFill>
                  <a:schemeClr val="bg1"/>
                </a:solidFill>
                <a:latin typeface="Times New Roman"/>
                <a:cs typeface="Times New Roman"/>
              </a:rPr>
              <a:t>M</a:t>
            </a:r>
          </a:p>
        </p:txBody>
      </p:sp>
      <p:cxnSp>
        <p:nvCxnSpPr>
          <p:cNvPr id="47" name="Straight Arrow Connector 46"/>
          <p:cNvCxnSpPr/>
          <p:nvPr/>
        </p:nvCxnSpPr>
        <p:spPr>
          <a:xfrm>
            <a:off x="2950500" y="3311178"/>
            <a:ext cx="169333" cy="0"/>
          </a:xfrm>
          <a:prstGeom prst="straightConnector1">
            <a:avLst/>
          </a:prstGeom>
          <a:ln w="9525">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3727267" y="3500977"/>
            <a:ext cx="342000" cy="468000"/>
          </a:xfrm>
          <a:prstGeom prst="rect">
            <a:avLst/>
          </a:prstGeom>
          <a:gradFill>
            <a:gsLst>
              <a:gs pos="0">
                <a:schemeClr val="bg1"/>
              </a:gs>
              <a:gs pos="100000">
                <a:schemeClr val="accent6">
                  <a:lumMod val="75000"/>
                </a:schemeClr>
              </a:gs>
            </a:gsLst>
          </a:gradFill>
          <a:ln w="127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lnSpc>
                <a:spcPts val="1100"/>
              </a:lnSpc>
            </a:pPr>
            <a:r>
              <a:rPr lang="en-US" sz="1200" b="1" dirty="0" err="1" smtClean="0">
                <a:solidFill>
                  <a:schemeClr val="tx1"/>
                </a:solidFill>
                <a:latin typeface="Times New Roman"/>
                <a:cs typeface="Times New Roman"/>
              </a:rPr>
              <a:t>Pd</a:t>
            </a:r>
            <a:endParaRPr lang="en-US" sz="1200" b="1" dirty="0" smtClean="0">
              <a:solidFill>
                <a:schemeClr val="tx1"/>
              </a:solidFill>
              <a:latin typeface="Times New Roman"/>
              <a:cs typeface="Times New Roman"/>
            </a:endParaRPr>
          </a:p>
        </p:txBody>
      </p:sp>
      <p:cxnSp>
        <p:nvCxnSpPr>
          <p:cNvPr id="43" name="Straight Arrow Connector 42"/>
          <p:cNvCxnSpPr/>
          <p:nvPr/>
        </p:nvCxnSpPr>
        <p:spPr>
          <a:xfrm>
            <a:off x="3624802" y="3724456"/>
            <a:ext cx="169333" cy="0"/>
          </a:xfrm>
          <a:prstGeom prst="straightConnector1">
            <a:avLst/>
          </a:prstGeom>
          <a:ln w="9525">
            <a:solidFill>
              <a:schemeClr val="tx1"/>
            </a:solidFill>
            <a:headEnd type="triangle" w="sm" len="med"/>
            <a:tailEnd type="none" w="sm" len="med"/>
          </a:ln>
          <a:effectLst/>
        </p:spPr>
        <p:style>
          <a:lnRef idx="2">
            <a:schemeClr val="accent1"/>
          </a:lnRef>
          <a:fillRef idx="0">
            <a:schemeClr val="accent1"/>
          </a:fillRef>
          <a:effectRef idx="1">
            <a:schemeClr val="accent1"/>
          </a:effectRef>
          <a:fontRef idx="minor">
            <a:schemeClr val="tx1"/>
          </a:fontRef>
        </p:style>
      </p:cxnSp>
      <p:sp>
        <p:nvSpPr>
          <p:cNvPr id="55" name="Rectangle 54"/>
          <p:cNvSpPr/>
          <p:nvPr/>
        </p:nvSpPr>
        <p:spPr>
          <a:xfrm>
            <a:off x="6040968" y="1972382"/>
            <a:ext cx="402167" cy="5437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6109602" y="2034207"/>
            <a:ext cx="342000" cy="468000"/>
          </a:xfrm>
          <a:prstGeom prst="rect">
            <a:avLst/>
          </a:prstGeom>
          <a:gradFill>
            <a:gsLst>
              <a:gs pos="0">
                <a:schemeClr val="bg1"/>
              </a:gs>
              <a:gs pos="100000">
                <a:srgbClr val="FF0000"/>
              </a:gs>
            </a:gsLst>
            <a:lin ang="0" scaled="0"/>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smtClean="0">
                <a:solidFill>
                  <a:srgbClr val="000000"/>
                </a:solidFill>
                <a:latin typeface="Times New Roman"/>
                <a:cs typeface="Times New Roman"/>
              </a:rPr>
              <a:t>F</a:t>
            </a:r>
          </a:p>
          <a:p>
            <a:pPr algn="ctr"/>
            <a:r>
              <a:rPr lang="en-US" sz="1200" b="1" i="1" dirty="0">
                <a:ln w="3175">
                  <a:solidFill>
                    <a:schemeClr val="tx1"/>
                  </a:solidFill>
                </a:ln>
                <a:solidFill>
                  <a:schemeClr val="bg1"/>
                </a:solidFill>
                <a:latin typeface="Times New Roman"/>
                <a:cs typeface="Times New Roman"/>
              </a:rPr>
              <a:t>P</a:t>
            </a:r>
          </a:p>
        </p:txBody>
      </p:sp>
      <p:sp>
        <p:nvSpPr>
          <p:cNvPr id="56" name="Rectangle 55"/>
          <p:cNvSpPr/>
          <p:nvPr/>
        </p:nvSpPr>
        <p:spPr>
          <a:xfrm>
            <a:off x="5767602" y="2034207"/>
            <a:ext cx="342000" cy="468000"/>
          </a:xfrm>
          <a:prstGeom prst="rect">
            <a:avLst/>
          </a:prstGeom>
          <a:gradFill>
            <a:gsLst>
              <a:gs pos="0">
                <a:schemeClr val="bg1"/>
              </a:gs>
              <a:gs pos="100000">
                <a:schemeClr val="accent6">
                  <a:lumMod val="75000"/>
                </a:schemeClr>
              </a:gs>
            </a:gsLst>
            <a:lin ang="16200000" scaled="0"/>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smtClean="0">
                <a:solidFill>
                  <a:schemeClr val="tx1"/>
                </a:solidFill>
                <a:latin typeface="Times New Roman"/>
                <a:cs typeface="Times New Roman"/>
              </a:rPr>
              <a:t>O</a:t>
            </a:r>
            <a:endParaRPr lang="en-US" sz="1200" b="1" dirty="0">
              <a:solidFill>
                <a:schemeClr val="tx1"/>
              </a:solidFill>
              <a:latin typeface="Times New Roman"/>
              <a:cs typeface="Times New Roman"/>
            </a:endParaRPr>
          </a:p>
        </p:txBody>
      </p:sp>
      <p:cxnSp>
        <p:nvCxnSpPr>
          <p:cNvPr id="57" name="Straight Arrow Connector 56"/>
          <p:cNvCxnSpPr/>
          <p:nvPr/>
        </p:nvCxnSpPr>
        <p:spPr>
          <a:xfrm>
            <a:off x="6024935" y="2281771"/>
            <a:ext cx="169333" cy="0"/>
          </a:xfrm>
          <a:prstGeom prst="straightConnector1">
            <a:avLst/>
          </a:prstGeom>
          <a:ln w="9525">
            <a:solidFill>
              <a:schemeClr val="tx1"/>
            </a:solidFill>
            <a:tailEnd type="triangle" w="sm" len="med"/>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998133" y="3509442"/>
            <a:ext cx="342000" cy="468000"/>
          </a:xfrm>
          <a:prstGeom prst="rect">
            <a:avLst/>
          </a:prstGeom>
          <a:gradFill>
            <a:gsLst>
              <a:gs pos="0">
                <a:srgbClr val="868686"/>
              </a:gs>
              <a:gs pos="100000">
                <a:schemeClr val="bg1"/>
              </a:gs>
            </a:gsLst>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err="1">
                <a:solidFill>
                  <a:schemeClr val="tx1"/>
                </a:solidFill>
                <a:latin typeface="Times New Roman"/>
                <a:cs typeface="Times New Roman"/>
              </a:rPr>
              <a:t>Nb</a:t>
            </a:r>
            <a:endParaRPr lang="en-US" sz="1200" b="1" dirty="0">
              <a:solidFill>
                <a:schemeClr val="tx1"/>
              </a:solidFill>
              <a:latin typeface="Times New Roman"/>
              <a:cs typeface="Times New Roman"/>
            </a:endParaRPr>
          </a:p>
        </p:txBody>
      </p:sp>
      <p:sp>
        <p:nvSpPr>
          <p:cNvPr id="58" name="Oval 57"/>
          <p:cNvSpPr>
            <a:spLocks noChangeAspect="1"/>
          </p:cNvSpPr>
          <p:nvPr/>
        </p:nvSpPr>
        <p:spPr>
          <a:xfrm>
            <a:off x="2347711" y="2948889"/>
            <a:ext cx="360000" cy="540000"/>
          </a:xfrm>
          <a:prstGeom prst="ellipse">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1644077" y="3920781"/>
            <a:ext cx="360000" cy="540000"/>
          </a:xfrm>
          <a:prstGeom prst="ellipse">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Oval 59"/>
          <p:cNvSpPr/>
          <p:nvPr/>
        </p:nvSpPr>
        <p:spPr>
          <a:xfrm>
            <a:off x="3714923" y="3441537"/>
            <a:ext cx="360000" cy="540000"/>
          </a:xfrm>
          <a:prstGeom prst="ellipse">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Oval 60"/>
          <p:cNvSpPr/>
          <p:nvPr/>
        </p:nvSpPr>
        <p:spPr>
          <a:xfrm>
            <a:off x="2347710" y="3440112"/>
            <a:ext cx="360000" cy="540000"/>
          </a:xfrm>
          <a:prstGeom prst="ellipse">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Oval 61"/>
          <p:cNvSpPr/>
          <p:nvPr/>
        </p:nvSpPr>
        <p:spPr>
          <a:xfrm>
            <a:off x="4389864" y="2932360"/>
            <a:ext cx="360000" cy="540000"/>
          </a:xfrm>
          <a:prstGeom prst="ellipse">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5744634" y="1987944"/>
            <a:ext cx="360000" cy="540000"/>
          </a:xfrm>
          <a:prstGeom prst="ellipse">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ectangle 63"/>
          <p:cNvSpPr/>
          <p:nvPr/>
        </p:nvSpPr>
        <p:spPr>
          <a:xfrm>
            <a:off x="460279" y="5951333"/>
            <a:ext cx="342000" cy="468000"/>
          </a:xfrm>
          <a:prstGeom prst="rect">
            <a:avLst/>
          </a:prstGeom>
          <a:gradFill>
            <a:gsLst>
              <a:gs pos="0">
                <a:schemeClr val="bg1"/>
              </a:gs>
              <a:gs pos="100000">
                <a:schemeClr val="accent6">
                  <a:lumMod val="75000"/>
                </a:schemeClr>
              </a:gs>
            </a:gsLst>
            <a:lin ang="16200000" scaled="0"/>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smtClean="0">
                <a:solidFill>
                  <a:schemeClr val="tx1"/>
                </a:solidFill>
                <a:latin typeface="Times New Roman"/>
                <a:cs typeface="Times New Roman"/>
              </a:rPr>
              <a:t>X</a:t>
            </a:r>
            <a:endParaRPr lang="en-US" sz="1200" b="1" dirty="0">
              <a:solidFill>
                <a:schemeClr val="tx1"/>
              </a:solidFill>
              <a:latin typeface="Times New Roman"/>
              <a:cs typeface="Times New Roman"/>
            </a:endParaRPr>
          </a:p>
        </p:txBody>
      </p:sp>
      <p:sp>
        <p:nvSpPr>
          <p:cNvPr id="65" name="Rectangle 64"/>
          <p:cNvSpPr/>
          <p:nvPr/>
        </p:nvSpPr>
        <p:spPr>
          <a:xfrm>
            <a:off x="2169133" y="5922114"/>
            <a:ext cx="342000" cy="468000"/>
          </a:xfrm>
          <a:prstGeom prst="rect">
            <a:avLst/>
          </a:prstGeom>
          <a:gradFill>
            <a:gsLst>
              <a:gs pos="0">
                <a:schemeClr val="bg1">
                  <a:lumMod val="50000"/>
                </a:schemeClr>
              </a:gs>
              <a:gs pos="100000">
                <a:schemeClr val="bg1"/>
              </a:gs>
            </a:gsLst>
            <a:lin ang="16200000" scaled="0"/>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t" anchorCtr="1"/>
          <a:lstStyle/>
          <a:p>
            <a:pPr algn="ctr"/>
            <a:r>
              <a:rPr lang="en-US" sz="1200" b="1" dirty="0" smtClean="0">
                <a:solidFill>
                  <a:schemeClr val="tx1"/>
                </a:solidFill>
                <a:latin typeface="Times New Roman"/>
                <a:cs typeface="Times New Roman"/>
              </a:rPr>
              <a:t>X</a:t>
            </a:r>
            <a:endParaRPr lang="en-US" sz="1200" b="1" dirty="0">
              <a:solidFill>
                <a:schemeClr val="tx1"/>
              </a:solidFill>
              <a:latin typeface="Times New Roman"/>
              <a:cs typeface="Times New Roman"/>
            </a:endParaRPr>
          </a:p>
        </p:txBody>
      </p:sp>
      <p:sp>
        <p:nvSpPr>
          <p:cNvPr id="66" name="Oval 65"/>
          <p:cNvSpPr/>
          <p:nvPr/>
        </p:nvSpPr>
        <p:spPr>
          <a:xfrm>
            <a:off x="4129766" y="5902514"/>
            <a:ext cx="360000" cy="540000"/>
          </a:xfrm>
          <a:prstGeom prst="ellipse">
            <a:avLst/>
          </a:prstGeom>
          <a:noFill/>
          <a:ln w="38100" cmpd="sng">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p:cNvSpPr txBox="1"/>
          <p:nvPr/>
        </p:nvSpPr>
        <p:spPr>
          <a:xfrm>
            <a:off x="741023" y="5949865"/>
            <a:ext cx="7200710" cy="369332"/>
          </a:xfrm>
          <a:prstGeom prst="rect">
            <a:avLst/>
          </a:prstGeom>
          <a:noFill/>
        </p:spPr>
        <p:txBody>
          <a:bodyPr wrap="square" rtlCol="0">
            <a:spAutoFit/>
          </a:bodyPr>
          <a:lstStyle/>
          <a:p>
            <a:r>
              <a:rPr lang="en-US" dirty="0" smtClean="0"/>
              <a:t>Available   	  </a:t>
            </a:r>
            <a:r>
              <a:rPr lang="en-US" dirty="0"/>
              <a:t> </a:t>
            </a:r>
            <a:r>
              <a:rPr lang="en-US" dirty="0" smtClean="0"/>
              <a:t>    Not Available               desirable - clean, &gt; 10</a:t>
            </a:r>
            <a:r>
              <a:rPr lang="en-US" baseline="30000" dirty="0" smtClean="0"/>
              <a:t>8</a:t>
            </a:r>
            <a:r>
              <a:rPr lang="en-US" dirty="0" smtClean="0"/>
              <a:t> at/s</a:t>
            </a:r>
            <a:endParaRPr lang="en-US" dirty="0"/>
          </a:p>
        </p:txBody>
      </p:sp>
      <p:sp>
        <p:nvSpPr>
          <p:cNvPr id="68" name="Oval 67"/>
          <p:cNvSpPr/>
          <p:nvPr/>
        </p:nvSpPr>
        <p:spPr>
          <a:xfrm>
            <a:off x="4045100" y="2969442"/>
            <a:ext cx="360000" cy="540000"/>
          </a:xfrm>
          <a:prstGeom prst="ellipse">
            <a:avLst/>
          </a:prstGeom>
          <a:noFill/>
          <a:ln w="635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3"/>
          <p:cNvSpPr>
            <a:spLocks noChangeArrowheads="1"/>
          </p:cNvSpPr>
          <p:nvPr/>
        </p:nvSpPr>
        <p:spPr bwMode="auto">
          <a:xfrm>
            <a:off x="-15730" y="0"/>
            <a:ext cx="9144000" cy="846385"/>
          </a:xfrm>
          <a:prstGeom prst="rect">
            <a:avLst/>
          </a:prstGeom>
          <a:solidFill>
            <a:srgbClr val="FFFF00"/>
          </a:solidFill>
          <a:ln>
            <a:noFill/>
          </a:ln>
          <a:effectLst/>
          <a:extLst/>
        </p:spPr>
        <p:txBody>
          <a:bodyPr tIns="91440">
            <a:spAutoFit/>
          </a:bodyPr>
          <a:lstStyle/>
          <a:p>
            <a:pPr algn="ctr">
              <a:buClr>
                <a:srgbClr val="000000"/>
              </a:buClr>
              <a:buSzPct val="45000"/>
              <a:buFont typeface="Wingdings"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a:solidFill>
                  <a:srgbClr val="000000"/>
                </a:solidFill>
                <a:latin typeface="Verdana"/>
                <a:ea typeface="Symbol" charset="2"/>
                <a:cs typeface="Verdana"/>
              </a:rPr>
              <a:t>Perturbed angular correlation </a:t>
            </a:r>
            <a:r>
              <a:rPr lang="en-US" sz="2400" b="1" dirty="0" smtClean="0">
                <a:solidFill>
                  <a:srgbClr val="000000"/>
                </a:solidFill>
                <a:latin typeface="Verdana"/>
                <a:ea typeface="Symbol" charset="2"/>
                <a:cs typeface="Verdana"/>
              </a:rPr>
              <a:t>(PAC) </a:t>
            </a:r>
            <a:r>
              <a:rPr lang="en-GB" sz="2400" b="1" dirty="0" smtClean="0">
                <a:solidFill>
                  <a:srgbClr val="000000"/>
                </a:solidFill>
                <a:latin typeface="Verdana"/>
                <a:ea typeface="+mn-ea" charset="0"/>
                <a:cs typeface="Verdana"/>
              </a:rPr>
              <a:t>Spectroscopy</a:t>
            </a:r>
            <a:endParaRPr lang="en-GB" sz="2400" b="1" dirty="0">
              <a:solidFill>
                <a:srgbClr val="000000"/>
              </a:solidFill>
              <a:latin typeface="Verdana"/>
              <a:ea typeface="+mn-ea" charset="0"/>
              <a:cs typeface="Verdana"/>
            </a:endParaRPr>
          </a:p>
          <a:p>
            <a:pPr algn="ctr">
              <a:buClr>
                <a:srgbClr val="333333"/>
              </a:buClr>
              <a:buFont typeface="Symbol"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200" b="1" dirty="0" smtClean="0">
                <a:solidFill>
                  <a:srgbClr val="0000FF"/>
                </a:solidFill>
                <a:latin typeface="Verdana"/>
                <a:ea typeface="Symbol" charset="2"/>
                <a:cs typeface="Verdana"/>
              </a:rPr>
              <a:t>R</a:t>
            </a:r>
            <a:r>
              <a:rPr lang="en-US" sz="2200" b="1" dirty="0" err="1" smtClean="0">
                <a:solidFill>
                  <a:srgbClr val="0000FF"/>
                </a:solidFill>
                <a:latin typeface="Verdana"/>
                <a:ea typeface="Symbol" charset="2"/>
                <a:cs typeface="Verdana"/>
              </a:rPr>
              <a:t>unning</a:t>
            </a:r>
            <a:r>
              <a:rPr lang="en-US" sz="2200" b="1" dirty="0" smtClean="0">
                <a:solidFill>
                  <a:srgbClr val="0000FF"/>
                </a:solidFill>
                <a:latin typeface="Verdana"/>
                <a:ea typeface="Symbol" charset="2"/>
                <a:cs typeface="Verdana"/>
              </a:rPr>
              <a:t> isotopes</a:t>
            </a:r>
            <a:endParaRPr lang="en-US" sz="2000" b="1" dirty="0">
              <a:solidFill>
                <a:srgbClr val="0000FF"/>
              </a:solidFill>
              <a:latin typeface="Verdana"/>
              <a:ea typeface="Symbol" charset="2"/>
              <a:cs typeface="Verdana"/>
            </a:endParaRPr>
          </a:p>
        </p:txBody>
      </p:sp>
    </p:spTree>
    <p:extLst>
      <p:ext uri="{BB962C8B-B14F-4D97-AF65-F5344CB8AC3E}">
        <p14:creationId xmlns="" xmlns:p14="http://schemas.microsoft.com/office/powerpoint/2010/main" val="195132400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6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8864"/>
          <a:stretch/>
        </p:blipFill>
        <p:spPr>
          <a:xfrm>
            <a:off x="0" y="484759"/>
            <a:ext cx="3912901" cy="6381673"/>
          </a:xfrm>
          <a:prstGeom prst="rect">
            <a:avLst/>
          </a:prstGeom>
        </p:spPr>
      </p:pic>
      <p:sp>
        <p:nvSpPr>
          <p:cNvPr id="3" name="Rectangle 3"/>
          <p:cNvSpPr>
            <a:spLocks noChangeArrowheads="1"/>
          </p:cNvSpPr>
          <p:nvPr/>
        </p:nvSpPr>
        <p:spPr bwMode="auto">
          <a:xfrm>
            <a:off x="-15730" y="0"/>
            <a:ext cx="9144000" cy="754053"/>
          </a:xfrm>
          <a:prstGeom prst="rect">
            <a:avLst/>
          </a:prstGeom>
          <a:solidFill>
            <a:srgbClr val="FFFF00"/>
          </a:solidFill>
          <a:ln>
            <a:noFill/>
          </a:ln>
          <a:effectLst/>
          <a:extLst/>
        </p:spPr>
        <p:txBody>
          <a:bodyPr tIns="91440">
            <a:spAutoFit/>
          </a:bodyPr>
          <a:lstStyle/>
          <a:p>
            <a:pPr algn="ctr">
              <a:buClr>
                <a:srgbClr val="000000"/>
              </a:buClr>
              <a:buSzPct val="45000"/>
              <a:buFont typeface="Wingdings"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smtClean="0">
                <a:solidFill>
                  <a:srgbClr val="0000FF"/>
                </a:solidFill>
                <a:latin typeface="Verdana"/>
                <a:ea typeface="Symbol" charset="2"/>
                <a:cs typeface="Verdana"/>
              </a:rPr>
              <a:t>2011 - DIGIPAC – a digital FPGA compact 6 - LaBr</a:t>
            </a:r>
            <a:r>
              <a:rPr lang="en-US" sz="2000" b="1" baseline="-25000" dirty="0" smtClean="0">
                <a:solidFill>
                  <a:srgbClr val="0000FF"/>
                </a:solidFill>
                <a:latin typeface="Verdana"/>
                <a:ea typeface="Symbol" charset="2"/>
                <a:cs typeface="Verdana"/>
              </a:rPr>
              <a:t>3</a:t>
            </a:r>
            <a:r>
              <a:rPr lang="en-US" sz="2000" b="1" dirty="0" smtClean="0">
                <a:solidFill>
                  <a:srgbClr val="0000FF"/>
                </a:solidFill>
                <a:latin typeface="Verdana"/>
                <a:ea typeface="Symbol" charset="2"/>
                <a:cs typeface="Verdana"/>
              </a:rPr>
              <a:t> spectrometer </a:t>
            </a:r>
            <a:endParaRPr lang="en-US" sz="2000" b="1" dirty="0">
              <a:solidFill>
                <a:srgbClr val="0000FF"/>
              </a:solidFill>
              <a:latin typeface="Verdana"/>
              <a:ea typeface="Symbol" charset="2"/>
              <a:cs typeface="Verdana"/>
            </a:endParaRPr>
          </a:p>
        </p:txBody>
      </p:sp>
      <p:pic>
        <p:nvPicPr>
          <p:cNvPr id="4" name="Picture 3" descr="GAMMA.WMF"/>
          <p:cNvPicPr>
            <a:picLocks noChangeAspect="1"/>
          </p:cNvPicPr>
          <p:nvPr/>
        </p:nvPicPr>
        <p:blipFill rotWithShape="1">
          <a:blip r:embed="rId3">
            <a:extLst>
              <a:ext uri="{28A0092B-C50C-407E-A947-70E740481C1C}">
                <a14:useLocalDpi xmlns="" xmlns:a14="http://schemas.microsoft.com/office/drawing/2010/main" val="0"/>
              </a:ext>
            </a:extLst>
          </a:blip>
          <a:srcRect l="3815" t="11155" r="31515" b="5788"/>
          <a:stretch/>
        </p:blipFill>
        <p:spPr>
          <a:xfrm>
            <a:off x="5452403" y="470496"/>
            <a:ext cx="3675868" cy="2947009"/>
          </a:xfrm>
          <a:prstGeom prst="rect">
            <a:avLst/>
          </a:prstGeom>
        </p:spPr>
      </p:pic>
      <p:pic>
        <p:nvPicPr>
          <p:cNvPr id="5" name="Picture 4" descr="PastedGraphic-1.tiff"/>
          <p:cNvPicPr>
            <a:picLocks noChangeAspect="1"/>
          </p:cNvPicPr>
          <p:nvPr/>
        </p:nvPicPr>
        <p:blipFill rotWithShape="1">
          <a:blip r:embed="rId4">
            <a:extLst>
              <a:ext uri="{28A0092B-C50C-407E-A947-70E740481C1C}">
                <a14:useLocalDpi xmlns="" xmlns:a14="http://schemas.microsoft.com/office/drawing/2010/main" val="0"/>
              </a:ext>
            </a:extLst>
          </a:blip>
          <a:srcRect l="1" r="40740"/>
          <a:stretch/>
        </p:blipFill>
        <p:spPr>
          <a:xfrm>
            <a:off x="3592172" y="3583120"/>
            <a:ext cx="5259964" cy="3159431"/>
          </a:xfrm>
          <a:prstGeom prst="rect">
            <a:avLst/>
          </a:prstGeom>
          <a:effectLst>
            <a:outerShdw blurRad="60325" dist="76200" dir="2700000" algn="tl" rotWithShape="0">
              <a:srgbClr val="000000">
                <a:alpha val="43000"/>
              </a:srgbClr>
            </a:outerShdw>
          </a:effectLst>
        </p:spPr>
      </p:pic>
      <p:sp>
        <p:nvSpPr>
          <p:cNvPr id="6" name="Title 1"/>
          <p:cNvSpPr txBox="1">
            <a:spLocks/>
          </p:cNvSpPr>
          <p:nvPr/>
        </p:nvSpPr>
        <p:spPr>
          <a:xfrm>
            <a:off x="3912901" y="3713877"/>
            <a:ext cx="4708310" cy="324802"/>
          </a:xfrm>
          <a:prstGeom prst="rect">
            <a:avLst/>
          </a:prstGeom>
        </p:spPr>
        <p:txBody>
          <a:bodyPr lIns="0" tIns="0" rIns="0" bIns="0">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baseline="30000" dirty="0" smtClean="0">
                <a:latin typeface="Verdana"/>
                <a:cs typeface="Verdana"/>
              </a:rPr>
              <a:t>61</a:t>
            </a:r>
            <a:r>
              <a:rPr lang="en-US" sz="4000" b="1" dirty="0" smtClean="0">
                <a:latin typeface="Verdana"/>
                <a:cs typeface="Verdana"/>
              </a:rPr>
              <a:t>Ni:Co(foil) from decay of </a:t>
            </a:r>
            <a:r>
              <a:rPr lang="en-US" sz="4000" b="1" baseline="30000" dirty="0" smtClean="0">
                <a:latin typeface="Verdana"/>
                <a:cs typeface="Verdana"/>
              </a:rPr>
              <a:t>61</a:t>
            </a:r>
            <a:r>
              <a:rPr lang="en-US" sz="4000" b="1" dirty="0" smtClean="0">
                <a:latin typeface="Verdana"/>
                <a:cs typeface="Verdana"/>
              </a:rPr>
              <a:t>Cu</a:t>
            </a:r>
            <a:endParaRPr lang="en-US" sz="4000" b="1" dirty="0">
              <a:latin typeface="Verdana"/>
              <a:cs typeface="Verdana"/>
            </a:endParaRPr>
          </a:p>
        </p:txBody>
      </p:sp>
      <p:sp>
        <p:nvSpPr>
          <p:cNvPr id="7" name="TextBox 6"/>
          <p:cNvSpPr txBox="1"/>
          <p:nvPr/>
        </p:nvSpPr>
        <p:spPr>
          <a:xfrm>
            <a:off x="3823098" y="974908"/>
            <a:ext cx="1770427" cy="1815882"/>
          </a:xfrm>
          <a:prstGeom prst="rect">
            <a:avLst/>
          </a:prstGeom>
          <a:noFill/>
        </p:spPr>
        <p:txBody>
          <a:bodyPr wrap="square" rtlCol="0">
            <a:spAutoFit/>
          </a:bodyPr>
          <a:lstStyle/>
          <a:p>
            <a:pPr algn="ctr"/>
            <a:r>
              <a:rPr lang="en-US" sz="2800" b="1" baseline="30000" dirty="0" smtClean="0">
                <a:solidFill>
                  <a:srgbClr val="FF0000"/>
                </a:solidFill>
              </a:rPr>
              <a:t>61</a:t>
            </a:r>
            <a:r>
              <a:rPr lang="en-US" sz="2800" b="1" dirty="0" smtClean="0">
                <a:solidFill>
                  <a:srgbClr val="FF0000"/>
                </a:solidFill>
              </a:rPr>
              <a:t>Cu</a:t>
            </a:r>
          </a:p>
          <a:p>
            <a:pPr algn="ctr"/>
            <a:r>
              <a:rPr lang="en-US" sz="2800" b="1" dirty="0" smtClean="0">
                <a:solidFill>
                  <a:srgbClr val="FF0000"/>
                </a:solidFill>
              </a:rPr>
              <a:t>(3.3h - EC)</a:t>
            </a:r>
          </a:p>
          <a:p>
            <a:pPr algn="ctr"/>
            <a:endParaRPr lang="en-US" sz="2800" b="1" dirty="0">
              <a:solidFill>
                <a:srgbClr val="FF0000"/>
              </a:solidFill>
              <a:sym typeface="Wingdings"/>
            </a:endParaRPr>
          </a:p>
          <a:p>
            <a:pPr algn="ctr"/>
            <a:r>
              <a:rPr lang="en-US" sz="2800" b="1" dirty="0" smtClean="0">
                <a:solidFill>
                  <a:srgbClr val="FF0000"/>
                </a:solidFill>
                <a:sym typeface="Wingdings"/>
              </a:rPr>
              <a:t> </a:t>
            </a:r>
            <a:r>
              <a:rPr lang="en-US" sz="2800" b="1" baseline="30000" dirty="0" smtClean="0">
                <a:solidFill>
                  <a:srgbClr val="FF0000"/>
                </a:solidFill>
                <a:sym typeface="Wingdings"/>
              </a:rPr>
              <a:t>61</a:t>
            </a:r>
            <a:r>
              <a:rPr lang="en-US" sz="2800" b="1" dirty="0" smtClean="0">
                <a:solidFill>
                  <a:srgbClr val="FF0000"/>
                </a:solidFill>
                <a:sym typeface="Wingdings"/>
              </a:rPr>
              <a:t>Ni</a:t>
            </a:r>
            <a:endParaRPr lang="en-US" sz="2800" b="1" dirty="0">
              <a:solidFill>
                <a:srgbClr val="FF0000"/>
              </a:solidFill>
            </a:endParaRPr>
          </a:p>
        </p:txBody>
      </p:sp>
    </p:spTree>
    <p:extLst>
      <p:ext uri="{BB962C8B-B14F-4D97-AF65-F5344CB8AC3E}">
        <p14:creationId xmlns="" xmlns:p14="http://schemas.microsoft.com/office/powerpoint/2010/main" val="25663509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2"/>
          <p:cNvSpPr txBox="1">
            <a:spLocks noChangeArrowheads="1"/>
          </p:cNvSpPr>
          <p:nvPr/>
        </p:nvSpPr>
        <p:spPr bwMode="auto">
          <a:xfrm>
            <a:off x="2377440" y="4285891"/>
            <a:ext cx="167040" cy="41908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pic>
        <p:nvPicPr>
          <p:cNvPr id="2052"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777760" y="1860676"/>
            <a:ext cx="979200" cy="7532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053" name="Text Box 6"/>
          <p:cNvSpPr txBox="1">
            <a:spLocks noChangeArrowheads="1"/>
          </p:cNvSpPr>
          <p:nvPr/>
        </p:nvSpPr>
        <p:spPr bwMode="auto">
          <a:xfrm>
            <a:off x="24482" y="1012427"/>
            <a:ext cx="6114336" cy="4088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42452" rIns="81639" bIns="42452">
            <a:spAutoFit/>
            <a:scene3d>
              <a:camera prst="orthographicFront"/>
              <a:lightRig rig="flat" dir="tl">
                <a:rot lat="0" lon="0" rev="6600000"/>
              </a:lightRig>
            </a:scene3d>
            <a:sp3d extrusionH="25400" contourW="8890">
              <a:bevelT w="38100" h="31750"/>
              <a:contourClr>
                <a:schemeClr val="accent2">
                  <a:shade val="75000"/>
                </a:schemeClr>
              </a:contourClr>
            </a:sp3d>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ＭＳ Ｐゴシック" charset="0"/>
                <a:cs typeface="Droid Sans Fallback" charset="0"/>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Droid Sans Fallback" charset="0"/>
                <a:cs typeface="Droid Sans Fallback" charset="0"/>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Droid Sans Fallback" charset="0"/>
                <a:cs typeface="Droid Sans Fallback" charset="0"/>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Droid Sans Fallback" charset="0"/>
                <a:cs typeface="Droid Sans Fallback" charset="0"/>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Droid Sans Fallback" charset="0"/>
                <a:cs typeface="Droid Sans Fallback"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Droid Sans Fallback" charset="0"/>
                <a:cs typeface="Droid Sans Fallback"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Droid Sans Fallback" charset="0"/>
                <a:cs typeface="Droid Sans Fallback"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Droid Sans Fallback" charset="0"/>
                <a:cs typeface="Droid Sans Fallback"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charset="0"/>
                <a:ea typeface="Droid Sans Fallback" charset="0"/>
                <a:cs typeface="Droid Sans Fallback" charset="0"/>
              </a:defRPr>
            </a:lvl9pPr>
          </a:lstStyle>
          <a:p>
            <a:pPr eaLnBrk="1" hangingPunct="1">
              <a:lnSpc>
                <a:spcPct val="100000"/>
              </a:lnSpc>
              <a:buClrTx/>
              <a:buFontTx/>
              <a:buNone/>
            </a:pPr>
            <a:r>
              <a:rPr lang="da-DK" sz="2100" b="1" baseline="30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31</a:t>
            </a:r>
            <a:r>
              <a:rPr lang="da-DK" sz="2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Mg</a:t>
            </a:r>
            <a:r>
              <a:rPr lang="da-DK" sz="2100" b="1" baseline="300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a-DK" sz="21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implanted</a:t>
            </a:r>
            <a:r>
              <a:rPr lang="da-DK" sz="2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a-DK" sz="21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into</a:t>
            </a:r>
            <a:r>
              <a:rPr lang="da-DK" sz="2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an </a:t>
            </a:r>
            <a:r>
              <a:rPr lang="da-DK" sz="21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ionic</a:t>
            </a:r>
            <a:r>
              <a:rPr lang="da-DK" sz="2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da-DK" sz="21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liquid</a:t>
            </a:r>
            <a:r>
              <a:rPr lang="da-DK" sz="2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(EMIM-</a:t>
            </a:r>
            <a:r>
              <a:rPr lang="da-DK" sz="21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Ac</a:t>
            </a:r>
            <a:r>
              <a:rPr lang="da-DK" sz="21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
        <p:nvSpPr>
          <p:cNvPr id="2054" name="Text Box 9"/>
          <p:cNvSpPr txBox="1">
            <a:spLocks noChangeArrowheads="1"/>
          </p:cNvSpPr>
          <p:nvPr/>
        </p:nvSpPr>
        <p:spPr bwMode="auto">
          <a:xfrm>
            <a:off x="204088" y="5763165"/>
            <a:ext cx="8625600" cy="7628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81639" tIns="42452" rIns="81639" bIns="42452">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ＭＳ Ｐゴシック" charset="0"/>
                <a:cs typeface="Droid Sans Fallback" charset="0"/>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Droid Sans Fallback" charset="0"/>
                <a:cs typeface="Droid Sans Fallback" charset="0"/>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Droid Sans Fallback" charset="0"/>
                <a:cs typeface="Droid Sans Fallback" charset="0"/>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Droid Sans Fallback" charset="0"/>
                <a:cs typeface="Droid Sans Fallback" charset="0"/>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Droid Sans Fallback" charset="0"/>
                <a:cs typeface="Droid Sans Fallback"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Droid Sans Fallback" charset="0"/>
                <a:cs typeface="Droid Sans Fallback"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Droid Sans Fallback" charset="0"/>
                <a:cs typeface="Droid Sans Fallback"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Droid Sans Fallback" charset="0"/>
                <a:cs typeface="Droid Sans Fallback"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charset="0"/>
                <a:ea typeface="Droid Sans Fallback" charset="0"/>
                <a:cs typeface="Droid Sans Fallback" charset="0"/>
              </a:defRPr>
            </a:lvl9pPr>
          </a:lstStyle>
          <a:p>
            <a:pPr eaLnBrk="1" hangingPunct="1">
              <a:lnSpc>
                <a:spcPct val="100000"/>
              </a:lnSpc>
              <a:buClrTx/>
              <a:buFontTx/>
              <a:buNone/>
            </a:pPr>
            <a:r>
              <a:rPr lang="en-US" sz="1100" dirty="0">
                <a:solidFill>
                  <a:srgbClr val="000000"/>
                </a:solidFill>
              </a:rPr>
              <a:t>Monika </a:t>
            </a:r>
            <a:r>
              <a:rPr lang="en-US" sz="1100" dirty="0" err="1">
                <a:solidFill>
                  <a:srgbClr val="000000"/>
                </a:solidFill>
              </a:rPr>
              <a:t>Stachura</a:t>
            </a:r>
            <a:r>
              <a:rPr lang="en-US" sz="1100" dirty="0">
                <a:solidFill>
                  <a:srgbClr val="000000"/>
                </a:solidFill>
              </a:rPr>
              <a:t>, University of Copenhagen; Magdalena </a:t>
            </a:r>
            <a:r>
              <a:rPr lang="en-US" sz="1100" dirty="0" err="1">
                <a:solidFill>
                  <a:srgbClr val="000000"/>
                </a:solidFill>
              </a:rPr>
              <a:t>Kowalska</a:t>
            </a:r>
            <a:r>
              <a:rPr lang="en-US" sz="1100" dirty="0">
                <a:solidFill>
                  <a:srgbClr val="000000"/>
                </a:solidFill>
              </a:rPr>
              <a:t>, CERN, Geneva; Alexander </a:t>
            </a:r>
            <a:r>
              <a:rPr lang="en-US" sz="1100" dirty="0" err="1">
                <a:solidFill>
                  <a:srgbClr val="000000"/>
                </a:solidFill>
              </a:rPr>
              <a:t>Gottberg</a:t>
            </a:r>
            <a:r>
              <a:rPr lang="en-US" sz="1100" dirty="0">
                <a:solidFill>
                  <a:srgbClr val="000000"/>
                </a:solidFill>
              </a:rPr>
              <a:t>, CSIC, Madrid; Klaus </a:t>
            </a:r>
            <a:r>
              <a:rPr lang="en-US" sz="1100" dirty="0" err="1">
                <a:solidFill>
                  <a:srgbClr val="000000"/>
                </a:solidFill>
              </a:rPr>
              <a:t>Blaum</a:t>
            </a:r>
            <a:r>
              <a:rPr lang="en-US" sz="1100" dirty="0">
                <a:solidFill>
                  <a:srgbClr val="000000"/>
                </a:solidFill>
              </a:rPr>
              <a:t>, Max Planck Institute for Nuclear Physics, Heidelberg; </a:t>
            </a:r>
            <a:r>
              <a:rPr lang="en-US" sz="1100" dirty="0" err="1">
                <a:solidFill>
                  <a:srgbClr val="000000"/>
                </a:solidFill>
              </a:rPr>
              <a:t>Gerda</a:t>
            </a:r>
            <a:r>
              <a:rPr lang="en-US" sz="1100" dirty="0">
                <a:solidFill>
                  <a:srgbClr val="000000"/>
                </a:solidFill>
              </a:rPr>
              <a:t> </a:t>
            </a:r>
            <a:r>
              <a:rPr lang="en-US" sz="1100" dirty="0" err="1">
                <a:solidFill>
                  <a:srgbClr val="000000"/>
                </a:solidFill>
              </a:rPr>
              <a:t>Neyens</a:t>
            </a:r>
            <a:r>
              <a:rPr lang="en-US" sz="1100" dirty="0">
                <a:solidFill>
                  <a:srgbClr val="000000"/>
                </a:solidFill>
              </a:rPr>
              <a:t>, Leuven University, (Leuven); Rainer </a:t>
            </a:r>
            <a:r>
              <a:rPr lang="en-US" sz="1100" dirty="0" err="1">
                <a:solidFill>
                  <a:srgbClr val="000000"/>
                </a:solidFill>
              </a:rPr>
              <a:t>Neugart</a:t>
            </a:r>
            <a:r>
              <a:rPr lang="en-US" sz="1100" dirty="0">
                <a:solidFill>
                  <a:srgbClr val="000000"/>
                </a:solidFill>
              </a:rPr>
              <a:t>, Mainz University, (Mainz); </a:t>
            </a:r>
            <a:r>
              <a:rPr lang="en-US" sz="1100" dirty="0" err="1">
                <a:solidFill>
                  <a:srgbClr val="000000"/>
                </a:solidFill>
              </a:rPr>
              <a:t>Deyan</a:t>
            </a:r>
            <a:r>
              <a:rPr lang="en-US" sz="1100" dirty="0">
                <a:solidFill>
                  <a:srgbClr val="000000"/>
                </a:solidFill>
              </a:rPr>
              <a:t> </a:t>
            </a:r>
            <a:r>
              <a:rPr lang="en-US" sz="1100" dirty="0" err="1">
                <a:solidFill>
                  <a:srgbClr val="000000"/>
                </a:solidFill>
              </a:rPr>
              <a:t>Yordanov</a:t>
            </a:r>
            <a:r>
              <a:rPr lang="en-US" sz="1100" dirty="0">
                <a:solidFill>
                  <a:srgbClr val="000000"/>
                </a:solidFill>
              </a:rPr>
              <a:t>, Max Planck Institute for Nuclear Physics, Heidelberg; Mark Bissell, Leuven University, (Leuven); Kim </a:t>
            </a:r>
            <a:r>
              <a:rPr lang="en-US" sz="1100" dirty="0" err="1">
                <a:solidFill>
                  <a:srgbClr val="000000"/>
                </a:solidFill>
              </a:rPr>
              <a:t>Kreim</a:t>
            </a:r>
            <a:r>
              <a:rPr lang="en-US" sz="1100" dirty="0">
                <a:solidFill>
                  <a:srgbClr val="000000"/>
                </a:solidFill>
              </a:rPr>
              <a:t>, Max Planck Institute for Nuclear Physics, Heidelberg</a:t>
            </a:r>
          </a:p>
        </p:txBody>
      </p:sp>
      <p:sp>
        <p:nvSpPr>
          <p:cNvPr id="2055" name="Text Box 10"/>
          <p:cNvSpPr txBox="1">
            <a:spLocks noChangeArrowheads="1"/>
          </p:cNvSpPr>
          <p:nvPr/>
        </p:nvSpPr>
        <p:spPr bwMode="auto">
          <a:xfrm>
            <a:off x="7663976" y="6495161"/>
            <a:ext cx="1480024" cy="3627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1639" tIns="42452" rIns="81639" bIns="42452">
            <a:spAutoFit/>
          </a:bodyPr>
          <a:lstStyle>
            <a:lvl1pPr eaLnBrk="0">
              <a:tabLst>
                <a:tab pos="723900" algn="l"/>
                <a:tab pos="1447800" algn="l"/>
              </a:tabLst>
              <a:defRPr>
                <a:solidFill>
                  <a:schemeClr val="tx1"/>
                </a:solidFill>
                <a:latin typeface="Arial" charset="0"/>
                <a:ea typeface="ＭＳ Ｐゴシック" charset="0"/>
                <a:cs typeface="Droid Sans Fallback" charset="0"/>
              </a:defRPr>
            </a:lvl1pPr>
            <a:lvl2pPr eaLnBrk="0">
              <a:tabLst>
                <a:tab pos="723900" algn="l"/>
                <a:tab pos="1447800" algn="l"/>
              </a:tabLst>
              <a:defRPr>
                <a:solidFill>
                  <a:schemeClr val="tx1"/>
                </a:solidFill>
                <a:latin typeface="Arial" charset="0"/>
                <a:ea typeface="Droid Sans Fallback" charset="0"/>
                <a:cs typeface="Droid Sans Fallback" charset="0"/>
              </a:defRPr>
            </a:lvl2pPr>
            <a:lvl3pPr eaLnBrk="0">
              <a:tabLst>
                <a:tab pos="723900" algn="l"/>
                <a:tab pos="1447800" algn="l"/>
              </a:tabLst>
              <a:defRPr>
                <a:solidFill>
                  <a:schemeClr val="tx1"/>
                </a:solidFill>
                <a:latin typeface="Arial" charset="0"/>
                <a:ea typeface="Droid Sans Fallback" charset="0"/>
                <a:cs typeface="Droid Sans Fallback" charset="0"/>
              </a:defRPr>
            </a:lvl3pPr>
            <a:lvl4pPr eaLnBrk="0">
              <a:tabLst>
                <a:tab pos="723900" algn="l"/>
                <a:tab pos="1447800" algn="l"/>
              </a:tabLst>
              <a:defRPr>
                <a:solidFill>
                  <a:schemeClr val="tx1"/>
                </a:solidFill>
                <a:latin typeface="Arial" charset="0"/>
                <a:ea typeface="Droid Sans Fallback" charset="0"/>
                <a:cs typeface="Droid Sans Fallback" charset="0"/>
              </a:defRPr>
            </a:lvl4pPr>
            <a:lvl5pPr eaLnBrk="0">
              <a:tabLst>
                <a:tab pos="723900" algn="l"/>
                <a:tab pos="1447800" algn="l"/>
              </a:tabLst>
              <a:defRPr>
                <a:solidFill>
                  <a:schemeClr val="tx1"/>
                </a:solidFill>
                <a:latin typeface="Arial" charset="0"/>
                <a:ea typeface="Droid Sans Fallback" charset="0"/>
                <a:cs typeface="Droid Sans Fallback" charset="0"/>
              </a:defRPr>
            </a:lvl5pPr>
            <a:lvl6pPr marL="25146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Droid Sans Fallback" charset="0"/>
                <a:cs typeface="Droid Sans Fallback" charset="0"/>
              </a:defRPr>
            </a:lvl6pPr>
            <a:lvl7pPr marL="29718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Droid Sans Fallback" charset="0"/>
                <a:cs typeface="Droid Sans Fallback" charset="0"/>
              </a:defRPr>
            </a:lvl7pPr>
            <a:lvl8pPr marL="34290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Droid Sans Fallback" charset="0"/>
                <a:cs typeface="Droid Sans Fallback" charset="0"/>
              </a:defRPr>
            </a:lvl8pPr>
            <a:lvl9pPr marL="3886200" indent="-228600" eaLnBrk="0" fontAlgn="base" hangingPunct="0">
              <a:lnSpc>
                <a:spcPct val="93000"/>
              </a:lnSpc>
              <a:spcBef>
                <a:spcPct val="0"/>
              </a:spcBef>
              <a:spcAft>
                <a:spcPct val="0"/>
              </a:spcAft>
              <a:buClr>
                <a:srgbClr val="000000"/>
              </a:buClr>
              <a:buSzPct val="100000"/>
              <a:buFont typeface="Times New Roman" charset="0"/>
              <a:tabLst>
                <a:tab pos="723900" algn="l"/>
                <a:tab pos="1447800" algn="l"/>
              </a:tabLst>
              <a:defRPr>
                <a:solidFill>
                  <a:schemeClr val="tx1"/>
                </a:solidFill>
                <a:latin typeface="Arial" charset="0"/>
                <a:ea typeface="Droid Sans Fallback" charset="0"/>
                <a:cs typeface="Droid Sans Fallback" charset="0"/>
              </a:defRPr>
            </a:lvl9pPr>
          </a:lstStyle>
          <a:p>
            <a:pPr eaLnBrk="1" hangingPunct="1">
              <a:lnSpc>
                <a:spcPct val="100000"/>
              </a:lnSpc>
              <a:buClrTx/>
              <a:buFontTx/>
              <a:buNone/>
            </a:pPr>
            <a:r>
              <a:rPr lang="da-DK" sz="1500" dirty="0" err="1">
                <a:solidFill>
                  <a:srgbClr val="2A216A"/>
                </a:solidFill>
              </a:rPr>
              <a:t>Bulletin.cern.ch</a:t>
            </a:r>
            <a:r>
              <a:rPr lang="da-DK" dirty="0">
                <a:solidFill>
                  <a:srgbClr val="000000"/>
                </a:solidFill>
              </a:rPr>
              <a:t> </a:t>
            </a:r>
          </a:p>
        </p:txBody>
      </p:sp>
      <p:graphicFrame>
        <p:nvGraphicFramePr>
          <p:cNvPr id="2056" name="Object 13"/>
          <p:cNvGraphicFramePr>
            <a:graphicFrameLocks noChangeAspect="1"/>
          </p:cNvGraphicFramePr>
          <p:nvPr>
            <p:extLst>
              <p:ext uri="{D42A27DB-BD31-4B8C-83A1-F6EECF244321}">
                <p14:modId xmlns="" xmlns:p14="http://schemas.microsoft.com/office/powerpoint/2010/main" val="3343152143"/>
              </p:ext>
            </p:extLst>
          </p:nvPr>
        </p:nvGraphicFramePr>
        <p:xfrm>
          <a:off x="-205264" y="1179191"/>
          <a:ext cx="4700160" cy="4699213"/>
        </p:xfrm>
        <a:graphic>
          <a:graphicData uri="http://schemas.openxmlformats.org/presentationml/2006/ole">
            <p:oleObj spid="_x0000_s6356" name="Graph" r:id="rId5" imgW="3657600" imgH="3657600" progId="Origin50.Graph">
              <p:embed/>
            </p:oleObj>
          </a:graphicData>
        </a:graphic>
      </p:graphicFrame>
      <p:graphicFrame>
        <p:nvGraphicFramePr>
          <p:cNvPr id="2057" name="Object 14"/>
          <p:cNvGraphicFramePr>
            <a:graphicFrameLocks noChangeAspect="1"/>
          </p:cNvGraphicFramePr>
          <p:nvPr>
            <p:extLst>
              <p:ext uri="{D42A27DB-BD31-4B8C-83A1-F6EECF244321}">
                <p14:modId xmlns="" xmlns:p14="http://schemas.microsoft.com/office/powerpoint/2010/main" val="3343235526"/>
              </p:ext>
            </p:extLst>
          </p:nvPr>
        </p:nvGraphicFramePr>
        <p:xfrm>
          <a:off x="3647502" y="3531145"/>
          <a:ext cx="5553099" cy="2497869"/>
        </p:xfrm>
        <a:graphic>
          <a:graphicData uri="http://schemas.openxmlformats.org/presentationml/2006/ole">
            <p:oleObj spid="_x0000_s6357" name="Graph" r:id="rId6" imgW="3657600" imgH="1651000" progId="Origin50.Graph">
              <p:embed/>
            </p:oleObj>
          </a:graphicData>
        </a:graphic>
      </p:graphicFrame>
      <p:pic>
        <p:nvPicPr>
          <p:cNvPr id="2058" name="Picture 12" descr="\\cern.ch\dfs\Users\a\agottber\Desktop\Picture3.pn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3895332" y="1671082"/>
            <a:ext cx="2397600" cy="1716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59" name="Picture 13" descr="\\cern.ch\dfs\Users\a\agottber\Desktop\Picture1.png"/>
          <p:cNvPicPr>
            <a:picLocks noChangeAspect="1" noChangeArrowheads="1"/>
          </p:cNvPicPr>
          <p:nvPr/>
        </p:nvPicPr>
        <p:blipFill>
          <a:blip r:embed="rId8">
            <a:extLst>
              <a:ext uri="{28A0092B-C50C-407E-A947-70E740481C1C}">
                <a14:useLocalDpi xmlns="" xmlns:a14="http://schemas.microsoft.com/office/drawing/2010/main" val="0"/>
              </a:ext>
            </a:extLst>
          </a:blip>
          <a:srcRect l="9016" t="9799" b="5211"/>
          <a:stretch>
            <a:fillRect/>
          </a:stretch>
        </p:blipFill>
        <p:spPr bwMode="auto">
          <a:xfrm>
            <a:off x="6246852" y="1536778"/>
            <a:ext cx="2746168" cy="1892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ectangle 3"/>
          <p:cNvSpPr>
            <a:spLocks noChangeArrowheads="1"/>
          </p:cNvSpPr>
          <p:nvPr/>
        </p:nvSpPr>
        <p:spPr bwMode="auto">
          <a:xfrm>
            <a:off x="0" y="0"/>
            <a:ext cx="9144000" cy="877163"/>
          </a:xfrm>
          <a:prstGeom prst="rect">
            <a:avLst/>
          </a:prstGeom>
          <a:solidFill>
            <a:srgbClr val="FFFF00"/>
          </a:solidFill>
          <a:ln>
            <a:noFill/>
          </a:ln>
          <a:effectLst/>
          <a:extLst/>
        </p:spPr>
        <p:txBody>
          <a:bodyPr tIns="91440">
            <a:spAutoFit/>
          </a:bodyPr>
          <a:lstStyle/>
          <a:p>
            <a:pPr algn="ctr">
              <a:buClr>
                <a:srgbClr val="000000"/>
              </a:buClr>
              <a:buSzPct val="4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FF"/>
                </a:solidFill>
                <a:latin typeface="Verdana"/>
                <a:ea typeface="Symbol" charset="2"/>
                <a:cs typeface="Verdana"/>
              </a:rPr>
              <a:t>2012 – first (and successful) </a:t>
            </a:r>
          </a:p>
          <a:p>
            <a:pPr algn="ctr">
              <a:buClr>
                <a:srgbClr val="000000"/>
              </a:buClr>
              <a:buSzPct val="45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dirty="0" smtClean="0">
                <a:solidFill>
                  <a:srgbClr val="0000FF"/>
                </a:solidFill>
                <a:latin typeface="Times New Roman" charset="0"/>
              </a:rPr>
              <a:t>β</a:t>
            </a:r>
            <a:r>
              <a:rPr lang="en-US" sz="2400" b="1" dirty="0" smtClean="0">
                <a:solidFill>
                  <a:srgbClr val="0000FF"/>
                </a:solidFill>
                <a:latin typeface="Verdana"/>
                <a:cs typeface="Verdana"/>
              </a:rPr>
              <a:t>-NMR experiment applied to soft condensed matter</a:t>
            </a:r>
            <a:endParaRPr lang="en-US" sz="2400" b="1" dirty="0">
              <a:solidFill>
                <a:srgbClr val="0000FF"/>
              </a:solidFill>
              <a:latin typeface="Verdana"/>
              <a:ea typeface="Symbol" charset="2"/>
              <a:cs typeface="Verdana"/>
            </a:endParaRPr>
          </a:p>
        </p:txBody>
      </p:sp>
      <p:sp>
        <p:nvSpPr>
          <p:cNvPr id="2" name="TextBox 1"/>
          <p:cNvSpPr txBox="1"/>
          <p:nvPr/>
        </p:nvSpPr>
        <p:spPr>
          <a:xfrm>
            <a:off x="5901437" y="808134"/>
            <a:ext cx="3326552" cy="646331"/>
          </a:xfrm>
          <a:prstGeom prst="rect">
            <a:avLst/>
          </a:prstGeom>
          <a:noFill/>
        </p:spPr>
        <p:txBody>
          <a:bodyPr wrap="none" rtlCol="0">
            <a:spAutoFit/>
          </a:bodyPr>
          <a:lstStyle/>
          <a:p>
            <a:pPr algn="ctr"/>
            <a:r>
              <a:rPr lang="en-US" dirty="0" smtClean="0"/>
              <a:t>Differential pumping and drop</a:t>
            </a:r>
          </a:p>
          <a:p>
            <a:pPr algn="ctr"/>
            <a:r>
              <a:rPr lang="en-US" dirty="0" smtClean="0"/>
              <a:t>Mounted @ COLLAPS experiment</a:t>
            </a:r>
            <a:endParaRPr lang="en-US" dirty="0"/>
          </a:p>
        </p:txBody>
      </p:sp>
      <p:pic>
        <p:nvPicPr>
          <p:cNvPr id="14" name="Content Placeholder 3" descr="Glowing Drop.jpg"/>
          <p:cNvPicPr>
            <a:picLocks noChangeAspect="1"/>
          </p:cNvPicPr>
          <p:nvPr/>
        </p:nvPicPr>
        <p:blipFill rotWithShape="1">
          <a:blip r:embed="rId9">
            <a:extLst>
              <a:ext uri="{28A0092B-C50C-407E-A947-70E740481C1C}">
                <a14:useLocalDpi xmlns="" xmlns:a14="http://schemas.microsoft.com/office/drawing/2010/main" val="0"/>
              </a:ext>
            </a:extLst>
          </a:blip>
          <a:srcRect t="-1697" b="30123"/>
          <a:stretch/>
        </p:blipFill>
        <p:spPr>
          <a:xfrm>
            <a:off x="4074366" y="1417638"/>
            <a:ext cx="4755322" cy="4708525"/>
          </a:xfrm>
          <a:prstGeom prst="rect">
            <a:avLst/>
          </a:prstGeom>
        </p:spPr>
      </p:pic>
    </p:spTree>
    <p:extLst>
      <p:ext uri="{BB962C8B-B14F-4D97-AF65-F5344CB8AC3E}">
        <p14:creationId xmlns="" xmlns:p14="http://schemas.microsoft.com/office/powerpoint/2010/main" val="3764567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GB" sz="2700">
                <a:latin typeface="Arial" charset="0"/>
              </a:rPr>
              <a:t>The chart of nuclides – nuclear medicine perspective</a:t>
            </a:r>
            <a:endParaRPr lang="en-US" sz="2700">
              <a:latin typeface="Arial" charset="0"/>
            </a:endParaRPr>
          </a:p>
        </p:txBody>
      </p:sp>
      <p:pic>
        <p:nvPicPr>
          <p:cNvPr id="65539" name="Picture 3" descr="toi2000"/>
          <p:cNvPicPr>
            <a:picLocks noChangeAspect="1" noChangeArrowheads="1"/>
          </p:cNvPicPr>
          <p:nvPr/>
        </p:nvPicPr>
        <p:blipFill>
          <a:blip r:embed="rId3" cstate="email">
            <a:duotone>
              <a:schemeClr val="accent3">
                <a:shade val="45000"/>
                <a:satMod val="135000"/>
              </a:schemeClr>
              <a:prstClr val="white"/>
            </a:duotone>
            <a:lum/>
          </a:blip>
          <a:srcRect/>
          <a:stretch>
            <a:fillRect/>
          </a:stretch>
        </p:blipFill>
        <p:spPr bwMode="auto">
          <a:xfrm>
            <a:off x="12700" y="784249"/>
            <a:ext cx="9067800" cy="6073775"/>
          </a:xfrm>
          <a:prstGeom prst="rect">
            <a:avLst/>
          </a:prstGeom>
          <a:noFill/>
          <a:ln w="9525">
            <a:noFill/>
            <a:miter lim="800000"/>
            <a:headEnd/>
            <a:tailEnd/>
          </a:ln>
        </p:spPr>
      </p:pic>
      <p:sp>
        <p:nvSpPr>
          <p:cNvPr id="2052" name="TextBox 8"/>
          <p:cNvSpPr txBox="1">
            <a:spLocks noChangeArrowheads="1"/>
          </p:cNvSpPr>
          <p:nvPr/>
        </p:nvSpPr>
        <p:spPr bwMode="auto">
          <a:xfrm>
            <a:off x="71438" y="5643563"/>
            <a:ext cx="1928812"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sz="6000" b="1" baseline="30000">
                <a:solidFill>
                  <a:srgbClr val="FF0000"/>
                </a:solidFill>
              </a:rPr>
              <a:t>18</a:t>
            </a:r>
            <a:r>
              <a:rPr lang="en-US" sz="6000" b="1">
                <a:solidFill>
                  <a:srgbClr val="FF0000"/>
                </a:solidFill>
              </a:rPr>
              <a:t>F</a:t>
            </a:r>
          </a:p>
        </p:txBody>
      </p:sp>
      <p:sp>
        <p:nvSpPr>
          <p:cNvPr id="2053" name="TextBox 9"/>
          <p:cNvSpPr txBox="1">
            <a:spLocks noChangeArrowheads="1"/>
          </p:cNvSpPr>
          <p:nvPr/>
        </p:nvSpPr>
        <p:spPr bwMode="auto">
          <a:xfrm>
            <a:off x="0" y="6211888"/>
            <a:ext cx="11430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sz="3600" b="1" baseline="30000">
                <a:solidFill>
                  <a:srgbClr val="FF0000"/>
                </a:solidFill>
              </a:rPr>
              <a:t>11</a:t>
            </a:r>
            <a:r>
              <a:rPr lang="en-US" sz="3600" b="1">
                <a:solidFill>
                  <a:srgbClr val="FF0000"/>
                </a:solidFill>
              </a:rPr>
              <a:t>C</a:t>
            </a:r>
          </a:p>
        </p:txBody>
      </p:sp>
      <p:sp>
        <p:nvSpPr>
          <p:cNvPr id="2054" name="TextBox 10"/>
          <p:cNvSpPr txBox="1">
            <a:spLocks noChangeArrowheads="1"/>
          </p:cNvSpPr>
          <p:nvPr/>
        </p:nvSpPr>
        <p:spPr bwMode="auto">
          <a:xfrm>
            <a:off x="1428750" y="4752975"/>
            <a:ext cx="1143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sz="2400" b="1" baseline="30000">
                <a:solidFill>
                  <a:srgbClr val="FF0000"/>
                </a:solidFill>
              </a:rPr>
              <a:t>68</a:t>
            </a:r>
            <a:r>
              <a:rPr lang="en-US" sz="2400" b="1">
                <a:solidFill>
                  <a:srgbClr val="FF0000"/>
                </a:solidFill>
              </a:rPr>
              <a:t>Ga</a:t>
            </a:r>
          </a:p>
        </p:txBody>
      </p:sp>
      <p:sp>
        <p:nvSpPr>
          <p:cNvPr id="2055" name="TextBox 11"/>
          <p:cNvSpPr txBox="1">
            <a:spLocks noChangeArrowheads="1"/>
          </p:cNvSpPr>
          <p:nvPr/>
        </p:nvSpPr>
        <p:spPr bwMode="auto">
          <a:xfrm>
            <a:off x="1785938" y="4000500"/>
            <a:ext cx="36195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sz="9600" b="1" baseline="30000"/>
              <a:t>99m</a:t>
            </a:r>
            <a:r>
              <a:rPr lang="en-US" sz="9600" b="1"/>
              <a:t>Tc</a:t>
            </a:r>
          </a:p>
        </p:txBody>
      </p:sp>
      <p:sp>
        <p:nvSpPr>
          <p:cNvPr id="2056" name="TextBox 12"/>
          <p:cNvSpPr txBox="1">
            <a:spLocks noChangeArrowheads="1"/>
          </p:cNvSpPr>
          <p:nvPr/>
        </p:nvSpPr>
        <p:spPr bwMode="auto">
          <a:xfrm>
            <a:off x="5429250" y="2487613"/>
            <a:ext cx="11953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sz="3200" b="1" baseline="30000"/>
              <a:t>201</a:t>
            </a:r>
            <a:r>
              <a:rPr lang="en-US" sz="3200" b="1"/>
              <a:t>Tl</a:t>
            </a:r>
          </a:p>
        </p:txBody>
      </p:sp>
      <p:sp>
        <p:nvSpPr>
          <p:cNvPr id="2057" name="TextBox 13"/>
          <p:cNvSpPr txBox="1">
            <a:spLocks noChangeArrowheads="1"/>
          </p:cNvSpPr>
          <p:nvPr/>
        </p:nvSpPr>
        <p:spPr bwMode="auto">
          <a:xfrm>
            <a:off x="2733675" y="3976688"/>
            <a:ext cx="119538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sz="2800" b="1" baseline="30000"/>
              <a:t>111</a:t>
            </a:r>
            <a:r>
              <a:rPr lang="en-US" sz="2800" b="1"/>
              <a:t>In</a:t>
            </a:r>
          </a:p>
        </p:txBody>
      </p:sp>
      <p:sp>
        <p:nvSpPr>
          <p:cNvPr id="2058" name="TextBox 14"/>
          <p:cNvSpPr txBox="1">
            <a:spLocks noChangeArrowheads="1"/>
          </p:cNvSpPr>
          <p:nvPr/>
        </p:nvSpPr>
        <p:spPr bwMode="auto">
          <a:xfrm>
            <a:off x="1447800" y="5029200"/>
            <a:ext cx="11953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b="1" baseline="30000"/>
              <a:t>67</a:t>
            </a:r>
            <a:r>
              <a:rPr lang="en-US" b="1"/>
              <a:t>Ga</a:t>
            </a:r>
          </a:p>
        </p:txBody>
      </p:sp>
      <p:sp>
        <p:nvSpPr>
          <p:cNvPr id="2059" name="TextBox 15"/>
          <p:cNvSpPr txBox="1">
            <a:spLocks noChangeArrowheads="1"/>
          </p:cNvSpPr>
          <p:nvPr/>
        </p:nvSpPr>
        <p:spPr bwMode="auto">
          <a:xfrm>
            <a:off x="3571875" y="3429000"/>
            <a:ext cx="11953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b="1" baseline="30000"/>
              <a:t>133</a:t>
            </a:r>
            <a:r>
              <a:rPr lang="en-US" b="1"/>
              <a:t>Xe</a:t>
            </a:r>
          </a:p>
        </p:txBody>
      </p:sp>
      <p:sp>
        <p:nvSpPr>
          <p:cNvPr id="2060" name="TextBox 16"/>
          <p:cNvSpPr txBox="1">
            <a:spLocks noChangeArrowheads="1"/>
          </p:cNvSpPr>
          <p:nvPr/>
        </p:nvSpPr>
        <p:spPr bwMode="auto">
          <a:xfrm>
            <a:off x="3571875" y="3571875"/>
            <a:ext cx="154305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sz="6000" b="1" baseline="30000">
                <a:solidFill>
                  <a:srgbClr val="0000CC"/>
                </a:solidFill>
              </a:rPr>
              <a:t>131</a:t>
            </a:r>
            <a:r>
              <a:rPr lang="en-US" sz="6000" b="1">
                <a:solidFill>
                  <a:srgbClr val="0000CC"/>
                </a:solidFill>
              </a:rPr>
              <a:t>I</a:t>
            </a:r>
          </a:p>
        </p:txBody>
      </p:sp>
      <p:sp>
        <p:nvSpPr>
          <p:cNvPr id="2061" name="TextBox 17"/>
          <p:cNvSpPr txBox="1">
            <a:spLocks noChangeArrowheads="1"/>
          </p:cNvSpPr>
          <p:nvPr/>
        </p:nvSpPr>
        <p:spPr bwMode="auto">
          <a:xfrm>
            <a:off x="2409825" y="4743450"/>
            <a:ext cx="103346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sz="4000" b="1" baseline="30000">
                <a:solidFill>
                  <a:srgbClr val="0000CC"/>
                </a:solidFill>
              </a:rPr>
              <a:t>90</a:t>
            </a:r>
            <a:r>
              <a:rPr lang="en-US" sz="4000" b="1">
                <a:solidFill>
                  <a:srgbClr val="0000CC"/>
                </a:solidFill>
              </a:rPr>
              <a:t>Y</a:t>
            </a:r>
          </a:p>
        </p:txBody>
      </p:sp>
      <p:sp>
        <p:nvSpPr>
          <p:cNvPr id="2062" name="TextBox 18"/>
          <p:cNvSpPr txBox="1">
            <a:spLocks noChangeArrowheads="1"/>
          </p:cNvSpPr>
          <p:nvPr/>
        </p:nvSpPr>
        <p:spPr bwMode="auto">
          <a:xfrm>
            <a:off x="2190750" y="5029200"/>
            <a:ext cx="80962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b="1" baseline="30000">
                <a:solidFill>
                  <a:srgbClr val="0000CC"/>
                </a:solidFill>
              </a:rPr>
              <a:t>89</a:t>
            </a:r>
            <a:r>
              <a:rPr lang="en-US" b="1">
                <a:solidFill>
                  <a:srgbClr val="0000CC"/>
                </a:solidFill>
              </a:rPr>
              <a:t>Sr</a:t>
            </a:r>
          </a:p>
        </p:txBody>
      </p:sp>
      <p:sp>
        <p:nvSpPr>
          <p:cNvPr id="2063" name="TextBox 19"/>
          <p:cNvSpPr txBox="1">
            <a:spLocks noChangeArrowheads="1"/>
          </p:cNvSpPr>
          <p:nvPr/>
        </p:nvSpPr>
        <p:spPr bwMode="auto">
          <a:xfrm>
            <a:off x="4414838" y="3252788"/>
            <a:ext cx="101441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b="1" baseline="30000">
                <a:solidFill>
                  <a:srgbClr val="0000CC"/>
                </a:solidFill>
              </a:rPr>
              <a:t>153</a:t>
            </a:r>
            <a:r>
              <a:rPr lang="en-US" b="1">
                <a:solidFill>
                  <a:srgbClr val="0000CC"/>
                </a:solidFill>
              </a:rPr>
              <a:t>Sm</a:t>
            </a:r>
          </a:p>
        </p:txBody>
      </p:sp>
      <p:sp>
        <p:nvSpPr>
          <p:cNvPr id="2064" name="TextBox 20"/>
          <p:cNvSpPr txBox="1">
            <a:spLocks noChangeArrowheads="1"/>
          </p:cNvSpPr>
          <p:nvPr/>
        </p:nvSpPr>
        <p:spPr bwMode="auto">
          <a:xfrm>
            <a:off x="2876550" y="3590925"/>
            <a:ext cx="1195388"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sz="4000" b="1" baseline="30000"/>
              <a:t>123</a:t>
            </a:r>
            <a:r>
              <a:rPr lang="en-US" sz="4000" b="1"/>
              <a:t>I</a:t>
            </a:r>
          </a:p>
        </p:txBody>
      </p:sp>
      <p:sp>
        <p:nvSpPr>
          <p:cNvPr id="2065" name="TextBox 21"/>
          <p:cNvSpPr txBox="1">
            <a:spLocks noChangeArrowheads="1"/>
          </p:cNvSpPr>
          <p:nvPr/>
        </p:nvSpPr>
        <p:spPr bwMode="auto">
          <a:xfrm>
            <a:off x="5129213" y="2786063"/>
            <a:ext cx="1157287"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b="1" baseline="30000">
                <a:solidFill>
                  <a:srgbClr val="0000CC"/>
                </a:solidFill>
              </a:rPr>
              <a:t>186,188</a:t>
            </a:r>
            <a:r>
              <a:rPr lang="en-US" b="1">
                <a:solidFill>
                  <a:srgbClr val="0000CC"/>
                </a:solidFill>
              </a:rPr>
              <a:t>Re</a:t>
            </a:r>
          </a:p>
        </p:txBody>
      </p:sp>
      <p:sp>
        <p:nvSpPr>
          <p:cNvPr id="2066" name="TextBox 22"/>
          <p:cNvSpPr txBox="1">
            <a:spLocks noChangeArrowheads="1"/>
          </p:cNvSpPr>
          <p:nvPr/>
        </p:nvSpPr>
        <p:spPr bwMode="auto">
          <a:xfrm>
            <a:off x="4795838" y="2987675"/>
            <a:ext cx="1490662"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sz="2800" b="1" baseline="30000">
                <a:solidFill>
                  <a:srgbClr val="0000CC"/>
                </a:solidFill>
              </a:rPr>
              <a:t>177</a:t>
            </a:r>
            <a:r>
              <a:rPr lang="en-US" sz="2800" b="1">
                <a:solidFill>
                  <a:srgbClr val="0000CC"/>
                </a:solidFill>
              </a:rPr>
              <a:t>Lu</a:t>
            </a:r>
          </a:p>
        </p:txBody>
      </p:sp>
      <p:sp>
        <p:nvSpPr>
          <p:cNvPr id="2067" name="TextBox 23"/>
          <p:cNvSpPr txBox="1">
            <a:spLocks noChangeArrowheads="1"/>
          </p:cNvSpPr>
          <p:nvPr/>
        </p:nvSpPr>
        <p:spPr bwMode="auto">
          <a:xfrm>
            <a:off x="227013" y="1143000"/>
            <a:ext cx="1928812"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sz="3200" b="1"/>
              <a:t>SPECT</a:t>
            </a:r>
          </a:p>
          <a:p>
            <a:r>
              <a:rPr lang="en-US" sz="3200" b="1">
                <a:solidFill>
                  <a:srgbClr val="FF0000"/>
                </a:solidFill>
              </a:rPr>
              <a:t>PET</a:t>
            </a:r>
          </a:p>
          <a:p>
            <a:r>
              <a:rPr lang="en-US" sz="3200" b="1">
                <a:solidFill>
                  <a:srgbClr val="0000CC"/>
                </a:solidFill>
              </a:rPr>
              <a:t>Therapy</a:t>
            </a:r>
          </a:p>
        </p:txBody>
      </p:sp>
      <p:sp>
        <p:nvSpPr>
          <p:cNvPr id="2068" name="TextBox 19"/>
          <p:cNvSpPr txBox="1">
            <a:spLocks noChangeArrowheads="1"/>
          </p:cNvSpPr>
          <p:nvPr/>
        </p:nvSpPr>
        <p:spPr bwMode="auto">
          <a:xfrm>
            <a:off x="5715000" y="6253163"/>
            <a:ext cx="2928938"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ja-JP" altLang="en-US" sz="2400" b="1">
                <a:solidFill>
                  <a:srgbClr val="339933"/>
                </a:solidFill>
              </a:rPr>
              <a:t>“</a:t>
            </a:r>
            <a:r>
              <a:rPr lang="en-US" sz="2400" b="1">
                <a:solidFill>
                  <a:srgbClr val="339933"/>
                </a:solidFill>
              </a:rPr>
              <a:t>exotic</a:t>
            </a:r>
            <a:r>
              <a:rPr lang="ja-JP" altLang="en-US" sz="2400" b="1">
                <a:solidFill>
                  <a:srgbClr val="339933"/>
                </a:solidFill>
              </a:rPr>
              <a:t>”</a:t>
            </a:r>
            <a:r>
              <a:rPr lang="en-US" sz="2400" b="1">
                <a:solidFill>
                  <a:srgbClr val="339933"/>
                </a:solidFill>
              </a:rPr>
              <a:t> isotopes</a:t>
            </a:r>
          </a:p>
        </p:txBody>
      </p:sp>
    </p:spTree>
    <p:extLst>
      <p:ext uri="{BB962C8B-B14F-4D97-AF65-F5344CB8AC3E}">
        <p14:creationId xmlns="" xmlns:p14="http://schemas.microsoft.com/office/powerpoint/2010/main" val="20715765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0" y="-26988"/>
            <a:ext cx="9180513" cy="647701"/>
          </a:xfrm>
        </p:spPr>
        <p:txBody>
          <a:bodyPr>
            <a:normAutofit fontScale="90000"/>
          </a:bodyPr>
          <a:lstStyle/>
          <a:p>
            <a:pPr eaLnBrk="1" hangingPunct="1"/>
            <a:r>
              <a:rPr lang="en-US">
                <a:latin typeface="Arial" charset="0"/>
              </a:rPr>
              <a:t>Radionuclides for therapy</a:t>
            </a:r>
          </a:p>
        </p:txBody>
      </p:sp>
      <p:graphicFrame>
        <p:nvGraphicFramePr>
          <p:cNvPr id="4" name="Table 3"/>
          <p:cNvGraphicFramePr>
            <a:graphicFrameLocks noGrp="1"/>
          </p:cNvGraphicFramePr>
          <p:nvPr/>
        </p:nvGraphicFramePr>
        <p:xfrm>
          <a:off x="19050" y="765175"/>
          <a:ext cx="6711950" cy="4751389"/>
        </p:xfrm>
        <a:graphic>
          <a:graphicData uri="http://schemas.openxmlformats.org/drawingml/2006/table">
            <a:tbl>
              <a:tblPr/>
              <a:tblGrid>
                <a:gridCol w="1214438"/>
                <a:gridCol w="1106487"/>
                <a:gridCol w="1511300"/>
                <a:gridCol w="1400175"/>
                <a:gridCol w="1479550"/>
              </a:tblGrid>
              <a:tr h="906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Radio-nuclide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Half-life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E mean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a:ln>
                            <a:noFill/>
                          </a:ln>
                          <a:solidFill>
                            <a:srgbClr val="FFFFFF"/>
                          </a:solidFill>
                          <a:effectLst/>
                          <a:latin typeface="Arial" charset="0"/>
                          <a:ea typeface="ＭＳ Ｐゴシック" charset="0"/>
                        </a:rPr>
                        <a:t>(keV)</a:t>
                      </a:r>
                      <a:endParaRPr kumimoji="0" lang="en-US" sz="2200" b="1" i="0" u="none" strike="noStrike" cap="none" normalizeH="0" baseline="0">
                        <a:ln>
                          <a:noFill/>
                        </a:ln>
                        <a:solidFill>
                          <a:srgbClr val="FFFFFF"/>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E</a:t>
                      </a:r>
                      <a:r>
                        <a:rPr kumimoji="0" lang="el-GR" sz="2200" b="1" i="0" u="none" strike="noStrike" cap="none" normalizeH="0" baseline="0">
                          <a:ln>
                            <a:noFill/>
                          </a:ln>
                          <a:solidFill>
                            <a:srgbClr val="FFFFFF"/>
                          </a:solidFill>
                          <a:effectLst/>
                          <a:latin typeface="Arial" charset="0"/>
                          <a:ea typeface="ＭＳ Ｐゴシック" charset="0"/>
                        </a:rPr>
                        <a:t>γ</a:t>
                      </a:r>
                      <a:r>
                        <a:rPr kumimoji="0" lang="en-GB" sz="2200" b="1" i="0" u="none" strike="noStrike" cap="none" normalizeH="0" baseline="0">
                          <a:ln>
                            <a:noFill/>
                          </a:ln>
                          <a:solidFill>
                            <a:srgbClr val="FFFFFF"/>
                          </a:solidFill>
                          <a:effectLst/>
                          <a:latin typeface="Arial" charset="0"/>
                          <a:ea typeface="ＭＳ Ｐゴシック" charset="0"/>
                        </a:rPr>
                        <a:t> (B.R.)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a:ln>
                            <a:noFill/>
                          </a:ln>
                          <a:solidFill>
                            <a:srgbClr val="FFFFFF"/>
                          </a:solidFill>
                          <a:effectLst/>
                          <a:latin typeface="Arial" charset="0"/>
                          <a:ea typeface="ＭＳ Ｐゴシック" charset="0"/>
                        </a:rPr>
                        <a:t>(keV)</a:t>
                      </a:r>
                      <a:endParaRPr kumimoji="0" lang="en-US" sz="2200" b="1" i="0" u="none" strike="noStrike" cap="none" normalizeH="0" baseline="0">
                        <a:ln>
                          <a:noFill/>
                        </a:ln>
                        <a:solidFill>
                          <a:srgbClr val="FFFFFF"/>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Range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r>
              <a:tr h="461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339933"/>
                          </a:solidFill>
                          <a:effectLst/>
                          <a:latin typeface="Arial" charset="0"/>
                          <a:ea typeface="ＭＳ Ｐゴシック" charset="0"/>
                        </a:rPr>
                        <a:t>Y-90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64 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934  </a:t>
                      </a:r>
                      <a:r>
                        <a:rPr kumimoji="0" lang="el-GR" sz="2000" b="0" i="0" u="none" strike="noStrike" cap="none" normalizeH="0" baseline="0">
                          <a:ln>
                            <a:noFill/>
                          </a:ln>
                          <a:solidFill>
                            <a:schemeClr val="tx1"/>
                          </a:solidFill>
                          <a:effectLst/>
                          <a:latin typeface="Arial" charset="0"/>
                          <a:ea typeface="ＭＳ Ｐゴシック" charset="0"/>
                        </a:rPr>
                        <a:t>β</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339933"/>
                          </a:solidFill>
                          <a:effectLst/>
                          <a:latin typeface="Arial" charset="0"/>
                          <a:ea typeface="ＭＳ Ｐゴシック" charset="0"/>
                        </a:rPr>
                        <a:t>12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339933"/>
                          </a:solidFill>
                          <a:effectLst/>
                          <a:latin typeface="Arial" charset="0"/>
                          <a:ea typeface="ＭＳ Ｐゴシック" charset="0"/>
                        </a:rPr>
                        <a:t>I-131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8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182  </a:t>
                      </a:r>
                      <a:r>
                        <a:rPr kumimoji="0" lang="el-GR" sz="2000" b="0" i="0" u="none" strike="noStrike" cap="none" normalizeH="0" baseline="0">
                          <a:ln>
                            <a:noFill/>
                          </a:ln>
                          <a:solidFill>
                            <a:schemeClr val="tx1"/>
                          </a:solidFill>
                          <a:effectLst/>
                          <a:latin typeface="Arial" charset="0"/>
                          <a:ea typeface="ＭＳ Ｐゴシック" charset="0"/>
                        </a:rPr>
                        <a:t>β</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364 (82%)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339933"/>
                          </a:solidFill>
                          <a:effectLst/>
                          <a:latin typeface="Arial" charset="0"/>
                          <a:ea typeface="ＭＳ Ｐゴシック" charset="0"/>
                        </a:rPr>
                        <a:t>3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r>
              <a:tr h="663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FF"/>
                          </a:solidFill>
                          <a:effectLst/>
                          <a:latin typeface="Arial" charset="0"/>
                          <a:ea typeface="ＭＳ Ｐゴシック" charset="0"/>
                        </a:rPr>
                        <a:t>Lu-177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7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134 </a:t>
                      </a:r>
                      <a:r>
                        <a:rPr kumimoji="0" lang="el-GR" sz="2000" b="0" i="0" u="none" strike="noStrike" cap="none" normalizeH="0" baseline="0">
                          <a:ln>
                            <a:noFill/>
                          </a:ln>
                          <a:solidFill>
                            <a:schemeClr val="tx1"/>
                          </a:solidFill>
                          <a:effectLst/>
                          <a:latin typeface="Arial" charset="0"/>
                          <a:ea typeface="ＭＳ Ｐゴシック" charset="0"/>
                        </a:rPr>
                        <a:t>β</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208 (10%) 113 (6%)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FF"/>
                          </a:solidFill>
                          <a:effectLst/>
                          <a:latin typeface="Arial" charset="0"/>
                          <a:ea typeface="ＭＳ Ｐゴシック" charset="0"/>
                        </a:rPr>
                        <a:t>2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r>
              <a:tr h="682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Tb-161</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7 days</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154 </a:t>
                      </a:r>
                      <a:r>
                        <a:rPr kumimoji="0" lang="el-GR" sz="2000" b="0" i="0" u="none" strike="noStrike" cap="none" normalizeH="0" baseline="0">
                          <a:ln>
                            <a:noFill/>
                          </a:ln>
                          <a:solidFill>
                            <a:schemeClr val="tx1"/>
                          </a:solidFill>
                          <a:effectLst/>
                          <a:latin typeface="Arial" charset="0"/>
                          <a:ea typeface="ＭＳ Ｐゴシック" charset="0"/>
                        </a:rPr>
                        <a:t>β</a:t>
                      </a:r>
                      <a:endParaRPr kumimoji="0" lang="en-GB" sz="2000" b="0" i="0" u="none" strike="noStrike" cap="none" normalizeH="0" baseline="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5, 17, 40 e</a:t>
                      </a:r>
                      <a:r>
                        <a:rPr kumimoji="0" lang="en-GB" sz="2000" b="0" i="0" u="none" strike="noStrike" cap="none" normalizeH="0" baseline="30000">
                          <a:ln>
                            <a:noFill/>
                          </a:ln>
                          <a:solidFill>
                            <a:schemeClr val="tx1"/>
                          </a:solidFill>
                          <a:effectLst/>
                          <a:latin typeface="Arial" charset="0"/>
                          <a:ea typeface="ＭＳ Ｐゴシック" charset="0"/>
                        </a:rPr>
                        <a:t>-</a:t>
                      </a:r>
                      <a:endParaRPr kumimoji="0" lang="en-US" sz="2000" b="0" i="0" u="none" strike="noStrike" cap="none" normalizeH="0" baseline="3000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75 (10%)</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2 mm</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1-30 </a:t>
                      </a:r>
                      <a:r>
                        <a:rPr kumimoji="0" lang="el-GR" sz="2400" b="1" i="0" u="none" strike="noStrike" cap="none" normalizeH="0" baseline="0">
                          <a:ln>
                            <a:noFill/>
                          </a:ln>
                          <a:solidFill>
                            <a:srgbClr val="FF0000"/>
                          </a:solidFill>
                          <a:effectLst/>
                          <a:latin typeface="Arial" charset="0"/>
                          <a:ea typeface="ＭＳ Ｐゴシック" charset="0"/>
                        </a:rPr>
                        <a:t>μ</a:t>
                      </a:r>
                      <a:r>
                        <a:rPr kumimoji="0" lang="en-GB" sz="2400" b="1" i="0" u="none" strike="noStrike" cap="none" normalizeH="0" baseline="0">
                          <a:ln>
                            <a:noFill/>
                          </a:ln>
                          <a:solidFill>
                            <a:srgbClr val="FF0000"/>
                          </a:solidFill>
                          <a:effectLst/>
                          <a:latin typeface="Arial" charset="0"/>
                          <a:ea typeface="ＭＳ Ｐゴシック" charset="0"/>
                        </a:rPr>
                        <a:t>m</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Tb-149</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4.1 h</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3967  </a:t>
                      </a:r>
                      <a:r>
                        <a:rPr kumimoji="0" lang="el-GR" sz="2000" b="0" i="0" u="none" strike="noStrike" cap="none" normalizeH="0" baseline="0">
                          <a:ln>
                            <a:noFill/>
                          </a:ln>
                          <a:solidFill>
                            <a:schemeClr val="tx1"/>
                          </a:solidFill>
                          <a:effectLst/>
                          <a:latin typeface="Arial" charset="0"/>
                          <a:ea typeface="ＭＳ Ｐゴシック" charset="0"/>
                        </a:rPr>
                        <a:t>α</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165,..</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25 </a:t>
                      </a:r>
                      <a:r>
                        <a:rPr kumimoji="0" lang="el-GR" sz="2400" b="1" i="0" u="none" strike="noStrike" cap="none" normalizeH="0" baseline="0">
                          <a:ln>
                            <a:noFill/>
                          </a:ln>
                          <a:solidFill>
                            <a:srgbClr val="FF0000"/>
                          </a:solidFill>
                          <a:effectLst/>
                          <a:latin typeface="Arial" charset="0"/>
                          <a:ea typeface="ＭＳ Ｐゴシック" charset="0"/>
                        </a:rPr>
                        <a:t>μ</a:t>
                      </a:r>
                      <a:r>
                        <a:rPr kumimoji="0" lang="en-GB" sz="2400" b="1" i="0" u="none" strike="noStrike" cap="none" normalizeH="0" baseline="0">
                          <a:ln>
                            <a:noFill/>
                          </a:ln>
                          <a:solidFill>
                            <a:srgbClr val="FF0000"/>
                          </a:solidFill>
                          <a:effectLst/>
                          <a:latin typeface="Arial" charset="0"/>
                          <a:ea typeface="ＭＳ Ｐゴシック" charset="0"/>
                        </a:rPr>
                        <a:t>m</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r>
              <a:tr h="385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Arial" charset="0"/>
                          <a:ea typeface="ＭＳ Ｐゴシック" charset="0"/>
                        </a:rPr>
                        <a:t>Ge-71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11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8 </a:t>
                      </a:r>
                      <a:r>
                        <a:rPr kumimoji="0" lang="en-GB" sz="2000" b="0" i="0" u="none" strike="noStrike" cap="none" normalizeH="0" baseline="0">
                          <a:ln>
                            <a:noFill/>
                          </a:ln>
                          <a:solidFill>
                            <a:schemeClr val="tx1"/>
                          </a:solidFill>
                          <a:effectLst/>
                          <a:latin typeface="Arial" charset="0"/>
                          <a:ea typeface="ＭＳ Ｐゴシック" charset="0"/>
                        </a:rPr>
                        <a:t> e</a:t>
                      </a:r>
                      <a:r>
                        <a:rPr kumimoji="0" lang="en-GB" sz="2000" b="0" i="0" u="none" strike="noStrike" cap="none" normalizeH="0" baseline="30000">
                          <a:ln>
                            <a:noFill/>
                          </a:ln>
                          <a:solidFill>
                            <a:schemeClr val="tx1"/>
                          </a:solidFill>
                          <a:effectLst/>
                          <a:latin typeface="Arial" charset="0"/>
                          <a:ea typeface="ＭＳ Ｐゴシック" charset="0"/>
                        </a:rPr>
                        <a:t>-</a:t>
                      </a:r>
                      <a:endParaRPr kumimoji="0" lang="en-US" sz="2000" b="0" i="0" u="none" strike="noStrike" cap="none" normalizeH="0" baseline="3000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1.7 </a:t>
                      </a:r>
                      <a:r>
                        <a:rPr kumimoji="0" lang="el-GR" sz="2400" b="1" i="0" u="none" strike="noStrike" cap="none" normalizeH="0" baseline="0">
                          <a:ln>
                            <a:noFill/>
                          </a:ln>
                          <a:solidFill>
                            <a:srgbClr val="FF0000"/>
                          </a:solidFill>
                          <a:effectLst/>
                          <a:latin typeface="Arial" charset="0"/>
                          <a:ea typeface="ＭＳ Ｐゴシック" charset="0"/>
                        </a:rPr>
                        <a:t>μ</a:t>
                      </a:r>
                      <a:r>
                        <a:rPr kumimoji="0" lang="en-GB" sz="2400" b="1" i="0" u="none" strike="noStrike" cap="none" normalizeH="0" baseline="0">
                          <a:ln>
                            <a:noFill/>
                          </a:ln>
                          <a:solidFill>
                            <a:srgbClr val="FF0000"/>
                          </a:solidFill>
                          <a:effectLst/>
                          <a:latin typeface="Arial" charset="0"/>
                          <a:ea typeface="ＭＳ Ｐゴシック" charset="0"/>
                        </a:rPr>
                        <a:t>m</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r>
              <a:tr h="385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Arial" charset="0"/>
                          <a:ea typeface="ＭＳ Ｐゴシック" charset="0"/>
                        </a:rPr>
                        <a:t>Er-165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10.3 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5.3 </a:t>
                      </a:r>
                      <a:r>
                        <a:rPr kumimoji="0" lang="en-GB" sz="2000" b="0" i="0" u="none" strike="noStrike" cap="none" normalizeH="0" baseline="0">
                          <a:ln>
                            <a:noFill/>
                          </a:ln>
                          <a:solidFill>
                            <a:schemeClr val="tx1"/>
                          </a:solidFill>
                          <a:effectLst/>
                          <a:latin typeface="Arial" charset="0"/>
                          <a:ea typeface="ＭＳ Ｐゴシック" charset="0"/>
                        </a:rPr>
                        <a:t> e</a:t>
                      </a:r>
                      <a:r>
                        <a:rPr kumimoji="0" lang="en-GB" sz="2000" b="0" i="0" u="none" strike="noStrike" cap="none" normalizeH="0" baseline="30000">
                          <a:ln>
                            <a:noFill/>
                          </a:ln>
                          <a:solidFill>
                            <a:schemeClr val="tx1"/>
                          </a:solidFill>
                          <a:effectLst/>
                          <a:latin typeface="Arial" charset="0"/>
                          <a:ea typeface="ＭＳ Ｐゴシック" charset="0"/>
                        </a:rPr>
                        <a:t>-</a:t>
                      </a:r>
                      <a:endParaRPr kumimoji="0" lang="en-US" sz="2000" b="0" i="0" u="none" strike="noStrike" cap="none" normalizeH="0" baseline="3000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0.6 </a:t>
                      </a:r>
                      <a:r>
                        <a:rPr kumimoji="0" lang="el-GR" sz="2400" b="1" i="0" u="none" strike="noStrike" cap="none" normalizeH="0" baseline="0">
                          <a:ln>
                            <a:noFill/>
                          </a:ln>
                          <a:solidFill>
                            <a:srgbClr val="FF0000"/>
                          </a:solidFill>
                          <a:effectLst/>
                          <a:latin typeface="Arial" charset="0"/>
                          <a:ea typeface="ＭＳ Ｐゴシック" charset="0"/>
                        </a:rPr>
                        <a:t>μ</a:t>
                      </a:r>
                      <a:r>
                        <a:rPr kumimoji="0" lang="en-GB" sz="2400" b="1" i="0" u="none" strike="noStrike" cap="none" normalizeH="0" baseline="0">
                          <a:ln>
                            <a:noFill/>
                          </a:ln>
                          <a:solidFill>
                            <a:srgbClr val="FF0000"/>
                          </a:solidFill>
                          <a:effectLst/>
                          <a:latin typeface="Arial" charset="0"/>
                          <a:ea typeface="ＭＳ Ｐゴシック" charset="0"/>
                        </a:rPr>
                        <a:t>m</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r>
            </a:tbl>
          </a:graphicData>
        </a:graphic>
      </p:graphicFrame>
      <p:cxnSp>
        <p:nvCxnSpPr>
          <p:cNvPr id="3131" name="Straight Arrow Connector 5"/>
          <p:cNvCxnSpPr>
            <a:cxnSpLocks noChangeShapeType="1"/>
          </p:cNvCxnSpPr>
          <p:nvPr/>
        </p:nvCxnSpPr>
        <p:spPr bwMode="auto">
          <a:xfrm flipH="1">
            <a:off x="7092950" y="1797050"/>
            <a:ext cx="0" cy="1487488"/>
          </a:xfrm>
          <a:prstGeom prst="straightConnector1">
            <a:avLst/>
          </a:prstGeom>
          <a:noFill/>
          <a:ln w="76200">
            <a:solidFill>
              <a:srgbClr val="0000FF"/>
            </a:solidFill>
            <a:round/>
            <a:headEnd/>
            <a:tailEnd type="arrow" w="med" len="med"/>
          </a:ln>
          <a:extLst>
            <a:ext uri="{909E8E84-426E-40dd-AFC4-6F175D3DCCD1}">
              <a14:hiddenFill xmlns="" xmlns:a14="http://schemas.microsoft.com/office/drawing/2010/main">
                <a:noFill/>
              </a14:hiddenFill>
            </a:ext>
          </a:extLst>
        </p:spPr>
      </p:cxnSp>
      <p:sp>
        <p:nvSpPr>
          <p:cNvPr id="3132" name="TextBox 6"/>
          <p:cNvSpPr txBox="1">
            <a:spLocks noChangeArrowheads="1"/>
          </p:cNvSpPr>
          <p:nvPr/>
        </p:nvSpPr>
        <p:spPr bwMode="auto">
          <a:xfrm>
            <a:off x="6034088" y="3357563"/>
            <a:ext cx="271462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pPr algn="ctr"/>
            <a:r>
              <a:rPr lang="en-GB" sz="2400" b="1">
                <a:solidFill>
                  <a:srgbClr val="0000FF"/>
                </a:solidFill>
              </a:rPr>
              <a:t>localized</a:t>
            </a:r>
          </a:p>
          <a:p>
            <a:pPr algn="ctr"/>
            <a:r>
              <a:rPr lang="en-GB" sz="2400" b="1">
                <a:solidFill>
                  <a:srgbClr val="0000FF"/>
                </a:solidFill>
              </a:rPr>
              <a:t>radiation</a:t>
            </a:r>
            <a:endParaRPr lang="en-US" sz="2400" b="1">
              <a:solidFill>
                <a:srgbClr val="0000FF"/>
              </a:solidFill>
            </a:endParaRPr>
          </a:p>
        </p:txBody>
      </p:sp>
      <p:sp>
        <p:nvSpPr>
          <p:cNvPr id="3133" name="TextBox 10"/>
          <p:cNvSpPr txBox="1">
            <a:spLocks noChangeArrowheads="1"/>
          </p:cNvSpPr>
          <p:nvPr/>
        </p:nvSpPr>
        <p:spPr bwMode="auto">
          <a:xfrm>
            <a:off x="7812088" y="1549400"/>
            <a:ext cx="140335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b="1">
                <a:solidFill>
                  <a:srgbClr val="339933"/>
                </a:solidFill>
              </a:rPr>
              <a:t>Estab-</a:t>
            </a:r>
          </a:p>
          <a:p>
            <a:r>
              <a:rPr lang="en-US" b="1">
                <a:solidFill>
                  <a:srgbClr val="339933"/>
                </a:solidFill>
              </a:rPr>
              <a:t>lished isotopes</a:t>
            </a:r>
          </a:p>
        </p:txBody>
      </p:sp>
      <p:sp>
        <p:nvSpPr>
          <p:cNvPr id="3134" name="TextBox 11"/>
          <p:cNvSpPr txBox="1">
            <a:spLocks noChangeArrowheads="1"/>
          </p:cNvSpPr>
          <p:nvPr/>
        </p:nvSpPr>
        <p:spPr bwMode="auto">
          <a:xfrm>
            <a:off x="7812088" y="2636838"/>
            <a:ext cx="143986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b="1">
                <a:solidFill>
                  <a:srgbClr val="0000FF"/>
                </a:solidFill>
              </a:rPr>
              <a:t>Emerging isotopes</a:t>
            </a:r>
          </a:p>
        </p:txBody>
      </p:sp>
      <p:sp>
        <p:nvSpPr>
          <p:cNvPr id="3135" name="Rectangle 12"/>
          <p:cNvSpPr>
            <a:spLocks noChangeArrowheads="1"/>
          </p:cNvSpPr>
          <p:nvPr/>
        </p:nvSpPr>
        <p:spPr bwMode="auto">
          <a:xfrm>
            <a:off x="0" y="3284538"/>
            <a:ext cx="6732588" cy="2520950"/>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Tree>
    <p:extLst>
      <p:ext uri="{BB962C8B-B14F-4D97-AF65-F5344CB8AC3E}">
        <p14:creationId xmlns="" xmlns:p14="http://schemas.microsoft.com/office/powerpoint/2010/main" val="1799495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5368488" y="1297784"/>
            <a:ext cx="1501923" cy="1535750"/>
          </a:xfrm>
          <a:prstGeom prst="rect">
            <a:avLst/>
          </a:prstGeom>
        </p:spPr>
      </p:pic>
      <p:sp>
        <p:nvSpPr>
          <p:cNvPr id="3" name="Content Placeholder 2"/>
          <p:cNvSpPr>
            <a:spLocks noGrp="1"/>
          </p:cNvSpPr>
          <p:nvPr>
            <p:ph idx="1"/>
          </p:nvPr>
        </p:nvSpPr>
        <p:spPr>
          <a:xfrm>
            <a:off x="119405" y="230089"/>
            <a:ext cx="8911974" cy="790266"/>
          </a:xfrm>
        </p:spPr>
        <p:txBody>
          <a:bodyPr>
            <a:noAutofit/>
          </a:bodyPr>
          <a:lstStyle/>
          <a:p>
            <a:pPr marL="0" indent="0" algn="ctr">
              <a:buNone/>
            </a:pPr>
            <a:r>
              <a:rPr lang="en-US" sz="3300" dirty="0" smtClean="0">
                <a:sym typeface="Wingdings"/>
              </a:rPr>
              <a:t>About </a:t>
            </a:r>
            <a:r>
              <a:rPr lang="en-US" sz="3300" b="1" dirty="0" smtClean="0">
                <a:solidFill>
                  <a:srgbClr val="FF0000"/>
                </a:solidFill>
                <a:latin typeface="Bradley Hand ITC TT-Bold"/>
                <a:cs typeface="Bradley Hand ITC TT-Bold"/>
              </a:rPr>
              <a:t>EXOTIC</a:t>
            </a:r>
            <a:r>
              <a:rPr lang="en-US" sz="3300" dirty="0" smtClean="0"/>
              <a:t> radioisotopes:</a:t>
            </a:r>
          </a:p>
        </p:txBody>
      </p:sp>
      <p:grpSp>
        <p:nvGrpSpPr>
          <p:cNvPr id="16" name="Group 15"/>
          <p:cNvGrpSpPr/>
          <p:nvPr/>
        </p:nvGrpSpPr>
        <p:grpSpPr>
          <a:xfrm>
            <a:off x="1107209" y="1142108"/>
            <a:ext cx="1475700" cy="2148431"/>
            <a:chOff x="1484805" y="1122517"/>
            <a:chExt cx="1475700" cy="2148431"/>
          </a:xfrm>
        </p:grpSpPr>
        <p:pic>
          <p:nvPicPr>
            <p:cNvPr id="6" name="Picture 5"/>
            <p:cNvPicPr>
              <a:picLocks noChangeAspect="1"/>
            </p:cNvPicPr>
            <p:nvPr/>
          </p:nvPicPr>
          <p:blipFill>
            <a:blip r:embed="rId3"/>
            <a:stretch>
              <a:fillRect/>
            </a:stretch>
          </p:blipFill>
          <p:spPr>
            <a:xfrm>
              <a:off x="1484805" y="1714084"/>
              <a:ext cx="1475700" cy="1556864"/>
            </a:xfrm>
            <a:prstGeom prst="rect">
              <a:avLst/>
            </a:prstGeom>
          </p:spPr>
        </p:pic>
        <p:pic>
          <p:nvPicPr>
            <p:cNvPr id="4" name="Picture 3"/>
            <p:cNvPicPr>
              <a:picLocks noChangeAspect="1"/>
            </p:cNvPicPr>
            <p:nvPr/>
          </p:nvPicPr>
          <p:blipFill>
            <a:blip r:embed="rId4"/>
            <a:stretch>
              <a:fillRect/>
            </a:stretch>
          </p:blipFill>
          <p:spPr>
            <a:xfrm>
              <a:off x="1576203" y="1122517"/>
              <a:ext cx="795688" cy="785126"/>
            </a:xfrm>
            <a:prstGeom prst="rect">
              <a:avLst/>
            </a:prstGeom>
          </p:spPr>
        </p:pic>
      </p:grpSp>
      <p:pic>
        <p:nvPicPr>
          <p:cNvPr id="8" name="Picture 7"/>
          <p:cNvPicPr>
            <a:picLocks noChangeAspect="1"/>
          </p:cNvPicPr>
          <p:nvPr/>
        </p:nvPicPr>
        <p:blipFill>
          <a:blip r:embed="rId5"/>
          <a:stretch>
            <a:fillRect/>
          </a:stretch>
        </p:blipFill>
        <p:spPr>
          <a:xfrm>
            <a:off x="3619140" y="1733675"/>
            <a:ext cx="881466" cy="881466"/>
          </a:xfrm>
          <a:prstGeom prst="rect">
            <a:avLst/>
          </a:prstGeom>
        </p:spPr>
      </p:pic>
      <p:sp>
        <p:nvSpPr>
          <p:cNvPr id="9" name="TextBox 8"/>
          <p:cNvSpPr txBox="1"/>
          <p:nvPr/>
        </p:nvSpPr>
        <p:spPr>
          <a:xfrm>
            <a:off x="2811924" y="1404933"/>
            <a:ext cx="807216" cy="1323439"/>
          </a:xfrm>
          <a:prstGeom prst="rect">
            <a:avLst/>
          </a:prstGeom>
          <a:noFill/>
        </p:spPr>
        <p:txBody>
          <a:bodyPr wrap="square" rtlCol="0">
            <a:spAutoFit/>
          </a:bodyPr>
          <a:lstStyle/>
          <a:p>
            <a:r>
              <a:rPr lang="en-US" sz="8000" dirty="0" smtClean="0"/>
              <a:t>+</a:t>
            </a:r>
            <a:endParaRPr lang="en-US" sz="8000" dirty="0"/>
          </a:p>
        </p:txBody>
      </p:sp>
      <p:sp>
        <p:nvSpPr>
          <p:cNvPr id="10" name="TextBox 9"/>
          <p:cNvSpPr txBox="1"/>
          <p:nvPr/>
        </p:nvSpPr>
        <p:spPr>
          <a:xfrm>
            <a:off x="4696499" y="1404933"/>
            <a:ext cx="807216" cy="1323439"/>
          </a:xfrm>
          <a:prstGeom prst="rect">
            <a:avLst/>
          </a:prstGeom>
          <a:noFill/>
        </p:spPr>
        <p:txBody>
          <a:bodyPr wrap="square" rtlCol="0">
            <a:spAutoFit/>
          </a:bodyPr>
          <a:lstStyle/>
          <a:p>
            <a:r>
              <a:rPr lang="en-US" sz="8000" dirty="0" smtClean="0"/>
              <a:t>=</a:t>
            </a:r>
            <a:endParaRPr lang="en-US" sz="8000" dirty="0"/>
          </a:p>
        </p:txBody>
      </p:sp>
      <p:pic>
        <p:nvPicPr>
          <p:cNvPr id="18" name="Picture 17"/>
          <p:cNvPicPr>
            <a:picLocks noChangeAspect="1"/>
          </p:cNvPicPr>
          <p:nvPr/>
        </p:nvPicPr>
        <p:blipFill>
          <a:blip r:embed="rId6"/>
          <a:stretch>
            <a:fillRect/>
          </a:stretch>
        </p:blipFill>
        <p:spPr>
          <a:xfrm>
            <a:off x="2552245" y="3715078"/>
            <a:ext cx="3510950" cy="3106579"/>
          </a:xfrm>
          <a:prstGeom prst="rect">
            <a:avLst/>
          </a:prstGeom>
        </p:spPr>
      </p:pic>
      <p:grpSp>
        <p:nvGrpSpPr>
          <p:cNvPr id="23" name="Group 22"/>
          <p:cNvGrpSpPr>
            <a:grpSpLocks noChangeAspect="1"/>
          </p:cNvGrpSpPr>
          <p:nvPr/>
        </p:nvGrpSpPr>
        <p:grpSpPr>
          <a:xfrm>
            <a:off x="6561653" y="1653518"/>
            <a:ext cx="965697" cy="1260000"/>
            <a:chOff x="4806137" y="1121938"/>
            <a:chExt cx="1524000" cy="1988449"/>
          </a:xfrm>
        </p:grpSpPr>
        <p:pic>
          <p:nvPicPr>
            <p:cNvPr id="21" name="Picture 20"/>
            <p:cNvPicPr>
              <a:picLocks noChangeAspect="1"/>
            </p:cNvPicPr>
            <p:nvPr/>
          </p:nvPicPr>
          <p:blipFill rotWithShape="1">
            <a:blip r:embed="rId7"/>
            <a:srcRect t="13603"/>
            <a:stretch/>
          </p:blipFill>
          <p:spPr>
            <a:xfrm>
              <a:off x="4806137" y="1121938"/>
              <a:ext cx="1524000" cy="1261830"/>
            </a:xfrm>
            <a:prstGeom prst="rect">
              <a:avLst/>
            </a:prstGeom>
          </p:spPr>
        </p:pic>
        <p:pic>
          <p:nvPicPr>
            <p:cNvPr id="13" name="Picture 6952"/>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4846006" y="1626247"/>
              <a:ext cx="1484131" cy="1484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27" name="Content Placeholder 2"/>
          <p:cNvSpPr txBox="1">
            <a:spLocks/>
          </p:cNvSpPr>
          <p:nvPr/>
        </p:nvSpPr>
        <p:spPr>
          <a:xfrm>
            <a:off x="5791513" y="2684608"/>
            <a:ext cx="1078897" cy="6602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sym typeface="Wingdings"/>
              </a:rPr>
              <a:t>LAB</a:t>
            </a:r>
            <a:endParaRPr lang="en-US" b="1" dirty="0" smtClean="0"/>
          </a:p>
        </p:txBody>
      </p:sp>
      <p:grpSp>
        <p:nvGrpSpPr>
          <p:cNvPr id="31" name="Group 30"/>
          <p:cNvGrpSpPr/>
          <p:nvPr/>
        </p:nvGrpSpPr>
        <p:grpSpPr>
          <a:xfrm>
            <a:off x="6586916" y="1973078"/>
            <a:ext cx="965698" cy="1269791"/>
            <a:chOff x="7367525" y="3037098"/>
            <a:chExt cx="965698" cy="1269791"/>
          </a:xfrm>
        </p:grpSpPr>
        <p:pic>
          <p:nvPicPr>
            <p:cNvPr id="29" name="Picture 28"/>
            <p:cNvPicPr>
              <a:picLocks noChangeAspect="1"/>
            </p:cNvPicPr>
            <p:nvPr/>
          </p:nvPicPr>
          <p:blipFill rotWithShape="1">
            <a:blip r:embed="rId7"/>
            <a:srcRect t="13603"/>
            <a:stretch/>
          </p:blipFill>
          <p:spPr>
            <a:xfrm rot="10800000">
              <a:off x="7367526" y="3507318"/>
              <a:ext cx="965697" cy="799571"/>
            </a:xfrm>
            <a:prstGeom prst="rect">
              <a:avLst/>
            </a:prstGeom>
          </p:spPr>
        </p:pic>
        <p:pic>
          <p:nvPicPr>
            <p:cNvPr id="30" name="Picture 6952"/>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7367525" y="3037098"/>
              <a:ext cx="940434" cy="940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pic>
        <p:nvPicPr>
          <p:cNvPr id="32" name="Picture 31"/>
          <p:cNvPicPr>
            <a:picLocks noChangeAspect="1"/>
          </p:cNvPicPr>
          <p:nvPr/>
        </p:nvPicPr>
        <p:blipFill rotWithShape="1">
          <a:blip r:embed="rId9"/>
          <a:srcRect r="63013"/>
          <a:stretch/>
        </p:blipFill>
        <p:spPr>
          <a:xfrm>
            <a:off x="1275962" y="4495486"/>
            <a:ext cx="1140657" cy="1683995"/>
          </a:xfrm>
          <a:prstGeom prst="rect">
            <a:avLst/>
          </a:prstGeom>
        </p:spPr>
      </p:pic>
      <p:pic>
        <p:nvPicPr>
          <p:cNvPr id="33" name="Picture 32"/>
          <p:cNvPicPr>
            <a:picLocks noChangeAspect="1"/>
          </p:cNvPicPr>
          <p:nvPr/>
        </p:nvPicPr>
        <p:blipFill rotWithShape="1">
          <a:blip r:embed="rId9"/>
          <a:srcRect l="36068" r="35946"/>
          <a:stretch/>
        </p:blipFill>
        <p:spPr>
          <a:xfrm>
            <a:off x="6597353" y="5174005"/>
            <a:ext cx="863077" cy="1683995"/>
          </a:xfrm>
          <a:prstGeom prst="rect">
            <a:avLst/>
          </a:prstGeom>
        </p:spPr>
      </p:pic>
      <p:pic>
        <p:nvPicPr>
          <p:cNvPr id="34" name="Picture 33"/>
          <p:cNvPicPr>
            <a:picLocks noChangeAspect="1"/>
          </p:cNvPicPr>
          <p:nvPr/>
        </p:nvPicPr>
        <p:blipFill rotWithShape="1">
          <a:blip r:embed="rId9"/>
          <a:srcRect l="64946"/>
          <a:stretch/>
        </p:blipFill>
        <p:spPr>
          <a:xfrm>
            <a:off x="5714603" y="3328699"/>
            <a:ext cx="1081038" cy="1683995"/>
          </a:xfrm>
          <a:prstGeom prst="rect">
            <a:avLst/>
          </a:prstGeom>
        </p:spPr>
      </p:pic>
      <p:sp>
        <p:nvSpPr>
          <p:cNvPr id="22" name="Content Placeholder 2"/>
          <p:cNvSpPr txBox="1">
            <a:spLocks/>
          </p:cNvSpPr>
          <p:nvPr/>
        </p:nvSpPr>
        <p:spPr>
          <a:xfrm rot="20802772">
            <a:off x="3685287" y="5117357"/>
            <a:ext cx="2000663" cy="115163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000" i="1" dirty="0" smtClean="0">
                <a:sym typeface="Wingdings"/>
              </a:rPr>
              <a:t>Potential</a:t>
            </a:r>
          </a:p>
          <a:p>
            <a:pPr marL="0" indent="0" algn="ctr">
              <a:buFont typeface="Arial"/>
              <a:buNone/>
            </a:pPr>
            <a:r>
              <a:rPr lang="en-US" sz="2000" i="1" dirty="0" smtClean="0">
                <a:sym typeface="Wingdings"/>
              </a:rPr>
              <a:t>Bag of</a:t>
            </a:r>
          </a:p>
          <a:p>
            <a:pPr marL="0" indent="0" algn="ctr">
              <a:buFont typeface="Arial"/>
              <a:buNone/>
            </a:pPr>
            <a:r>
              <a:rPr lang="en-US" sz="2000" i="1" dirty="0" smtClean="0"/>
              <a:t>“Applications”</a:t>
            </a:r>
          </a:p>
        </p:txBody>
      </p:sp>
    </p:spTree>
    <p:extLst>
      <p:ext uri="{BB962C8B-B14F-4D97-AF65-F5344CB8AC3E}">
        <p14:creationId xmlns="" xmlns:p14="http://schemas.microsoft.com/office/powerpoint/2010/main" val="106078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1000"/>
                                        <p:tgtEl>
                                          <p:spTgt spid="23"/>
                                        </p:tgtEl>
                                      </p:cBhvr>
                                    </p:animEffect>
                                  </p:childTnLst>
                                </p:cTn>
                              </p:par>
                              <p:par>
                                <p:cTn id="8" presetID="35" presetClass="emph" presetSubtype="0" repeatCount="3000" fill="hold" nodeType="withEffect">
                                  <p:stCondLst>
                                    <p:cond delay="0"/>
                                  </p:stCondLst>
                                  <p:childTnLst>
                                    <p:anim calcmode="discrete" valueType="str">
                                      <p:cBhvr>
                                        <p:cTn id="9" dur="1000" fill="hold"/>
                                        <p:tgtEl>
                                          <p:spTgt spid="23"/>
                                        </p:tgtEl>
                                        <p:attrNameLst>
                                          <p:attrName>style.visibility</p:attrName>
                                        </p:attrNameLst>
                                      </p:cBhvr>
                                      <p:tavLst>
                                        <p:tav tm="0">
                                          <p:val>
                                            <p:strVal val="hidden"/>
                                          </p:val>
                                        </p:tav>
                                        <p:tav tm="50000">
                                          <p:val>
                                            <p:strVal val="visible"/>
                                          </p:val>
                                        </p:tav>
                                      </p:tavLst>
                                    </p:anim>
                                  </p:childTnLst>
                                </p:cTn>
                              </p:par>
                            </p:childTnLst>
                          </p:cTn>
                        </p:par>
                        <p:par>
                          <p:cTn id="10" fill="hold">
                            <p:stCondLst>
                              <p:cond delay="3000"/>
                            </p:stCondLst>
                            <p:childTnLst>
                              <p:par>
                                <p:cTn id="11" presetID="41" presetClass="path" presetSubtype="0" accel="50000" decel="50000" fill="hold" nodeType="afterEffect">
                                  <p:stCondLst>
                                    <p:cond delay="0"/>
                                  </p:stCondLst>
                                  <p:childTnLst>
                                    <p:animMotion origin="layout" path="M -3.9135E-6 0.0266 C -0.0066 0.01041 -0.0297 -0.00556 -0.03786 -0.00556 C -0.08841 -0.00556 -0.14069 0.24641 -0.14069 0.49884 C -0.14069 0.37158 -0.16692 0.24687 -0.19107 0.24687 C -0.21712 0.24687 -0.24196 0.3739 -0.24196 0.49884 C -0.24196 0.43637 -0.25499 0.37158 -0.26802 0.37158 C -0.2807 0.37158 -0.2939 0.43452 -0.2939 0.49884 C -0.2939 0.46668 -0.30033 0.43637 -0.30693 0.43637 C -0.31335 0.43637 -0.31995 0.46853 -0.31995 0.49884 C -0.31995 0.48264 -0.32343 0.46668 -0.32656 0.46668 C -0.32829 0.46668 -0.33298 0.48264 -0.33298 0.49884 C -0.33298 0.49074 -0.33472 0.48264 -0.33646 0.48264 C -0.33646 0.48056 -0.33993 0.49074 -0.33993 0.49884 C -0.33993 0.49467 -0.33993 0.49074 -0.34167 0.49074 C -0.34167 0.49282 -0.3434 0.49491 -0.3434 0.49884 C -0.3434 0.49676 -0.3434 0.49467 -0.3434 0.49282 C -0.34479 0.49282 -0.34479 0.49491 -0.34479 0.49722 C -0.34653 0.49722 -0.34653 0.49491 -0.34653 0.49282 C -0.34809 0.49282 -0.34809 0.49491 -0.34809 0.49722 " pathEditMode="relative" rAng="0" ptsTypes="fffffffffffffffffff">
                                      <p:cBhvr>
                                        <p:cTn id="12" dur="1000" fill="hold"/>
                                        <p:tgtEl>
                                          <p:spTgt spid="23"/>
                                        </p:tgtEl>
                                        <p:attrNameLst>
                                          <p:attrName>ppt_x</p:attrName>
                                          <p:attrName>ppt_y</p:attrName>
                                        </p:attrNameLst>
                                      </p:cBhvr>
                                      <p:rCtr x="-17405" y="22004"/>
                                    </p:animMotion>
                                  </p:childTnLst>
                                </p:cTn>
                              </p:par>
                            </p:childTnLst>
                          </p:cTn>
                        </p:par>
                        <p:par>
                          <p:cTn id="13" fill="hold">
                            <p:stCondLst>
                              <p:cond delay="4000"/>
                            </p:stCondLst>
                            <p:childTnLst>
                              <p:par>
                                <p:cTn id="14" presetID="9" presetClass="exit" presetSubtype="0" fill="hold" nodeType="afterEffect">
                                  <p:stCondLst>
                                    <p:cond delay="0"/>
                                  </p:stCondLst>
                                  <p:childTnLst>
                                    <p:animEffect transition="out" filter="dissolve">
                                      <p:cBhvr>
                                        <p:cTn id="15" dur="2000"/>
                                        <p:tgtEl>
                                          <p:spTgt spid="23"/>
                                        </p:tgtEl>
                                      </p:cBhvr>
                                    </p:animEffect>
                                    <p:set>
                                      <p:cBhvr>
                                        <p:cTn id="16" dur="1" fill="hold">
                                          <p:stCondLst>
                                            <p:cond delay="1999"/>
                                          </p:stCondLst>
                                        </p:cTn>
                                        <p:tgtEl>
                                          <p:spTgt spid="23"/>
                                        </p:tgtEl>
                                        <p:attrNameLst>
                                          <p:attrName>style.visibility</p:attrName>
                                        </p:attrNameLst>
                                      </p:cBhvr>
                                      <p:to>
                                        <p:strVal val="hidden"/>
                                      </p:to>
                                    </p:set>
                                  </p:childTnLst>
                                </p:cTn>
                              </p:par>
                            </p:childTnLst>
                          </p:cTn>
                        </p:par>
                        <p:par>
                          <p:cTn id="17" fill="hold">
                            <p:stCondLst>
                              <p:cond delay="6000"/>
                            </p:stCondLst>
                            <p:childTnLst>
                              <p:par>
                                <p:cTn id="18" presetID="2" presetClass="exit" presetSubtype="1" fill="hold" nodeType="afterEffect">
                                  <p:stCondLst>
                                    <p:cond delay="0"/>
                                  </p:stCondLst>
                                  <p:childTnLst>
                                    <p:anim calcmode="lin" valueType="num">
                                      <p:cBhvr additive="base">
                                        <p:cTn id="19" dur="500"/>
                                        <p:tgtEl>
                                          <p:spTgt spid="8"/>
                                        </p:tgtEl>
                                        <p:attrNameLst>
                                          <p:attrName>ppt_x</p:attrName>
                                        </p:attrNameLst>
                                      </p:cBhvr>
                                      <p:tavLst>
                                        <p:tav tm="0">
                                          <p:val>
                                            <p:strVal val="ppt_x"/>
                                          </p:val>
                                        </p:tav>
                                        <p:tav tm="100000">
                                          <p:val>
                                            <p:strVal val="ppt_x"/>
                                          </p:val>
                                        </p:tav>
                                      </p:tavLst>
                                    </p:anim>
                                    <p:anim calcmode="lin" valueType="num">
                                      <p:cBhvr additive="base">
                                        <p:cTn id="20" dur="500"/>
                                        <p:tgtEl>
                                          <p:spTgt spid="8"/>
                                        </p:tgtEl>
                                        <p:attrNameLst>
                                          <p:attrName>ppt_y</p:attrName>
                                        </p:attrNameLst>
                                      </p:cBhvr>
                                      <p:tavLst>
                                        <p:tav tm="0">
                                          <p:val>
                                            <p:strVal val="ppt_y"/>
                                          </p:val>
                                        </p:tav>
                                        <p:tav tm="100000">
                                          <p:val>
                                            <p:strVal val="0-ppt_h/2"/>
                                          </p:val>
                                        </p:tav>
                                      </p:tavLst>
                                    </p:anim>
                                    <p:set>
                                      <p:cBhvr>
                                        <p:cTn id="21" dur="1" fill="hold">
                                          <p:stCondLst>
                                            <p:cond delay="499"/>
                                          </p:stCondLst>
                                        </p:cTn>
                                        <p:tgtEl>
                                          <p:spTgt spid="8"/>
                                        </p:tgtEl>
                                        <p:attrNameLst>
                                          <p:attrName>style.visibility</p:attrName>
                                        </p:attrNameLst>
                                      </p:cBhvr>
                                      <p:to>
                                        <p:strVal val="hidden"/>
                                      </p:to>
                                    </p:set>
                                  </p:childTnLst>
                                </p:cTn>
                              </p:par>
                            </p:childTnLst>
                          </p:cTn>
                        </p:par>
                        <p:par>
                          <p:cTn id="22" fill="hold">
                            <p:stCondLst>
                              <p:cond delay="6500"/>
                            </p:stCondLst>
                            <p:childTnLst>
                              <p:par>
                                <p:cTn id="23" presetID="2" presetClass="entr" presetSubtype="1"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ppt_x"/>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par>
                          <p:cTn id="27" fill="hold">
                            <p:stCondLst>
                              <p:cond delay="750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5" presetClass="emph" presetSubtype="0" repeatCount="2000" fill="hold" nodeType="withEffect">
                                  <p:stCondLst>
                                    <p:cond delay="0"/>
                                  </p:stCondLst>
                                  <p:childTnLst>
                                    <p:anim calcmode="discrete" valueType="str">
                                      <p:cBhvr>
                                        <p:cTn id="32" dur="1000" fill="hold"/>
                                        <p:tgtEl>
                                          <p:spTgt spid="31"/>
                                        </p:tgtEl>
                                        <p:attrNameLst>
                                          <p:attrName>style.visibility</p:attrName>
                                        </p:attrNameLst>
                                      </p:cBhvr>
                                      <p:tavLst>
                                        <p:tav tm="0">
                                          <p:val>
                                            <p:strVal val="hidden"/>
                                          </p:val>
                                        </p:tav>
                                        <p:tav tm="50000">
                                          <p:val>
                                            <p:strVal val="visible"/>
                                          </p:val>
                                        </p:tav>
                                      </p:tavLst>
                                    </p:anim>
                                  </p:childTnLst>
                                </p:cTn>
                              </p:par>
                            </p:childTnLst>
                          </p:cTn>
                        </p:par>
                        <p:par>
                          <p:cTn id="33" fill="hold">
                            <p:stCondLst>
                              <p:cond delay="9500"/>
                            </p:stCondLst>
                            <p:childTnLst>
                              <p:par>
                                <p:cTn id="34" presetID="41" presetClass="path" presetSubtype="0" accel="50000" decel="50000" fill="hold" nodeType="afterEffect">
                                  <p:stCondLst>
                                    <p:cond delay="0"/>
                                  </p:stCondLst>
                                  <p:childTnLst>
                                    <p:animMotion origin="layout" path="M -3.13879E-6 -0.02083 C -0.00434 -0.03702 -0.01928 -0.05299 -0.02466 -0.05299 C -0.05784 -0.05299 -0.09154 0.19921 -0.09154 0.45233 C -0.09154 0.32462 -0.10839 0.19967 -0.12454 0.19967 C -0.14156 0.19967 -0.15754 0.32693 -0.15754 0.45233 C -0.15754 0.3894 -0.16606 0.32462 -0.17457 0.32462 C -0.18308 0.32462 -0.19159 0.38755 -0.19159 0.45233 C -0.19159 0.41971 -0.19593 0.3894 -0.2001 0.3894 C -0.20444 0.3894 -0.20861 0.42179 -0.20861 0.45233 C -0.20861 0.43591 -0.21087 0.41971 -0.21295 0.41971 C -0.214 0.41971 -0.21712 0.43591 -0.21712 0.45233 C -0.21712 0.44401 -0.21817 0.43591 -0.21938 0.43591 C -0.21938 0.43383 -0.22164 0.44401 -0.22164 0.45233 C -0.22164 0.44794 -0.22164 0.44401 -0.22268 0.44401 C -0.22268 0.44609 -0.22372 0.4484 -0.22372 0.45233 C -0.22372 0.45002 -0.22372 0.44794 -0.22372 0.44609 C -0.22494 0.44609 -0.22494 0.4484 -0.22494 0.45025 C -0.22598 0.45025 -0.22598 0.4484 -0.22598 0.44609 C -0.22702 0.44609 -0.22702 0.4484 -0.22702 0.45025 " pathEditMode="relative" rAng="0" ptsTypes="fffffffffffffffffff">
                                      <p:cBhvr>
                                        <p:cTn id="35" dur="1000" fill="hold"/>
                                        <p:tgtEl>
                                          <p:spTgt spid="31"/>
                                        </p:tgtEl>
                                        <p:attrNameLst>
                                          <p:attrName>ppt_x</p:attrName>
                                          <p:attrName>ppt_y</p:attrName>
                                        </p:attrNameLst>
                                      </p:cBhvr>
                                      <p:rCtr x="-11360" y="22050"/>
                                    </p:animMotion>
                                  </p:childTnLst>
                                </p:cTn>
                              </p:par>
                            </p:childTnLst>
                          </p:cTn>
                        </p:par>
                        <p:par>
                          <p:cTn id="36" fill="hold">
                            <p:stCondLst>
                              <p:cond delay="10500"/>
                            </p:stCondLst>
                            <p:childTnLst>
                              <p:par>
                                <p:cTn id="37" presetID="9" presetClass="exit" presetSubtype="0" fill="hold" nodeType="afterEffect">
                                  <p:stCondLst>
                                    <p:cond delay="0"/>
                                  </p:stCondLst>
                                  <p:childTnLst>
                                    <p:animEffect transition="out" filter="dissolve">
                                      <p:cBhvr>
                                        <p:cTn id="38" dur="500"/>
                                        <p:tgtEl>
                                          <p:spTgt spid="31"/>
                                        </p:tgtEl>
                                      </p:cBhvr>
                                    </p:animEffect>
                                    <p:set>
                                      <p:cBhvr>
                                        <p:cTn id="39" dur="1" fill="hold">
                                          <p:stCondLst>
                                            <p:cond delay="499"/>
                                          </p:stCondLst>
                                        </p:cTn>
                                        <p:tgtEl>
                                          <p:spTgt spid="31"/>
                                        </p:tgtEl>
                                        <p:attrNameLst>
                                          <p:attrName>style.visibility</p:attrName>
                                        </p:attrNameLst>
                                      </p:cBhvr>
                                      <p:to>
                                        <p:strVal val="hidden"/>
                                      </p:to>
                                    </p:set>
                                  </p:childTnLst>
                                </p:cTn>
                              </p:par>
                            </p:childTnLst>
                          </p:cTn>
                        </p:par>
                        <p:par>
                          <p:cTn id="40" fill="hold">
                            <p:stCondLst>
                              <p:cond delay="11000"/>
                            </p:stCondLst>
                            <p:childTnLst>
                              <p:par>
                                <p:cTn id="41" presetID="2" presetClass="exit" presetSubtype="1" fill="hold" nodeType="afterEffect">
                                  <p:stCondLst>
                                    <p:cond delay="0"/>
                                  </p:stCondLst>
                                  <p:childTnLst>
                                    <p:anim calcmode="lin" valueType="num">
                                      <p:cBhvr additive="base">
                                        <p:cTn id="42" dur="500"/>
                                        <p:tgtEl>
                                          <p:spTgt spid="8"/>
                                        </p:tgtEl>
                                        <p:attrNameLst>
                                          <p:attrName>ppt_x</p:attrName>
                                        </p:attrNameLst>
                                      </p:cBhvr>
                                      <p:tavLst>
                                        <p:tav tm="0">
                                          <p:val>
                                            <p:strVal val="ppt_x"/>
                                          </p:val>
                                        </p:tav>
                                        <p:tav tm="100000">
                                          <p:val>
                                            <p:strVal val="ppt_x"/>
                                          </p:val>
                                        </p:tav>
                                      </p:tavLst>
                                    </p:anim>
                                    <p:anim calcmode="lin" valueType="num">
                                      <p:cBhvr additive="base">
                                        <p:cTn id="43" dur="500"/>
                                        <p:tgtEl>
                                          <p:spTgt spid="8"/>
                                        </p:tgtEl>
                                        <p:attrNameLst>
                                          <p:attrName>ppt_y</p:attrName>
                                        </p:attrNameLst>
                                      </p:cBhvr>
                                      <p:tavLst>
                                        <p:tav tm="0">
                                          <p:val>
                                            <p:strVal val="ppt_y"/>
                                          </p:val>
                                        </p:tav>
                                        <p:tav tm="100000">
                                          <p:val>
                                            <p:strVal val="0-ppt_h/2"/>
                                          </p:val>
                                        </p:tav>
                                      </p:tavLst>
                                    </p:anim>
                                    <p:set>
                                      <p:cBhvr>
                                        <p:cTn id="44" dur="1" fill="hold">
                                          <p:stCondLst>
                                            <p:cond delay="499"/>
                                          </p:stCondLst>
                                        </p:cTn>
                                        <p:tgtEl>
                                          <p:spTgt spid="8"/>
                                        </p:tgtEl>
                                        <p:attrNameLst>
                                          <p:attrName>style.visibility</p:attrName>
                                        </p:attrNameLst>
                                      </p:cBhvr>
                                      <p:to>
                                        <p:strVal val="hidden"/>
                                      </p:to>
                                    </p:set>
                                  </p:childTnLst>
                                </p:cTn>
                              </p:par>
                            </p:childTnLst>
                          </p:cTn>
                        </p:par>
                        <p:par>
                          <p:cTn id="45" fill="hold">
                            <p:stCondLst>
                              <p:cond delay="11500"/>
                            </p:stCondLst>
                            <p:childTnLst>
                              <p:par>
                                <p:cTn id="46" presetID="2" presetClass="entr" presetSubtype="4" fill="hold" nodeType="after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additive="base">
                                        <p:cTn id="48" dur="500" fill="hold"/>
                                        <p:tgtEl>
                                          <p:spTgt spid="32"/>
                                        </p:tgtEl>
                                        <p:attrNameLst>
                                          <p:attrName>ppt_x</p:attrName>
                                        </p:attrNameLst>
                                      </p:cBhvr>
                                      <p:tavLst>
                                        <p:tav tm="0">
                                          <p:val>
                                            <p:strVal val="#ppt_x"/>
                                          </p:val>
                                        </p:tav>
                                        <p:tav tm="100000">
                                          <p:val>
                                            <p:strVal val="#ppt_x"/>
                                          </p:val>
                                        </p:tav>
                                      </p:tavLst>
                                    </p:anim>
                                    <p:anim calcmode="lin" valueType="num">
                                      <p:cBhvr additive="base">
                                        <p:cTn id="49" dur="500" fill="hold"/>
                                        <p:tgtEl>
                                          <p:spTgt spid="32"/>
                                        </p:tgtEl>
                                        <p:attrNameLst>
                                          <p:attrName>ppt_y</p:attrName>
                                        </p:attrNameLst>
                                      </p:cBhvr>
                                      <p:tavLst>
                                        <p:tav tm="0">
                                          <p:val>
                                            <p:strVal val="1+#ppt_h/2"/>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 calcmode="lin" valueType="num">
                                      <p:cBhvr additive="base">
                                        <p:cTn id="52" dur="500" fill="hold"/>
                                        <p:tgtEl>
                                          <p:spTgt spid="33"/>
                                        </p:tgtEl>
                                        <p:attrNameLst>
                                          <p:attrName>ppt_x</p:attrName>
                                        </p:attrNameLst>
                                      </p:cBhvr>
                                      <p:tavLst>
                                        <p:tav tm="0">
                                          <p:val>
                                            <p:strVal val="1+#ppt_w/2"/>
                                          </p:val>
                                        </p:tav>
                                        <p:tav tm="100000">
                                          <p:val>
                                            <p:strVal val="#ppt_x"/>
                                          </p:val>
                                        </p:tav>
                                      </p:tavLst>
                                    </p:anim>
                                    <p:anim calcmode="lin" valueType="num">
                                      <p:cBhvr additive="base">
                                        <p:cTn id="53" dur="500" fill="hold"/>
                                        <p:tgtEl>
                                          <p:spTgt spid="33"/>
                                        </p:tgtEl>
                                        <p:attrNameLst>
                                          <p:attrName>ppt_y</p:attrName>
                                        </p:attrNameLst>
                                      </p:cBhvr>
                                      <p:tavLst>
                                        <p:tav tm="0">
                                          <p:val>
                                            <p:strVal val="#ppt_y"/>
                                          </p:val>
                                        </p:tav>
                                        <p:tav tm="100000">
                                          <p:val>
                                            <p:strVal val="#ppt_y"/>
                                          </p:val>
                                        </p:tav>
                                      </p:tavLst>
                                    </p:anim>
                                  </p:childTnLst>
                                </p:cTn>
                              </p:par>
                              <p:par>
                                <p:cTn id="54" presetID="2" presetClass="entr" presetSubtype="3" fill="hold" nodeType="withEffect">
                                  <p:stCondLst>
                                    <p:cond delay="0"/>
                                  </p:stCondLst>
                                  <p:childTnLst>
                                    <p:set>
                                      <p:cBhvr>
                                        <p:cTn id="55" dur="1" fill="hold">
                                          <p:stCondLst>
                                            <p:cond delay="0"/>
                                          </p:stCondLst>
                                        </p:cTn>
                                        <p:tgtEl>
                                          <p:spTgt spid="34"/>
                                        </p:tgtEl>
                                        <p:attrNameLst>
                                          <p:attrName>style.visibility</p:attrName>
                                        </p:attrNameLst>
                                      </p:cBhvr>
                                      <p:to>
                                        <p:strVal val="visible"/>
                                      </p:to>
                                    </p:set>
                                    <p:anim calcmode="lin" valueType="num">
                                      <p:cBhvr additive="base">
                                        <p:cTn id="56" dur="500" fill="hold"/>
                                        <p:tgtEl>
                                          <p:spTgt spid="34"/>
                                        </p:tgtEl>
                                        <p:attrNameLst>
                                          <p:attrName>ppt_x</p:attrName>
                                        </p:attrNameLst>
                                      </p:cBhvr>
                                      <p:tavLst>
                                        <p:tav tm="0">
                                          <p:val>
                                            <p:strVal val="1+#ppt_w/2"/>
                                          </p:val>
                                        </p:tav>
                                        <p:tav tm="100000">
                                          <p:val>
                                            <p:strVal val="#ppt_x"/>
                                          </p:val>
                                        </p:tav>
                                      </p:tavLst>
                                    </p:anim>
                                    <p:anim calcmode="lin" valueType="num">
                                      <p:cBhvr additive="base">
                                        <p:cTn id="57" dur="500" fill="hold"/>
                                        <p:tgtEl>
                                          <p:spTgt spid="34"/>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xit" presetSubtype="9" fill="hold" nodeType="clickEffect">
                                  <p:stCondLst>
                                    <p:cond delay="0"/>
                                  </p:stCondLst>
                                  <p:childTnLst>
                                    <p:anim calcmode="lin" valueType="num">
                                      <p:cBhvr additive="base">
                                        <p:cTn id="61" dur="500"/>
                                        <p:tgtEl>
                                          <p:spTgt spid="32"/>
                                        </p:tgtEl>
                                        <p:attrNameLst>
                                          <p:attrName>ppt_x</p:attrName>
                                        </p:attrNameLst>
                                      </p:cBhvr>
                                      <p:tavLst>
                                        <p:tav tm="0">
                                          <p:val>
                                            <p:strVal val="ppt_x"/>
                                          </p:val>
                                        </p:tav>
                                        <p:tav tm="100000">
                                          <p:val>
                                            <p:strVal val="0-ppt_w/2"/>
                                          </p:val>
                                        </p:tav>
                                      </p:tavLst>
                                    </p:anim>
                                    <p:anim calcmode="lin" valueType="num">
                                      <p:cBhvr additive="base">
                                        <p:cTn id="62" dur="500"/>
                                        <p:tgtEl>
                                          <p:spTgt spid="32"/>
                                        </p:tgtEl>
                                        <p:attrNameLst>
                                          <p:attrName>ppt_y</p:attrName>
                                        </p:attrNameLst>
                                      </p:cBhvr>
                                      <p:tavLst>
                                        <p:tav tm="0">
                                          <p:val>
                                            <p:strVal val="ppt_y"/>
                                          </p:val>
                                        </p:tav>
                                        <p:tav tm="100000">
                                          <p:val>
                                            <p:strVal val="0-ppt_h/2"/>
                                          </p:val>
                                        </p:tav>
                                      </p:tavLst>
                                    </p:anim>
                                    <p:set>
                                      <p:cBhvr>
                                        <p:cTn id="63" dur="1" fill="hold">
                                          <p:stCondLst>
                                            <p:cond delay="499"/>
                                          </p:stCondLst>
                                        </p:cTn>
                                        <p:tgtEl>
                                          <p:spTgt spid="32"/>
                                        </p:tgtEl>
                                        <p:attrNameLst>
                                          <p:attrName>style.visibility</p:attrName>
                                        </p:attrNameLst>
                                      </p:cBhvr>
                                      <p:to>
                                        <p:strVal val="hidden"/>
                                      </p:to>
                                    </p:set>
                                  </p:childTnLst>
                                </p:cTn>
                              </p:par>
                              <p:par>
                                <p:cTn id="64" presetID="2" presetClass="exit" presetSubtype="3" fill="hold" nodeType="withEffect">
                                  <p:stCondLst>
                                    <p:cond delay="0"/>
                                  </p:stCondLst>
                                  <p:childTnLst>
                                    <p:anim calcmode="lin" valueType="num">
                                      <p:cBhvr additive="base">
                                        <p:cTn id="65" dur="500"/>
                                        <p:tgtEl>
                                          <p:spTgt spid="33"/>
                                        </p:tgtEl>
                                        <p:attrNameLst>
                                          <p:attrName>ppt_x</p:attrName>
                                        </p:attrNameLst>
                                      </p:cBhvr>
                                      <p:tavLst>
                                        <p:tav tm="0">
                                          <p:val>
                                            <p:strVal val="ppt_x"/>
                                          </p:val>
                                        </p:tav>
                                        <p:tav tm="100000">
                                          <p:val>
                                            <p:strVal val="1+ppt_w/2"/>
                                          </p:val>
                                        </p:tav>
                                      </p:tavLst>
                                    </p:anim>
                                    <p:anim calcmode="lin" valueType="num">
                                      <p:cBhvr additive="base">
                                        <p:cTn id="66" dur="500"/>
                                        <p:tgtEl>
                                          <p:spTgt spid="33"/>
                                        </p:tgtEl>
                                        <p:attrNameLst>
                                          <p:attrName>ppt_y</p:attrName>
                                        </p:attrNameLst>
                                      </p:cBhvr>
                                      <p:tavLst>
                                        <p:tav tm="0">
                                          <p:val>
                                            <p:strVal val="ppt_y"/>
                                          </p:val>
                                        </p:tav>
                                        <p:tav tm="100000">
                                          <p:val>
                                            <p:strVal val="0-ppt_h/2"/>
                                          </p:val>
                                        </p:tav>
                                      </p:tavLst>
                                    </p:anim>
                                    <p:set>
                                      <p:cBhvr>
                                        <p:cTn id="67" dur="1" fill="hold">
                                          <p:stCondLst>
                                            <p:cond delay="499"/>
                                          </p:stCondLst>
                                        </p:cTn>
                                        <p:tgtEl>
                                          <p:spTgt spid="33"/>
                                        </p:tgtEl>
                                        <p:attrNameLst>
                                          <p:attrName>style.visibility</p:attrName>
                                        </p:attrNameLst>
                                      </p:cBhvr>
                                      <p:to>
                                        <p:strVal val="hidden"/>
                                      </p:to>
                                    </p:set>
                                  </p:childTnLst>
                                </p:cTn>
                              </p:par>
                              <p:par>
                                <p:cTn id="68" presetID="2" presetClass="exit" presetSubtype="6" fill="hold" nodeType="withEffect">
                                  <p:stCondLst>
                                    <p:cond delay="0"/>
                                  </p:stCondLst>
                                  <p:childTnLst>
                                    <p:anim calcmode="lin" valueType="num">
                                      <p:cBhvr additive="base">
                                        <p:cTn id="69" dur="500"/>
                                        <p:tgtEl>
                                          <p:spTgt spid="34"/>
                                        </p:tgtEl>
                                        <p:attrNameLst>
                                          <p:attrName>ppt_x</p:attrName>
                                        </p:attrNameLst>
                                      </p:cBhvr>
                                      <p:tavLst>
                                        <p:tav tm="0">
                                          <p:val>
                                            <p:strVal val="ppt_x"/>
                                          </p:val>
                                        </p:tav>
                                        <p:tav tm="100000">
                                          <p:val>
                                            <p:strVal val="1+ppt_w/2"/>
                                          </p:val>
                                        </p:tav>
                                      </p:tavLst>
                                    </p:anim>
                                    <p:anim calcmode="lin" valueType="num">
                                      <p:cBhvr additive="base">
                                        <p:cTn id="70" dur="500"/>
                                        <p:tgtEl>
                                          <p:spTgt spid="34"/>
                                        </p:tgtEl>
                                        <p:attrNameLst>
                                          <p:attrName>ppt_y</p:attrName>
                                        </p:attrNameLst>
                                      </p:cBhvr>
                                      <p:tavLst>
                                        <p:tav tm="0">
                                          <p:val>
                                            <p:strVal val="ppt_y"/>
                                          </p:val>
                                        </p:tav>
                                        <p:tav tm="100000">
                                          <p:val>
                                            <p:strVal val="1+ppt_h/2"/>
                                          </p:val>
                                        </p:tav>
                                      </p:tavLst>
                                    </p:anim>
                                    <p:set>
                                      <p:cBhvr>
                                        <p:cTn id="71"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0" descr="V4-blue.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747713"/>
            <a:ext cx="9144000" cy="8105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9" name="Title 1"/>
          <p:cNvSpPr>
            <a:spLocks noGrp="1"/>
          </p:cNvSpPr>
          <p:nvPr>
            <p:ph type="title"/>
          </p:nvPr>
        </p:nvSpPr>
        <p:spPr>
          <a:xfrm>
            <a:off x="0" y="-57150"/>
            <a:ext cx="9144000" cy="762000"/>
          </a:xfrm>
        </p:spPr>
        <p:txBody>
          <a:bodyPr>
            <a:normAutofit fontScale="90000"/>
          </a:bodyPr>
          <a:lstStyle/>
          <a:p>
            <a:r>
              <a:rPr lang="en-US">
                <a:solidFill>
                  <a:schemeClr val="bg1"/>
                </a:solidFill>
                <a:latin typeface="Arial" charset="0"/>
              </a:rPr>
              <a:t>Production of non-carrier-added </a:t>
            </a:r>
            <a:r>
              <a:rPr lang="en-US" baseline="30000">
                <a:solidFill>
                  <a:schemeClr val="bg1"/>
                </a:solidFill>
                <a:latin typeface="Arial" charset="0"/>
              </a:rPr>
              <a:t>177</a:t>
            </a:r>
            <a:r>
              <a:rPr lang="en-US">
                <a:solidFill>
                  <a:schemeClr val="bg1"/>
                </a:solidFill>
                <a:latin typeface="Arial" charset="0"/>
              </a:rPr>
              <a:t>Lu</a:t>
            </a:r>
          </a:p>
        </p:txBody>
      </p:sp>
      <p:sp>
        <p:nvSpPr>
          <p:cNvPr id="4100" name="TextBox 13"/>
          <p:cNvSpPr txBox="1">
            <a:spLocks noChangeArrowheads="1"/>
          </p:cNvSpPr>
          <p:nvPr/>
        </p:nvSpPr>
        <p:spPr bwMode="auto">
          <a:xfrm>
            <a:off x="487826" y="4327901"/>
            <a:ext cx="853281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pPr algn="ctr"/>
            <a:r>
              <a:rPr lang="en-US" sz="2400" b="1" dirty="0">
                <a:solidFill>
                  <a:schemeClr val="bg1"/>
                </a:solidFill>
              </a:rPr>
              <a:t>Irradiation in high flux reactor (e.g. ILL Grenoble), </a:t>
            </a:r>
          </a:p>
          <a:p>
            <a:pPr algn="ctr"/>
            <a:r>
              <a:rPr lang="en-US" sz="2400" b="1" dirty="0">
                <a:solidFill>
                  <a:schemeClr val="bg1"/>
                </a:solidFill>
              </a:rPr>
              <a:t>then chemical separation of </a:t>
            </a:r>
            <a:r>
              <a:rPr lang="en-US" sz="2400" b="1" baseline="30000" dirty="0">
                <a:solidFill>
                  <a:schemeClr val="bg1"/>
                </a:solidFill>
              </a:rPr>
              <a:t>177</a:t>
            </a:r>
            <a:r>
              <a:rPr lang="en-US" sz="2400" b="1" dirty="0">
                <a:solidFill>
                  <a:schemeClr val="bg1"/>
                </a:solidFill>
              </a:rPr>
              <a:t>Lu from stable </a:t>
            </a:r>
            <a:r>
              <a:rPr lang="en-US" sz="2400" b="1" dirty="0" err="1">
                <a:solidFill>
                  <a:schemeClr val="bg1"/>
                </a:solidFill>
              </a:rPr>
              <a:t>Yb</a:t>
            </a:r>
            <a:r>
              <a:rPr lang="en-US" sz="2400" b="1" dirty="0">
                <a:solidFill>
                  <a:schemeClr val="bg1"/>
                </a:solidFill>
              </a:rPr>
              <a:t>.</a:t>
            </a:r>
          </a:p>
        </p:txBody>
      </p:sp>
      <p:grpSp>
        <p:nvGrpSpPr>
          <p:cNvPr id="4101" name="Group 13"/>
          <p:cNvGrpSpPr>
            <a:grpSpLocks noChangeAspect="1"/>
          </p:cNvGrpSpPr>
          <p:nvPr/>
        </p:nvGrpSpPr>
        <p:grpSpPr bwMode="auto">
          <a:xfrm>
            <a:off x="107950" y="620713"/>
            <a:ext cx="4879975" cy="3025775"/>
            <a:chOff x="2807809" y="1988868"/>
            <a:chExt cx="5609116" cy="3477718"/>
          </a:xfrm>
        </p:grpSpPr>
        <p:pic>
          <p:nvPicPr>
            <p:cNvPr id="4108" name="Picture 4" descr="Lu1-chart"/>
            <p:cNvPicPr>
              <a:picLocks noChangeAspect="1" noChangeArrowheads="1"/>
            </p:cNvPicPr>
            <p:nvPr/>
          </p:nvPicPr>
          <p:blipFill>
            <a:blip r:embed="rId4">
              <a:extLst>
                <a:ext uri="{28A0092B-C50C-407E-A947-70E740481C1C}">
                  <a14:useLocalDpi xmlns="" xmlns:a14="http://schemas.microsoft.com/office/drawing/2010/main" val="0"/>
                </a:ext>
              </a:extLst>
            </a:blip>
            <a:srcRect l="28967" t="48248"/>
            <a:stretch>
              <a:fillRect/>
            </a:stretch>
          </p:blipFill>
          <p:spPr bwMode="auto">
            <a:xfrm>
              <a:off x="2833240" y="1988868"/>
              <a:ext cx="5560475" cy="11591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9" name="Picture 5" descr="Lu2-chart"/>
            <p:cNvPicPr>
              <a:picLocks noChangeAspect="1" noChangeArrowheads="1"/>
            </p:cNvPicPr>
            <p:nvPr/>
          </p:nvPicPr>
          <p:blipFill>
            <a:blip r:embed="rId5">
              <a:extLst>
                <a:ext uri="{28A0092B-C50C-407E-A947-70E740481C1C}">
                  <a14:useLocalDpi xmlns="" xmlns:a14="http://schemas.microsoft.com/office/drawing/2010/main" val="0"/>
                </a:ext>
              </a:extLst>
            </a:blip>
            <a:srcRect l="28792" b="31761"/>
            <a:stretch>
              <a:fillRect/>
            </a:stretch>
          </p:blipFill>
          <p:spPr bwMode="auto">
            <a:xfrm>
              <a:off x="2807809" y="3145870"/>
              <a:ext cx="5609116" cy="2320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4102" name="Rectangle 8"/>
          <p:cNvSpPr>
            <a:spLocks noChangeArrowheads="1"/>
          </p:cNvSpPr>
          <p:nvPr/>
        </p:nvSpPr>
        <p:spPr bwMode="auto">
          <a:xfrm>
            <a:off x="2124075" y="2636838"/>
            <a:ext cx="971550" cy="971550"/>
          </a:xfrm>
          <a:prstGeom prst="rect">
            <a:avLst/>
          </a:prstGeom>
          <a:noFill/>
          <a:ln w="762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4103" name="Straight Arrow Connector 6"/>
          <p:cNvCxnSpPr>
            <a:cxnSpLocks noChangeShapeType="1"/>
          </p:cNvCxnSpPr>
          <p:nvPr/>
        </p:nvCxnSpPr>
        <p:spPr bwMode="auto">
          <a:xfrm>
            <a:off x="2916238" y="3068638"/>
            <a:ext cx="792162" cy="0"/>
          </a:xfrm>
          <a:prstGeom prst="straightConnector1">
            <a:avLst/>
          </a:prstGeom>
          <a:noFill/>
          <a:ln w="76200">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4104" name="Rectangle 18"/>
          <p:cNvSpPr>
            <a:spLocks noChangeArrowheads="1"/>
          </p:cNvSpPr>
          <p:nvPr/>
        </p:nvSpPr>
        <p:spPr bwMode="auto">
          <a:xfrm>
            <a:off x="2592388" y="1628775"/>
            <a:ext cx="539750" cy="971550"/>
          </a:xfrm>
          <a:prstGeom prst="rect">
            <a:avLst/>
          </a:prstGeom>
          <a:noFill/>
          <a:ln w="76200">
            <a:solidFill>
              <a:srgbClr val="008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cxnSp>
        <p:nvCxnSpPr>
          <p:cNvPr id="4105" name="Straight Arrow Connector 19"/>
          <p:cNvCxnSpPr>
            <a:cxnSpLocks noChangeShapeType="1"/>
          </p:cNvCxnSpPr>
          <p:nvPr/>
        </p:nvCxnSpPr>
        <p:spPr bwMode="auto">
          <a:xfrm flipH="1" flipV="1">
            <a:off x="2987675" y="2420938"/>
            <a:ext cx="647700" cy="647700"/>
          </a:xfrm>
          <a:prstGeom prst="straightConnector1">
            <a:avLst/>
          </a:prstGeom>
          <a:noFill/>
          <a:ln w="76200">
            <a:solidFill>
              <a:srgbClr val="FF0000"/>
            </a:solidFill>
            <a:round/>
            <a:headEnd/>
            <a:tailEnd type="arrow" w="med" len="med"/>
          </a:ln>
          <a:extLst>
            <a:ext uri="{909E8E84-426E-40dd-AFC4-6F175D3DCCD1}">
              <a14:hiddenFill xmlns="" xmlns:a14="http://schemas.microsoft.com/office/drawing/2010/main">
                <a:noFill/>
              </a14:hiddenFill>
            </a:ext>
          </a:extLst>
        </p:spPr>
      </p:cxnSp>
      <p:pic>
        <p:nvPicPr>
          <p:cNvPr id="4106" name="Picture 4" descr="http://www.itm.ag/images/stories/itg_logo_kl50h.gif"/>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364163" y="1628775"/>
            <a:ext cx="3387725"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107" name="Straight Arrow Connector 6"/>
          <p:cNvCxnSpPr>
            <a:cxnSpLocks noChangeShapeType="1"/>
          </p:cNvCxnSpPr>
          <p:nvPr/>
        </p:nvCxnSpPr>
        <p:spPr bwMode="auto">
          <a:xfrm>
            <a:off x="3132138" y="2133600"/>
            <a:ext cx="2376487" cy="0"/>
          </a:xfrm>
          <a:prstGeom prst="straightConnector1">
            <a:avLst/>
          </a:prstGeom>
          <a:noFill/>
          <a:ln w="76200">
            <a:solidFill>
              <a:srgbClr val="339933"/>
            </a:solidFill>
            <a:round/>
            <a:headEnd/>
            <a:tailEnd type="arrow" w="med" len="med"/>
          </a:ln>
          <a:extLst>
            <a:ext uri="{909E8E84-426E-40dd-AFC4-6F175D3DCCD1}">
              <a14:hiddenFill xmlns="" xmlns:a14="http://schemas.microsoft.com/office/drawing/2010/main">
                <a:noFill/>
              </a14:hiddenFill>
            </a:ext>
          </a:extLst>
        </p:spPr>
      </p:cxnSp>
    </p:spTree>
    <p:extLst>
      <p:ext uri="{BB962C8B-B14F-4D97-AF65-F5344CB8AC3E}">
        <p14:creationId xmlns="" xmlns:p14="http://schemas.microsoft.com/office/powerpoint/2010/main" val="37841083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0" y="-26988"/>
            <a:ext cx="9180513" cy="647701"/>
          </a:xfrm>
        </p:spPr>
        <p:txBody>
          <a:bodyPr>
            <a:normAutofit fontScale="90000"/>
          </a:bodyPr>
          <a:lstStyle/>
          <a:p>
            <a:pPr eaLnBrk="1" hangingPunct="1"/>
            <a:r>
              <a:rPr lang="en-US">
                <a:latin typeface="Arial" charset="0"/>
              </a:rPr>
              <a:t>Radionuclides for therapy</a:t>
            </a:r>
          </a:p>
        </p:txBody>
      </p:sp>
      <p:graphicFrame>
        <p:nvGraphicFramePr>
          <p:cNvPr id="4" name="Table 3"/>
          <p:cNvGraphicFramePr>
            <a:graphicFrameLocks noGrp="1"/>
          </p:cNvGraphicFramePr>
          <p:nvPr/>
        </p:nvGraphicFramePr>
        <p:xfrm>
          <a:off x="19050" y="765175"/>
          <a:ext cx="6711950" cy="4751389"/>
        </p:xfrm>
        <a:graphic>
          <a:graphicData uri="http://schemas.openxmlformats.org/drawingml/2006/table">
            <a:tbl>
              <a:tblPr/>
              <a:tblGrid>
                <a:gridCol w="1214438"/>
                <a:gridCol w="1106487"/>
                <a:gridCol w="1511300"/>
                <a:gridCol w="1400175"/>
                <a:gridCol w="1479550"/>
              </a:tblGrid>
              <a:tr h="906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Radio-nuclide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Half-life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E mean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a:ln>
                            <a:noFill/>
                          </a:ln>
                          <a:solidFill>
                            <a:srgbClr val="FFFFFF"/>
                          </a:solidFill>
                          <a:effectLst/>
                          <a:latin typeface="Arial" charset="0"/>
                          <a:ea typeface="ＭＳ Ｐゴシック" charset="0"/>
                        </a:rPr>
                        <a:t>(keV)</a:t>
                      </a:r>
                      <a:endParaRPr kumimoji="0" lang="en-US" sz="2200" b="1" i="0" u="none" strike="noStrike" cap="none" normalizeH="0" baseline="0">
                        <a:ln>
                          <a:noFill/>
                        </a:ln>
                        <a:solidFill>
                          <a:srgbClr val="FFFFFF"/>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E</a:t>
                      </a:r>
                      <a:r>
                        <a:rPr kumimoji="0" lang="el-GR" sz="2200" b="1" i="0" u="none" strike="noStrike" cap="none" normalizeH="0" baseline="0">
                          <a:ln>
                            <a:noFill/>
                          </a:ln>
                          <a:solidFill>
                            <a:srgbClr val="FFFFFF"/>
                          </a:solidFill>
                          <a:effectLst/>
                          <a:latin typeface="Arial" charset="0"/>
                          <a:ea typeface="ＭＳ Ｐゴシック" charset="0"/>
                        </a:rPr>
                        <a:t>γ</a:t>
                      </a:r>
                      <a:r>
                        <a:rPr kumimoji="0" lang="en-GB" sz="2200" b="1" i="0" u="none" strike="noStrike" cap="none" normalizeH="0" baseline="0">
                          <a:ln>
                            <a:noFill/>
                          </a:ln>
                          <a:solidFill>
                            <a:srgbClr val="FFFFFF"/>
                          </a:solidFill>
                          <a:effectLst/>
                          <a:latin typeface="Arial" charset="0"/>
                          <a:ea typeface="ＭＳ Ｐゴシック" charset="0"/>
                        </a:rPr>
                        <a:t> (B.R.)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a:ln>
                            <a:noFill/>
                          </a:ln>
                          <a:solidFill>
                            <a:srgbClr val="FFFFFF"/>
                          </a:solidFill>
                          <a:effectLst/>
                          <a:latin typeface="Arial" charset="0"/>
                          <a:ea typeface="ＭＳ Ｐゴシック" charset="0"/>
                        </a:rPr>
                        <a:t>(keV)</a:t>
                      </a:r>
                      <a:endParaRPr kumimoji="0" lang="en-US" sz="2200" b="1" i="0" u="none" strike="noStrike" cap="none" normalizeH="0" baseline="0">
                        <a:ln>
                          <a:noFill/>
                        </a:ln>
                        <a:solidFill>
                          <a:srgbClr val="FFFFFF"/>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Range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r>
              <a:tr h="461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339933"/>
                          </a:solidFill>
                          <a:effectLst/>
                          <a:latin typeface="Arial" charset="0"/>
                          <a:ea typeface="ＭＳ Ｐゴシック" charset="0"/>
                        </a:rPr>
                        <a:t>Y-90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64 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934  </a:t>
                      </a:r>
                      <a:r>
                        <a:rPr kumimoji="0" lang="el-GR" sz="2000" b="0" i="0" u="none" strike="noStrike" cap="none" normalizeH="0" baseline="0">
                          <a:ln>
                            <a:noFill/>
                          </a:ln>
                          <a:solidFill>
                            <a:schemeClr val="tx1"/>
                          </a:solidFill>
                          <a:effectLst/>
                          <a:latin typeface="Arial" charset="0"/>
                          <a:ea typeface="ＭＳ Ｐゴシック" charset="0"/>
                        </a:rPr>
                        <a:t>β</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339933"/>
                          </a:solidFill>
                          <a:effectLst/>
                          <a:latin typeface="Arial" charset="0"/>
                          <a:ea typeface="ＭＳ Ｐゴシック" charset="0"/>
                        </a:rPr>
                        <a:t>12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339933"/>
                          </a:solidFill>
                          <a:effectLst/>
                          <a:latin typeface="Arial" charset="0"/>
                          <a:ea typeface="ＭＳ Ｐゴシック" charset="0"/>
                        </a:rPr>
                        <a:t>I-131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8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182  </a:t>
                      </a:r>
                      <a:r>
                        <a:rPr kumimoji="0" lang="el-GR" sz="2000" b="0" i="0" u="none" strike="noStrike" cap="none" normalizeH="0" baseline="0">
                          <a:ln>
                            <a:noFill/>
                          </a:ln>
                          <a:solidFill>
                            <a:schemeClr val="tx1"/>
                          </a:solidFill>
                          <a:effectLst/>
                          <a:latin typeface="Arial" charset="0"/>
                          <a:ea typeface="ＭＳ Ｐゴシック" charset="0"/>
                        </a:rPr>
                        <a:t>β</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364 (82%)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339933"/>
                          </a:solidFill>
                          <a:effectLst/>
                          <a:latin typeface="Arial" charset="0"/>
                          <a:ea typeface="ＭＳ Ｐゴシック" charset="0"/>
                        </a:rPr>
                        <a:t>3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r>
              <a:tr h="663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FF"/>
                          </a:solidFill>
                          <a:effectLst/>
                          <a:latin typeface="Arial" charset="0"/>
                          <a:ea typeface="ＭＳ Ｐゴシック" charset="0"/>
                        </a:rPr>
                        <a:t>Lu-177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7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134 </a:t>
                      </a:r>
                      <a:r>
                        <a:rPr kumimoji="0" lang="el-GR" sz="2000" b="0" i="0" u="none" strike="noStrike" cap="none" normalizeH="0" baseline="0">
                          <a:ln>
                            <a:noFill/>
                          </a:ln>
                          <a:solidFill>
                            <a:schemeClr val="tx1"/>
                          </a:solidFill>
                          <a:effectLst/>
                          <a:latin typeface="Arial" charset="0"/>
                          <a:ea typeface="ＭＳ Ｐゴシック" charset="0"/>
                        </a:rPr>
                        <a:t>β</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208 (10%) 113 (6%)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FF"/>
                          </a:solidFill>
                          <a:effectLst/>
                          <a:latin typeface="Arial" charset="0"/>
                          <a:ea typeface="ＭＳ Ｐゴシック" charset="0"/>
                        </a:rPr>
                        <a:t>2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r>
              <a:tr h="682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Tb-161</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7 days</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154 </a:t>
                      </a:r>
                      <a:r>
                        <a:rPr kumimoji="0" lang="el-GR" sz="2000" b="0" i="0" u="none" strike="noStrike" cap="none" normalizeH="0" baseline="0">
                          <a:ln>
                            <a:noFill/>
                          </a:ln>
                          <a:solidFill>
                            <a:schemeClr val="tx1"/>
                          </a:solidFill>
                          <a:effectLst/>
                          <a:latin typeface="Arial" charset="0"/>
                          <a:ea typeface="ＭＳ Ｐゴシック" charset="0"/>
                        </a:rPr>
                        <a:t>β</a:t>
                      </a:r>
                      <a:endParaRPr kumimoji="0" lang="en-GB" sz="2000" b="0" i="0" u="none" strike="noStrike" cap="none" normalizeH="0" baseline="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5, 17, 40 e</a:t>
                      </a:r>
                      <a:r>
                        <a:rPr kumimoji="0" lang="en-GB" sz="2000" b="0" i="0" u="none" strike="noStrike" cap="none" normalizeH="0" baseline="30000">
                          <a:ln>
                            <a:noFill/>
                          </a:ln>
                          <a:solidFill>
                            <a:schemeClr val="tx1"/>
                          </a:solidFill>
                          <a:effectLst/>
                          <a:latin typeface="Arial" charset="0"/>
                          <a:ea typeface="ＭＳ Ｐゴシック" charset="0"/>
                        </a:rPr>
                        <a:t>-</a:t>
                      </a:r>
                      <a:endParaRPr kumimoji="0" lang="en-US" sz="2000" b="0" i="0" u="none" strike="noStrike" cap="none" normalizeH="0" baseline="3000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75 (10%)</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2 mm</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1-30 </a:t>
                      </a:r>
                      <a:r>
                        <a:rPr kumimoji="0" lang="el-GR" sz="2400" b="1" i="0" u="none" strike="noStrike" cap="none" normalizeH="0" baseline="0">
                          <a:ln>
                            <a:noFill/>
                          </a:ln>
                          <a:solidFill>
                            <a:srgbClr val="FF0000"/>
                          </a:solidFill>
                          <a:effectLst/>
                          <a:latin typeface="Arial" charset="0"/>
                          <a:ea typeface="ＭＳ Ｐゴシック" charset="0"/>
                        </a:rPr>
                        <a:t>μ</a:t>
                      </a:r>
                      <a:r>
                        <a:rPr kumimoji="0" lang="en-GB" sz="2400" b="1" i="0" u="none" strike="noStrike" cap="none" normalizeH="0" baseline="0">
                          <a:ln>
                            <a:noFill/>
                          </a:ln>
                          <a:solidFill>
                            <a:srgbClr val="FF0000"/>
                          </a:solidFill>
                          <a:effectLst/>
                          <a:latin typeface="Arial" charset="0"/>
                          <a:ea typeface="ＭＳ Ｐゴシック" charset="0"/>
                        </a:rPr>
                        <a:t>m</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Tb-149</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4.1 h</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3967  </a:t>
                      </a:r>
                      <a:r>
                        <a:rPr kumimoji="0" lang="el-GR" sz="2000" b="0" i="0" u="none" strike="noStrike" cap="none" normalizeH="0" baseline="0">
                          <a:ln>
                            <a:noFill/>
                          </a:ln>
                          <a:solidFill>
                            <a:schemeClr val="tx1"/>
                          </a:solidFill>
                          <a:effectLst/>
                          <a:latin typeface="Arial" charset="0"/>
                          <a:ea typeface="ＭＳ Ｐゴシック" charset="0"/>
                        </a:rPr>
                        <a:t>α</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165,..</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25 </a:t>
                      </a:r>
                      <a:r>
                        <a:rPr kumimoji="0" lang="el-GR" sz="2400" b="1" i="0" u="none" strike="noStrike" cap="none" normalizeH="0" baseline="0">
                          <a:ln>
                            <a:noFill/>
                          </a:ln>
                          <a:solidFill>
                            <a:srgbClr val="FF0000"/>
                          </a:solidFill>
                          <a:effectLst/>
                          <a:latin typeface="Arial" charset="0"/>
                          <a:ea typeface="ＭＳ Ｐゴシック" charset="0"/>
                        </a:rPr>
                        <a:t>μ</a:t>
                      </a:r>
                      <a:r>
                        <a:rPr kumimoji="0" lang="en-GB" sz="2400" b="1" i="0" u="none" strike="noStrike" cap="none" normalizeH="0" baseline="0">
                          <a:ln>
                            <a:noFill/>
                          </a:ln>
                          <a:solidFill>
                            <a:srgbClr val="FF0000"/>
                          </a:solidFill>
                          <a:effectLst/>
                          <a:latin typeface="Arial" charset="0"/>
                          <a:ea typeface="ＭＳ Ｐゴシック" charset="0"/>
                        </a:rPr>
                        <a:t>m</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r>
              <a:tr h="385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Arial" charset="0"/>
                          <a:ea typeface="ＭＳ Ｐゴシック" charset="0"/>
                        </a:rPr>
                        <a:t>Ge-71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11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8 </a:t>
                      </a:r>
                      <a:r>
                        <a:rPr kumimoji="0" lang="en-GB" sz="2000" b="0" i="0" u="none" strike="noStrike" cap="none" normalizeH="0" baseline="0">
                          <a:ln>
                            <a:noFill/>
                          </a:ln>
                          <a:solidFill>
                            <a:schemeClr val="tx1"/>
                          </a:solidFill>
                          <a:effectLst/>
                          <a:latin typeface="Arial" charset="0"/>
                          <a:ea typeface="ＭＳ Ｐゴシック" charset="0"/>
                        </a:rPr>
                        <a:t> e</a:t>
                      </a:r>
                      <a:r>
                        <a:rPr kumimoji="0" lang="en-GB" sz="2000" b="0" i="0" u="none" strike="noStrike" cap="none" normalizeH="0" baseline="30000">
                          <a:ln>
                            <a:noFill/>
                          </a:ln>
                          <a:solidFill>
                            <a:schemeClr val="tx1"/>
                          </a:solidFill>
                          <a:effectLst/>
                          <a:latin typeface="Arial" charset="0"/>
                          <a:ea typeface="ＭＳ Ｐゴシック" charset="0"/>
                        </a:rPr>
                        <a:t>-</a:t>
                      </a:r>
                      <a:endParaRPr kumimoji="0" lang="en-US" sz="2000" b="0" i="0" u="none" strike="noStrike" cap="none" normalizeH="0" baseline="3000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1.7 </a:t>
                      </a:r>
                      <a:r>
                        <a:rPr kumimoji="0" lang="el-GR" sz="2400" b="1" i="0" u="none" strike="noStrike" cap="none" normalizeH="0" baseline="0">
                          <a:ln>
                            <a:noFill/>
                          </a:ln>
                          <a:solidFill>
                            <a:srgbClr val="FF0000"/>
                          </a:solidFill>
                          <a:effectLst/>
                          <a:latin typeface="Arial" charset="0"/>
                          <a:ea typeface="ＭＳ Ｐゴシック" charset="0"/>
                        </a:rPr>
                        <a:t>μ</a:t>
                      </a:r>
                      <a:r>
                        <a:rPr kumimoji="0" lang="en-GB" sz="2400" b="1" i="0" u="none" strike="noStrike" cap="none" normalizeH="0" baseline="0">
                          <a:ln>
                            <a:noFill/>
                          </a:ln>
                          <a:solidFill>
                            <a:srgbClr val="FF0000"/>
                          </a:solidFill>
                          <a:effectLst/>
                          <a:latin typeface="Arial" charset="0"/>
                          <a:ea typeface="ＭＳ Ｐゴシック" charset="0"/>
                        </a:rPr>
                        <a:t>m</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r>
              <a:tr h="385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Arial" charset="0"/>
                          <a:ea typeface="ＭＳ Ｐゴシック" charset="0"/>
                        </a:rPr>
                        <a:t>Er-165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10.3 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5.3 </a:t>
                      </a:r>
                      <a:r>
                        <a:rPr kumimoji="0" lang="en-GB" sz="2000" b="0" i="0" u="none" strike="noStrike" cap="none" normalizeH="0" baseline="0">
                          <a:ln>
                            <a:noFill/>
                          </a:ln>
                          <a:solidFill>
                            <a:schemeClr val="tx1"/>
                          </a:solidFill>
                          <a:effectLst/>
                          <a:latin typeface="Arial" charset="0"/>
                          <a:ea typeface="ＭＳ Ｐゴシック" charset="0"/>
                        </a:rPr>
                        <a:t> e</a:t>
                      </a:r>
                      <a:r>
                        <a:rPr kumimoji="0" lang="en-GB" sz="2000" b="0" i="0" u="none" strike="noStrike" cap="none" normalizeH="0" baseline="30000">
                          <a:ln>
                            <a:noFill/>
                          </a:ln>
                          <a:solidFill>
                            <a:schemeClr val="tx1"/>
                          </a:solidFill>
                          <a:effectLst/>
                          <a:latin typeface="Arial" charset="0"/>
                          <a:ea typeface="ＭＳ Ｐゴシック" charset="0"/>
                        </a:rPr>
                        <a:t>-</a:t>
                      </a:r>
                      <a:endParaRPr kumimoji="0" lang="en-US" sz="2000" b="0" i="0" u="none" strike="noStrike" cap="none" normalizeH="0" baseline="3000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0.6 </a:t>
                      </a:r>
                      <a:r>
                        <a:rPr kumimoji="0" lang="el-GR" sz="2400" b="1" i="0" u="none" strike="noStrike" cap="none" normalizeH="0" baseline="0">
                          <a:ln>
                            <a:noFill/>
                          </a:ln>
                          <a:solidFill>
                            <a:srgbClr val="FF0000"/>
                          </a:solidFill>
                          <a:effectLst/>
                          <a:latin typeface="Arial" charset="0"/>
                          <a:ea typeface="ＭＳ Ｐゴシック" charset="0"/>
                        </a:rPr>
                        <a:t>μ</a:t>
                      </a:r>
                      <a:r>
                        <a:rPr kumimoji="0" lang="en-GB" sz="2400" b="1" i="0" u="none" strike="noStrike" cap="none" normalizeH="0" baseline="0">
                          <a:ln>
                            <a:noFill/>
                          </a:ln>
                          <a:solidFill>
                            <a:srgbClr val="FF0000"/>
                          </a:solidFill>
                          <a:effectLst/>
                          <a:latin typeface="Arial" charset="0"/>
                          <a:ea typeface="ＭＳ Ｐゴシック" charset="0"/>
                        </a:rPr>
                        <a:t>m</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r>
            </a:tbl>
          </a:graphicData>
        </a:graphic>
      </p:graphicFrame>
      <p:cxnSp>
        <p:nvCxnSpPr>
          <p:cNvPr id="5179" name="Straight Arrow Connector 5"/>
          <p:cNvCxnSpPr>
            <a:cxnSpLocks noChangeShapeType="1"/>
          </p:cNvCxnSpPr>
          <p:nvPr/>
        </p:nvCxnSpPr>
        <p:spPr bwMode="auto">
          <a:xfrm rot="5400000">
            <a:off x="5270500" y="3617913"/>
            <a:ext cx="3643313" cy="1587"/>
          </a:xfrm>
          <a:prstGeom prst="straightConnector1">
            <a:avLst/>
          </a:prstGeom>
          <a:noFill/>
          <a:ln w="76200">
            <a:solidFill>
              <a:srgbClr val="0000FF"/>
            </a:solidFill>
            <a:round/>
            <a:headEnd/>
            <a:tailEnd type="arrow" w="med" len="med"/>
          </a:ln>
          <a:extLst>
            <a:ext uri="{909E8E84-426E-40dd-AFC4-6F175D3DCCD1}">
              <a14:hiddenFill xmlns="" xmlns:a14="http://schemas.microsoft.com/office/drawing/2010/main">
                <a:noFill/>
              </a14:hiddenFill>
            </a:ext>
          </a:extLst>
        </p:spPr>
      </p:cxnSp>
      <p:sp>
        <p:nvSpPr>
          <p:cNvPr id="5180" name="TextBox 6"/>
          <p:cNvSpPr txBox="1">
            <a:spLocks noChangeArrowheads="1"/>
          </p:cNvSpPr>
          <p:nvPr/>
        </p:nvSpPr>
        <p:spPr bwMode="auto">
          <a:xfrm>
            <a:off x="6034088" y="5487988"/>
            <a:ext cx="27146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pPr algn="ctr"/>
            <a:r>
              <a:rPr lang="en-GB" sz="2400" b="1">
                <a:solidFill>
                  <a:srgbClr val="0000FF"/>
                </a:solidFill>
              </a:rPr>
              <a:t>localized</a:t>
            </a:r>
            <a:endParaRPr lang="en-US" sz="2400" b="1">
              <a:solidFill>
                <a:srgbClr val="0000FF"/>
              </a:solidFill>
            </a:endParaRPr>
          </a:p>
        </p:txBody>
      </p:sp>
      <p:cxnSp>
        <p:nvCxnSpPr>
          <p:cNvPr id="5181" name="Straight Arrow Connector 7"/>
          <p:cNvCxnSpPr>
            <a:cxnSpLocks noChangeShapeType="1"/>
          </p:cNvCxnSpPr>
          <p:nvPr/>
        </p:nvCxnSpPr>
        <p:spPr bwMode="auto">
          <a:xfrm rot="-5400000">
            <a:off x="5845176" y="3546475"/>
            <a:ext cx="3643312" cy="1587"/>
          </a:xfrm>
          <a:prstGeom prst="straightConnector1">
            <a:avLst/>
          </a:prstGeom>
          <a:noFill/>
          <a:ln w="76200">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5182" name="TextBox 8"/>
          <p:cNvSpPr txBox="1">
            <a:spLocks noChangeArrowheads="1"/>
          </p:cNvSpPr>
          <p:nvPr/>
        </p:nvSpPr>
        <p:spPr bwMode="auto">
          <a:xfrm>
            <a:off x="6034088" y="1268413"/>
            <a:ext cx="27146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pPr algn="ctr"/>
            <a:r>
              <a:rPr lang="en-GB" sz="2400" b="1">
                <a:solidFill>
                  <a:srgbClr val="FF0000"/>
                </a:solidFill>
              </a:rPr>
              <a:t> cross-fire</a:t>
            </a:r>
            <a:endParaRPr lang="en-US" sz="2400" b="1">
              <a:solidFill>
                <a:srgbClr val="FF0000"/>
              </a:solidFill>
            </a:endParaRPr>
          </a:p>
        </p:txBody>
      </p:sp>
      <p:sp>
        <p:nvSpPr>
          <p:cNvPr id="5183" name="TextBox 8"/>
          <p:cNvSpPr txBox="1">
            <a:spLocks noChangeArrowheads="1"/>
          </p:cNvSpPr>
          <p:nvPr/>
        </p:nvSpPr>
        <p:spPr bwMode="auto">
          <a:xfrm>
            <a:off x="-36513" y="5911850"/>
            <a:ext cx="9144001" cy="830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pPr algn="ctr"/>
            <a:r>
              <a:rPr lang="en-US" sz="2400" b="1"/>
              <a:t>Modern, better targeted vectors require shorter-range radiation </a:t>
            </a:r>
            <a:r>
              <a:rPr lang="en-US" sz="2400" b="1">
                <a:sym typeface="Symbol" charset="0"/>
              </a:rPr>
              <a:t> need for </a:t>
            </a:r>
            <a:r>
              <a:rPr lang="en-US" sz="2400" b="1">
                <a:solidFill>
                  <a:srgbClr val="FF0000"/>
                </a:solidFill>
                <a:sym typeface="Symbol" charset="0"/>
              </a:rPr>
              <a:t>adequate (R&amp;D) radioisotope supply</a:t>
            </a:r>
            <a:r>
              <a:rPr lang="en-US" sz="2400" b="1">
                <a:sym typeface="Symbol" charset="0"/>
              </a:rPr>
              <a:t>.</a:t>
            </a:r>
            <a:endParaRPr lang="en-US" sz="2400" b="1"/>
          </a:p>
        </p:txBody>
      </p:sp>
      <p:sp>
        <p:nvSpPr>
          <p:cNvPr id="5184" name="TextBox 10"/>
          <p:cNvSpPr txBox="1">
            <a:spLocks noChangeArrowheads="1"/>
          </p:cNvSpPr>
          <p:nvPr/>
        </p:nvSpPr>
        <p:spPr bwMode="auto">
          <a:xfrm>
            <a:off x="7812088" y="1549400"/>
            <a:ext cx="140335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b="1">
                <a:solidFill>
                  <a:srgbClr val="339933"/>
                </a:solidFill>
              </a:rPr>
              <a:t>Estab-</a:t>
            </a:r>
          </a:p>
          <a:p>
            <a:r>
              <a:rPr lang="en-US" b="1">
                <a:solidFill>
                  <a:srgbClr val="339933"/>
                </a:solidFill>
              </a:rPr>
              <a:t>lished isotopes</a:t>
            </a:r>
          </a:p>
        </p:txBody>
      </p:sp>
      <p:sp>
        <p:nvSpPr>
          <p:cNvPr id="5185" name="TextBox 11"/>
          <p:cNvSpPr txBox="1">
            <a:spLocks noChangeArrowheads="1"/>
          </p:cNvSpPr>
          <p:nvPr/>
        </p:nvSpPr>
        <p:spPr bwMode="auto">
          <a:xfrm>
            <a:off x="7812088" y="2636838"/>
            <a:ext cx="143986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b="1">
                <a:solidFill>
                  <a:srgbClr val="0000FF"/>
                </a:solidFill>
              </a:rPr>
              <a:t>Emerging isotopes</a:t>
            </a:r>
          </a:p>
        </p:txBody>
      </p:sp>
      <p:sp>
        <p:nvSpPr>
          <p:cNvPr id="5186" name="TextBox 12"/>
          <p:cNvSpPr txBox="1">
            <a:spLocks noChangeArrowheads="1"/>
          </p:cNvSpPr>
          <p:nvPr/>
        </p:nvSpPr>
        <p:spPr bwMode="auto">
          <a:xfrm>
            <a:off x="7812088" y="3933825"/>
            <a:ext cx="1403350" cy="132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b="1">
                <a:solidFill>
                  <a:srgbClr val="FF0000"/>
                </a:solidFill>
              </a:rPr>
              <a:t>R&amp;D isotopes:</a:t>
            </a:r>
          </a:p>
          <a:p>
            <a:r>
              <a:rPr lang="en-US" b="1">
                <a:solidFill>
                  <a:srgbClr val="FF0000"/>
                </a:solidFill>
              </a:rPr>
              <a:t>supply-limited!</a:t>
            </a:r>
          </a:p>
        </p:txBody>
      </p:sp>
    </p:spTree>
    <p:extLst>
      <p:ext uri="{BB962C8B-B14F-4D97-AF65-F5344CB8AC3E}">
        <p14:creationId xmlns="" xmlns:p14="http://schemas.microsoft.com/office/powerpoint/2010/main" val="67453704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0" y="0"/>
            <a:ext cx="9144000" cy="836613"/>
          </a:xfrm>
        </p:spPr>
        <p:txBody>
          <a:bodyPr>
            <a:normAutofit fontScale="90000"/>
          </a:bodyPr>
          <a:lstStyle/>
          <a:p>
            <a:r>
              <a:rPr lang="en-US">
                <a:latin typeface="Arial" charset="0"/>
              </a:rPr>
              <a:t>Radioisotopes for targeted alpha therapy</a:t>
            </a:r>
          </a:p>
        </p:txBody>
      </p:sp>
      <p:graphicFrame>
        <p:nvGraphicFramePr>
          <p:cNvPr id="4" name="Table 3"/>
          <p:cNvGraphicFramePr>
            <a:graphicFrameLocks noGrp="1"/>
          </p:cNvGraphicFramePr>
          <p:nvPr/>
        </p:nvGraphicFramePr>
        <p:xfrm>
          <a:off x="107950" y="1028700"/>
          <a:ext cx="8964613" cy="5540377"/>
        </p:xfrm>
        <a:graphic>
          <a:graphicData uri="http://schemas.openxmlformats.org/drawingml/2006/table">
            <a:tbl>
              <a:tblPr firstRow="1" bandRow="1">
                <a:tableStyleId>{93296810-A885-4BE3-A3E7-6D5BEEA58F35}</a:tableStyleId>
              </a:tblPr>
              <a:tblGrid>
                <a:gridCol w="1187641"/>
                <a:gridCol w="1224153"/>
                <a:gridCol w="2952369"/>
                <a:gridCol w="3600450"/>
              </a:tblGrid>
              <a:tr h="903332">
                <a:tc>
                  <a:txBody>
                    <a:bodyPr/>
                    <a:lstStyle/>
                    <a:p>
                      <a:r>
                        <a:rPr lang="en-US" sz="2400" dirty="0" smtClean="0"/>
                        <a:t>Radio-nuclide</a:t>
                      </a:r>
                      <a:endParaRPr lang="en-US" sz="2400" dirty="0"/>
                    </a:p>
                  </a:txBody>
                  <a:tcPr marL="45721" marR="45721"/>
                </a:tc>
                <a:tc>
                  <a:txBody>
                    <a:bodyPr/>
                    <a:lstStyle/>
                    <a:p>
                      <a:pPr algn="ctr"/>
                      <a:r>
                        <a:rPr lang="en-US" sz="2400" dirty="0" smtClean="0"/>
                        <a:t>Half-life (h)</a:t>
                      </a:r>
                      <a:endParaRPr lang="en-US" sz="2400" dirty="0"/>
                    </a:p>
                  </a:txBody>
                  <a:tcPr marL="45721" marR="45721"/>
                </a:tc>
                <a:tc>
                  <a:txBody>
                    <a:bodyPr/>
                    <a:lstStyle/>
                    <a:p>
                      <a:pPr algn="l"/>
                      <a:r>
                        <a:rPr lang="en-US" sz="2400" dirty="0" smtClean="0"/>
                        <a:t>Advantage</a:t>
                      </a:r>
                      <a:endParaRPr lang="en-US" sz="2400" dirty="0"/>
                    </a:p>
                  </a:txBody>
                  <a:tcPr marL="45721" marR="45721"/>
                </a:tc>
                <a:tc>
                  <a:txBody>
                    <a:bodyPr/>
                    <a:lstStyle/>
                    <a:p>
                      <a:pPr algn="l"/>
                      <a:r>
                        <a:rPr lang="en-US" sz="2400" dirty="0" smtClean="0"/>
                        <a:t>Problem</a:t>
                      </a:r>
                      <a:endParaRPr lang="en-US" sz="2400" dirty="0"/>
                    </a:p>
                  </a:txBody>
                  <a:tcPr marL="45721" marR="45721"/>
                </a:tc>
              </a:tr>
              <a:tr h="501850">
                <a:tc>
                  <a:txBody>
                    <a:bodyPr/>
                    <a:lstStyle/>
                    <a:p>
                      <a:r>
                        <a:rPr lang="en-US" sz="2400" b="1" dirty="0" smtClean="0">
                          <a:solidFill>
                            <a:schemeClr val="tx1"/>
                          </a:solidFill>
                        </a:rPr>
                        <a:t>Tb-149</a:t>
                      </a:r>
                      <a:endParaRPr lang="en-US" sz="2400" b="1" dirty="0">
                        <a:solidFill>
                          <a:schemeClr val="tx1"/>
                        </a:solidFill>
                      </a:endParaRPr>
                    </a:p>
                  </a:txBody>
                  <a:tcPr marL="91441" marR="91441"/>
                </a:tc>
                <a:tc>
                  <a:txBody>
                    <a:bodyPr/>
                    <a:lstStyle/>
                    <a:p>
                      <a:pPr algn="ctr"/>
                      <a:r>
                        <a:rPr lang="en-US" sz="2400" b="0" dirty="0" smtClean="0">
                          <a:solidFill>
                            <a:schemeClr val="tx1"/>
                          </a:solidFill>
                        </a:rPr>
                        <a:t>4.12</a:t>
                      </a:r>
                      <a:endParaRPr lang="en-US" sz="2400" b="0" dirty="0">
                        <a:solidFill>
                          <a:schemeClr val="tx1"/>
                        </a:solidFill>
                      </a:endParaRPr>
                    </a:p>
                  </a:txBody>
                  <a:tcPr marL="91441" marR="91441"/>
                </a:tc>
                <a:tc>
                  <a:txBody>
                    <a:bodyPr/>
                    <a:lstStyle/>
                    <a:p>
                      <a:pPr algn="l"/>
                      <a:r>
                        <a:rPr lang="en-US" sz="2200" b="0" dirty="0" smtClean="0">
                          <a:solidFill>
                            <a:schemeClr val="tx1"/>
                          </a:solidFill>
                        </a:rPr>
                        <a:t>Known (bio)chemistry</a:t>
                      </a:r>
                      <a:endParaRPr lang="en-US" sz="2200" b="0" dirty="0">
                        <a:solidFill>
                          <a:schemeClr val="tx1"/>
                        </a:solidFill>
                      </a:endParaRPr>
                    </a:p>
                  </a:txBody>
                  <a:tcPr marL="91441" marR="91441"/>
                </a:tc>
                <a:tc>
                  <a:txBody>
                    <a:bodyPr/>
                    <a:lstStyle/>
                    <a:p>
                      <a:pPr algn="l"/>
                      <a:r>
                        <a:rPr lang="en-US" sz="2200" b="0" dirty="0" smtClean="0">
                          <a:solidFill>
                            <a:schemeClr val="tx1"/>
                          </a:solidFill>
                        </a:rPr>
                        <a:t>Availability</a:t>
                      </a:r>
                      <a:endParaRPr lang="en-US" sz="2200" b="0" dirty="0">
                        <a:solidFill>
                          <a:schemeClr val="tx1"/>
                        </a:solidFill>
                      </a:endParaRPr>
                    </a:p>
                  </a:txBody>
                  <a:tcPr marL="91441" marR="91441"/>
                </a:tc>
              </a:tr>
              <a:tr h="502987">
                <a:tc>
                  <a:txBody>
                    <a:bodyPr/>
                    <a:lstStyle/>
                    <a:p>
                      <a:r>
                        <a:rPr lang="en-US" sz="2400" b="1" dirty="0" err="1" smtClean="0">
                          <a:solidFill>
                            <a:schemeClr val="tx1"/>
                          </a:solidFill>
                        </a:rPr>
                        <a:t>Pb</a:t>
                      </a:r>
                      <a:r>
                        <a:rPr lang="en-US" sz="2400" b="1" dirty="0" smtClean="0">
                          <a:solidFill>
                            <a:schemeClr val="tx1"/>
                          </a:solidFill>
                        </a:rPr>
                        <a:t>-212</a:t>
                      </a:r>
                      <a:endParaRPr lang="en-US" sz="2400" b="1" dirty="0">
                        <a:solidFill>
                          <a:schemeClr val="tx1"/>
                        </a:solidFill>
                      </a:endParaRPr>
                    </a:p>
                  </a:txBody>
                  <a:tcPr marL="91441" marR="91441"/>
                </a:tc>
                <a:tc>
                  <a:txBody>
                    <a:bodyPr/>
                    <a:lstStyle/>
                    <a:p>
                      <a:pPr algn="ctr"/>
                      <a:r>
                        <a:rPr lang="en-US" sz="2400" b="0" dirty="0" smtClean="0">
                          <a:solidFill>
                            <a:schemeClr val="tx1"/>
                          </a:solidFill>
                        </a:rPr>
                        <a:t>10.6</a:t>
                      </a:r>
                      <a:endParaRPr lang="en-US" sz="2400" b="0" dirty="0">
                        <a:solidFill>
                          <a:schemeClr val="tx1"/>
                        </a:solidFill>
                      </a:endParaRPr>
                    </a:p>
                  </a:txBody>
                  <a:tcPr marL="91441" marR="91441"/>
                </a:tc>
                <a:tc>
                  <a:txBody>
                    <a:bodyPr/>
                    <a:lstStyle/>
                    <a:p>
                      <a:pPr algn="l"/>
                      <a:r>
                        <a:rPr lang="en-US" sz="2200" b="0" dirty="0" smtClean="0">
                          <a:solidFill>
                            <a:schemeClr val="tx1"/>
                          </a:solidFill>
                        </a:rPr>
                        <a:t>Availability</a:t>
                      </a:r>
                      <a:endParaRPr lang="en-US" sz="2200" b="0" dirty="0">
                        <a:solidFill>
                          <a:schemeClr val="tx1"/>
                        </a:solidFill>
                      </a:endParaRPr>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solidFill>
                            <a:schemeClr val="tx1"/>
                          </a:solidFill>
                        </a:rPr>
                        <a:t>Release of</a:t>
                      </a:r>
                      <a:r>
                        <a:rPr lang="en-US" sz="2200" b="0" baseline="0" dirty="0" smtClean="0">
                          <a:solidFill>
                            <a:schemeClr val="tx1"/>
                          </a:solidFill>
                        </a:rPr>
                        <a:t> daughter?</a:t>
                      </a:r>
                      <a:endParaRPr lang="en-US" sz="2200" b="0" dirty="0" smtClean="0">
                        <a:solidFill>
                          <a:schemeClr val="tx1"/>
                        </a:solidFill>
                      </a:endParaRPr>
                    </a:p>
                  </a:txBody>
                  <a:tcPr marL="91441" marR="91441"/>
                </a:tc>
              </a:tr>
              <a:tr h="762005">
                <a:tc>
                  <a:txBody>
                    <a:bodyPr/>
                    <a:lstStyle/>
                    <a:p>
                      <a:r>
                        <a:rPr lang="en-US" sz="2400" b="1" dirty="0" smtClean="0">
                          <a:solidFill>
                            <a:schemeClr val="tx1"/>
                          </a:solidFill>
                        </a:rPr>
                        <a:t>Bi-212</a:t>
                      </a:r>
                      <a:endParaRPr lang="en-US" sz="2400" b="1" dirty="0">
                        <a:solidFill>
                          <a:schemeClr val="tx1"/>
                        </a:solidFill>
                      </a:endParaRPr>
                    </a:p>
                  </a:txBody>
                  <a:tcPr marL="91441" marR="91441"/>
                </a:tc>
                <a:tc>
                  <a:txBody>
                    <a:bodyPr/>
                    <a:lstStyle/>
                    <a:p>
                      <a:pPr algn="ctr"/>
                      <a:r>
                        <a:rPr lang="en-US" sz="2400" b="0" dirty="0" smtClean="0">
                          <a:solidFill>
                            <a:schemeClr val="tx1"/>
                          </a:solidFill>
                        </a:rPr>
                        <a:t>1.01</a:t>
                      </a:r>
                      <a:endParaRPr lang="en-US" sz="2400" b="0" dirty="0">
                        <a:solidFill>
                          <a:schemeClr val="tx1"/>
                        </a:solidFill>
                      </a:endParaRPr>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solidFill>
                            <a:schemeClr val="tx1"/>
                          </a:solidFill>
                        </a:rPr>
                        <a:t>Known (bio)chemistry</a:t>
                      </a:r>
                    </a:p>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solidFill>
                            <a:schemeClr val="tx1"/>
                          </a:solidFill>
                        </a:rPr>
                        <a:t>Availability</a:t>
                      </a:r>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solidFill>
                            <a:schemeClr val="tx1"/>
                          </a:solidFill>
                        </a:rPr>
                        <a:t>Short</a:t>
                      </a:r>
                      <a:r>
                        <a:rPr lang="en-US" sz="2200" b="0" baseline="0" dirty="0" smtClean="0">
                          <a:solidFill>
                            <a:schemeClr val="tx1"/>
                          </a:solidFill>
                        </a:rPr>
                        <a:t> half-life</a:t>
                      </a:r>
                      <a:endParaRPr lang="en-US" sz="2200" b="0" dirty="0" smtClean="0">
                        <a:solidFill>
                          <a:schemeClr val="tx1"/>
                        </a:solidFill>
                      </a:endParaRPr>
                    </a:p>
                  </a:txBody>
                  <a:tcPr marL="91441" marR="91441"/>
                </a:tc>
              </a:tr>
              <a:tr h="762005">
                <a:tc>
                  <a:txBody>
                    <a:bodyPr/>
                    <a:lstStyle/>
                    <a:p>
                      <a:r>
                        <a:rPr lang="en-US" sz="2400" b="1" dirty="0" smtClean="0">
                          <a:solidFill>
                            <a:schemeClr val="tx1"/>
                          </a:solidFill>
                        </a:rPr>
                        <a:t>Bi-213</a:t>
                      </a:r>
                      <a:endParaRPr lang="en-US" sz="2400" b="1" dirty="0">
                        <a:solidFill>
                          <a:schemeClr val="tx1"/>
                        </a:solidFill>
                      </a:endParaRPr>
                    </a:p>
                  </a:txBody>
                  <a:tcPr marL="91441" marR="91441"/>
                </a:tc>
                <a:tc>
                  <a:txBody>
                    <a:bodyPr/>
                    <a:lstStyle/>
                    <a:p>
                      <a:pPr algn="ctr"/>
                      <a:r>
                        <a:rPr lang="en-US" sz="2400" b="0" dirty="0" smtClean="0">
                          <a:solidFill>
                            <a:schemeClr val="tx1"/>
                          </a:solidFill>
                        </a:rPr>
                        <a:t>0.76</a:t>
                      </a:r>
                      <a:endParaRPr lang="en-US" sz="2400" b="0" dirty="0">
                        <a:solidFill>
                          <a:schemeClr val="tx1"/>
                        </a:solidFill>
                      </a:endParaRPr>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solidFill>
                            <a:schemeClr val="tx1"/>
                          </a:solidFill>
                        </a:rPr>
                        <a:t>Known (bio)chemistry</a:t>
                      </a:r>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solidFill>
                            <a:schemeClr val="tx1"/>
                          </a:solidFill>
                        </a:rPr>
                        <a:t>Short</a:t>
                      </a:r>
                      <a:r>
                        <a:rPr lang="en-US" sz="2200" b="0" baseline="0" dirty="0" smtClean="0">
                          <a:solidFill>
                            <a:schemeClr val="tx1"/>
                          </a:solidFill>
                        </a:rPr>
                        <a:t> half-life</a:t>
                      </a:r>
                      <a:endParaRPr lang="en-US" sz="2200" b="0" dirty="0" smtClean="0">
                        <a:solidFill>
                          <a:schemeClr val="tx1"/>
                        </a:solidFill>
                      </a:endParaRPr>
                    </a:p>
                    <a:p>
                      <a:pPr algn="l"/>
                      <a:r>
                        <a:rPr lang="en-US" sz="2200" b="0" dirty="0" smtClean="0">
                          <a:solidFill>
                            <a:schemeClr val="tx1"/>
                          </a:solidFill>
                        </a:rPr>
                        <a:t>Availability</a:t>
                      </a:r>
                      <a:endParaRPr lang="en-US" sz="2200" b="0" dirty="0">
                        <a:solidFill>
                          <a:schemeClr val="tx1"/>
                        </a:solidFill>
                      </a:endParaRPr>
                    </a:p>
                  </a:txBody>
                  <a:tcPr marL="91441" marR="91441"/>
                </a:tc>
              </a:tr>
              <a:tr h="584188">
                <a:tc>
                  <a:txBody>
                    <a:bodyPr/>
                    <a:lstStyle/>
                    <a:p>
                      <a:r>
                        <a:rPr lang="en-US" sz="2400" b="1" dirty="0" smtClean="0">
                          <a:solidFill>
                            <a:schemeClr val="tx1"/>
                          </a:solidFill>
                        </a:rPr>
                        <a:t>At-211</a:t>
                      </a:r>
                      <a:endParaRPr lang="en-US" sz="2400" b="1" dirty="0">
                        <a:solidFill>
                          <a:schemeClr val="tx1"/>
                        </a:solidFill>
                      </a:endParaRPr>
                    </a:p>
                  </a:txBody>
                  <a:tcPr marL="91441" marR="91441"/>
                </a:tc>
                <a:tc>
                  <a:txBody>
                    <a:bodyPr/>
                    <a:lstStyle/>
                    <a:p>
                      <a:pPr algn="ctr"/>
                      <a:r>
                        <a:rPr lang="en-US" sz="2400" b="0" dirty="0" smtClean="0">
                          <a:solidFill>
                            <a:schemeClr val="tx1"/>
                          </a:solidFill>
                        </a:rPr>
                        <a:t>7.22</a:t>
                      </a:r>
                    </a:p>
                  </a:txBody>
                  <a:tcPr marL="91441" marR="91441"/>
                </a:tc>
                <a:tc>
                  <a:txBody>
                    <a:bodyPr/>
                    <a:lstStyle/>
                    <a:p>
                      <a:pPr algn="l"/>
                      <a:r>
                        <a:rPr lang="en-GB" sz="2200" b="0" dirty="0" smtClean="0">
                          <a:solidFill>
                            <a:schemeClr val="tx1"/>
                          </a:solidFill>
                        </a:rPr>
                        <a:t>Half-life</a:t>
                      </a:r>
                    </a:p>
                  </a:txBody>
                  <a:tcPr marL="91441" marR="91441"/>
                </a:tc>
                <a:tc>
                  <a:txBody>
                    <a:bodyPr/>
                    <a:lstStyle/>
                    <a:p>
                      <a:pPr algn="l"/>
                      <a:r>
                        <a:rPr lang="en-US" sz="2200" b="0" dirty="0" smtClean="0">
                          <a:solidFill>
                            <a:schemeClr val="tx1"/>
                          </a:solidFill>
                        </a:rPr>
                        <a:t>Challenging (bio)chemistry</a:t>
                      </a:r>
                      <a:endParaRPr lang="en-US" sz="2200" b="0" dirty="0">
                        <a:solidFill>
                          <a:schemeClr val="tx1"/>
                        </a:solidFill>
                      </a:endParaRPr>
                    </a:p>
                  </a:txBody>
                  <a:tcPr marL="91441" marR="91441"/>
                </a:tc>
              </a:tr>
              <a:tr h="762005">
                <a:tc>
                  <a:txBody>
                    <a:bodyPr/>
                    <a:lstStyle/>
                    <a:p>
                      <a:r>
                        <a:rPr lang="en-US" sz="2400" b="1" dirty="0" smtClean="0">
                          <a:solidFill>
                            <a:schemeClr val="tx1"/>
                          </a:solidFill>
                        </a:rPr>
                        <a:t>Ra-223</a:t>
                      </a:r>
                      <a:endParaRPr lang="en-US" sz="2400" b="1" dirty="0">
                        <a:solidFill>
                          <a:schemeClr val="tx1"/>
                        </a:solidFill>
                      </a:endParaRPr>
                    </a:p>
                  </a:txBody>
                  <a:tcPr marL="91441" marR="91441"/>
                </a:tc>
                <a:tc>
                  <a:txBody>
                    <a:bodyPr/>
                    <a:lstStyle/>
                    <a:p>
                      <a:pPr marL="0" algn="ctr" defTabSz="914400" rtl="0" eaLnBrk="1" latinLnBrk="0" hangingPunct="1"/>
                      <a:r>
                        <a:rPr lang="en-US" sz="2400" b="0" kern="1200" dirty="0" smtClean="0">
                          <a:solidFill>
                            <a:schemeClr val="tx1"/>
                          </a:solidFill>
                          <a:latin typeface="+mn-lt"/>
                          <a:ea typeface="+mn-ea"/>
                          <a:cs typeface="+mn-cs"/>
                        </a:rPr>
                        <a:t>274</a:t>
                      </a:r>
                      <a:endParaRPr lang="en-US" sz="2400" b="0" kern="1200" dirty="0">
                        <a:solidFill>
                          <a:schemeClr val="tx1"/>
                        </a:solidFill>
                        <a:latin typeface="+mn-lt"/>
                        <a:ea typeface="+mn-ea"/>
                        <a:cs typeface="+mn-cs"/>
                      </a:endParaRPr>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solidFill>
                            <a:schemeClr val="tx1"/>
                          </a:solidFill>
                        </a:rPr>
                        <a:t>Half-life</a:t>
                      </a:r>
                    </a:p>
                    <a:p>
                      <a:pPr marL="0" marR="0" indent="0" algn="l" defTabSz="914400" rtl="0" eaLnBrk="1" fontAlgn="auto" latinLnBrk="0" hangingPunct="1">
                        <a:lnSpc>
                          <a:spcPct val="100000"/>
                        </a:lnSpc>
                        <a:spcBef>
                          <a:spcPts val="0"/>
                        </a:spcBef>
                        <a:spcAft>
                          <a:spcPts val="0"/>
                        </a:spcAft>
                        <a:buClrTx/>
                        <a:buSzTx/>
                        <a:buFontTx/>
                        <a:buNone/>
                        <a:tabLst/>
                        <a:defRPr/>
                      </a:pPr>
                      <a:r>
                        <a:rPr lang="en-US" sz="2200" b="0" dirty="0" smtClean="0">
                          <a:solidFill>
                            <a:schemeClr val="tx1"/>
                          </a:solidFill>
                        </a:rPr>
                        <a:t>Availability</a:t>
                      </a:r>
                    </a:p>
                  </a:txBody>
                  <a:tcPr marL="91441" marR="91441"/>
                </a:tc>
                <a:tc>
                  <a:txBody>
                    <a:bodyPr/>
                    <a:lstStyle/>
                    <a:p>
                      <a:pPr algn="l"/>
                      <a:r>
                        <a:rPr lang="en-GB" sz="2200" b="0" dirty="0" smtClean="0">
                          <a:solidFill>
                            <a:schemeClr val="tx1"/>
                          </a:solidFill>
                        </a:rPr>
                        <a:t>Only</a:t>
                      </a:r>
                      <a:r>
                        <a:rPr lang="en-GB" sz="2200" b="0" baseline="0" dirty="0" smtClean="0">
                          <a:solidFill>
                            <a:schemeClr val="tx1"/>
                          </a:solidFill>
                        </a:rPr>
                        <a:t> for bone metastases</a:t>
                      </a:r>
                      <a:endParaRPr lang="en-GB" sz="2200" b="0" dirty="0" smtClean="0">
                        <a:solidFill>
                          <a:schemeClr val="tx1"/>
                        </a:solidFill>
                      </a:endParaRPr>
                    </a:p>
                  </a:txBody>
                  <a:tcPr marL="91441" marR="91441"/>
                </a:tc>
              </a:tr>
              <a:tr h="762005">
                <a:tc>
                  <a:txBody>
                    <a:bodyPr/>
                    <a:lstStyle/>
                    <a:p>
                      <a:r>
                        <a:rPr lang="en-US" sz="2400" b="1" dirty="0" smtClean="0">
                          <a:solidFill>
                            <a:schemeClr val="tx1"/>
                          </a:solidFill>
                        </a:rPr>
                        <a:t>Ac-225</a:t>
                      </a:r>
                      <a:endParaRPr lang="en-US" sz="2400" b="1" dirty="0">
                        <a:solidFill>
                          <a:schemeClr val="tx1"/>
                        </a:solidFill>
                      </a:endParaRPr>
                    </a:p>
                  </a:txBody>
                  <a:tcPr marL="91441" marR="91441"/>
                </a:tc>
                <a:tc>
                  <a:txBody>
                    <a:bodyPr/>
                    <a:lstStyle/>
                    <a:p>
                      <a:pPr algn="ctr"/>
                      <a:r>
                        <a:rPr lang="en-US" sz="2400" b="0" dirty="0" smtClean="0">
                          <a:solidFill>
                            <a:schemeClr val="tx1"/>
                          </a:solidFill>
                        </a:rPr>
                        <a:t>240</a:t>
                      </a:r>
                      <a:endParaRPr lang="en-US" sz="2400" b="0" dirty="0">
                        <a:solidFill>
                          <a:schemeClr val="tx1"/>
                        </a:solidFill>
                      </a:endParaRPr>
                    </a:p>
                  </a:txBody>
                  <a:tcPr marL="91441" marR="91441"/>
                </a:tc>
                <a:tc>
                  <a:txBody>
                    <a:bodyPr/>
                    <a:lstStyle/>
                    <a:p>
                      <a:pPr marL="0" algn="l" defTabSz="914400" rtl="0" eaLnBrk="1" latinLnBrk="0" hangingPunct="1"/>
                      <a:r>
                        <a:rPr lang="en-US" sz="2200" b="0" kern="1200" dirty="0" smtClean="0">
                          <a:solidFill>
                            <a:schemeClr val="tx1"/>
                          </a:solidFill>
                          <a:latin typeface="+mn-lt"/>
                          <a:ea typeface="+mn-ea"/>
                          <a:cs typeface="+mn-cs"/>
                        </a:rPr>
                        <a:t>Half-life</a:t>
                      </a:r>
                    </a:p>
                    <a:p>
                      <a:pPr marL="0" algn="l" defTabSz="914400" rtl="0" eaLnBrk="1" latinLnBrk="0" hangingPunct="1"/>
                      <a:r>
                        <a:rPr lang="en-US" sz="2200" b="0" kern="1200" dirty="0" smtClean="0">
                          <a:solidFill>
                            <a:schemeClr val="tx1"/>
                          </a:solidFill>
                          <a:latin typeface="+mn-lt"/>
                          <a:ea typeface="+mn-ea"/>
                          <a:cs typeface="+mn-cs"/>
                        </a:rPr>
                        <a:t>Known</a:t>
                      </a:r>
                      <a:r>
                        <a:rPr lang="en-US" sz="2200" b="0" kern="1200" baseline="0" dirty="0" smtClean="0">
                          <a:solidFill>
                            <a:schemeClr val="tx1"/>
                          </a:solidFill>
                          <a:latin typeface="+mn-lt"/>
                          <a:ea typeface="+mn-ea"/>
                          <a:cs typeface="+mn-cs"/>
                        </a:rPr>
                        <a:t> (bio)chemistry</a:t>
                      </a:r>
                      <a:endParaRPr lang="en-US" sz="2200" b="0" kern="1200" dirty="0">
                        <a:solidFill>
                          <a:schemeClr val="tx1"/>
                        </a:solidFill>
                        <a:latin typeface="+mn-lt"/>
                        <a:ea typeface="+mn-ea"/>
                        <a:cs typeface="+mn-cs"/>
                      </a:endParaRPr>
                    </a:p>
                  </a:txBody>
                  <a:tcPr marL="91441" marR="9144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200" b="0" dirty="0" smtClean="0">
                          <a:solidFill>
                            <a:schemeClr val="tx1"/>
                          </a:solidFill>
                          <a:sym typeface="Symbol"/>
                        </a:rPr>
                        <a:t>Release of daughters? Availability</a:t>
                      </a:r>
                    </a:p>
                  </a:txBody>
                  <a:tcPr marL="91441" marR="91441"/>
                </a:tc>
              </a:tr>
            </a:tbl>
          </a:graphicData>
        </a:graphic>
      </p:graphicFrame>
    </p:spTree>
    <p:extLst>
      <p:ext uri="{BB962C8B-B14F-4D97-AF65-F5344CB8AC3E}">
        <p14:creationId xmlns="" xmlns:p14="http://schemas.microsoft.com/office/powerpoint/2010/main" val="37194235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en-US" dirty="0" smtClean="0">
                <a:latin typeface="Arial" charset="0"/>
              </a:rPr>
              <a:t>L</a:t>
            </a:r>
            <a:r>
              <a:rPr lang="en-US" sz="2000" dirty="0" smtClean="0">
                <a:latin typeface="Arial" charset="0"/>
              </a:rPr>
              <a:t>inear </a:t>
            </a:r>
            <a:r>
              <a:rPr lang="en-US" dirty="0" err="1" smtClean="0">
                <a:latin typeface="Arial" charset="0"/>
              </a:rPr>
              <a:t>E</a:t>
            </a:r>
            <a:r>
              <a:rPr lang="en-US" sz="2000" dirty="0" err="1" smtClean="0">
                <a:latin typeface="Arial" charset="0"/>
              </a:rPr>
              <a:t>nergy</a:t>
            </a:r>
            <a:r>
              <a:rPr lang="en-US" dirty="0" err="1" smtClean="0">
                <a:latin typeface="Arial" charset="0"/>
              </a:rPr>
              <a:t>T</a:t>
            </a:r>
            <a:r>
              <a:rPr lang="en-US" sz="2200" dirty="0" err="1" smtClean="0">
                <a:latin typeface="Arial" charset="0"/>
              </a:rPr>
              <a:t>ransfer</a:t>
            </a:r>
            <a:r>
              <a:rPr lang="en-US" dirty="0" smtClean="0">
                <a:latin typeface="Arial" charset="0"/>
              </a:rPr>
              <a:t> </a:t>
            </a:r>
            <a:r>
              <a:rPr lang="en-US" dirty="0">
                <a:latin typeface="Arial" charset="0"/>
              </a:rPr>
              <a:t>of Auger electrons</a:t>
            </a:r>
          </a:p>
        </p:txBody>
      </p:sp>
      <p:pic>
        <p:nvPicPr>
          <p:cNvPr id="7171"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56813" y="1417638"/>
            <a:ext cx="6342094" cy="4983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2" name="TextBox 3"/>
          <p:cNvSpPr txBox="1">
            <a:spLocks noChangeArrowheads="1"/>
          </p:cNvSpPr>
          <p:nvPr/>
        </p:nvSpPr>
        <p:spPr bwMode="auto">
          <a:xfrm>
            <a:off x="3348038" y="6443663"/>
            <a:ext cx="5795962" cy="4000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i="1"/>
              <a:t>A.I. Kassis, Rad. Prot. Dosimetry 143 (2011) 241.</a:t>
            </a:r>
          </a:p>
        </p:txBody>
      </p:sp>
      <p:sp>
        <p:nvSpPr>
          <p:cNvPr id="5" name="TextBox 4"/>
          <p:cNvSpPr txBox="1">
            <a:spLocks noChangeArrowheads="1"/>
          </p:cNvSpPr>
          <p:nvPr/>
        </p:nvSpPr>
        <p:spPr bwMode="auto">
          <a:xfrm>
            <a:off x="112177" y="29651"/>
            <a:ext cx="8820150" cy="12001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sz="2400" b="1" dirty="0">
                <a:solidFill>
                  <a:srgbClr val="0000FF"/>
                </a:solidFill>
              </a:rPr>
              <a:t>Very targeted therapy (high </a:t>
            </a:r>
            <a:r>
              <a:rPr lang="en-US" sz="2400" b="1" dirty="0" err="1">
                <a:solidFill>
                  <a:srgbClr val="0000FF"/>
                </a:solidFill>
              </a:rPr>
              <a:t>efficacity</a:t>
            </a:r>
            <a:r>
              <a:rPr lang="en-US" sz="2400" b="1" dirty="0">
                <a:solidFill>
                  <a:srgbClr val="0000FF"/>
                </a:solidFill>
              </a:rPr>
              <a:t>/low side effects) possible if </a:t>
            </a:r>
            <a:r>
              <a:rPr lang="ja-JP" altLang="en-US" sz="2400" b="1" dirty="0">
                <a:solidFill>
                  <a:srgbClr val="0000FF"/>
                </a:solidFill>
              </a:rPr>
              <a:t>“</a:t>
            </a:r>
            <a:r>
              <a:rPr lang="en-US" sz="2400" b="1" dirty="0">
                <a:solidFill>
                  <a:srgbClr val="0000FF"/>
                </a:solidFill>
              </a:rPr>
              <a:t>internalizing</a:t>
            </a:r>
            <a:r>
              <a:rPr lang="ja-JP" altLang="en-US" sz="2400" b="1" dirty="0">
                <a:solidFill>
                  <a:srgbClr val="0000FF"/>
                </a:solidFill>
              </a:rPr>
              <a:t>”</a:t>
            </a:r>
            <a:r>
              <a:rPr lang="en-US" sz="2400" b="1" dirty="0">
                <a:solidFill>
                  <a:srgbClr val="0000FF"/>
                </a:solidFill>
              </a:rPr>
              <a:t> vectors (peptides, antibodies,…) are found that penetrate the cancer cell</a:t>
            </a:r>
            <a:r>
              <a:rPr lang="ja-JP" altLang="en-US" sz="2400" b="1" dirty="0">
                <a:solidFill>
                  <a:srgbClr val="0000FF"/>
                </a:solidFill>
              </a:rPr>
              <a:t>’</a:t>
            </a:r>
            <a:r>
              <a:rPr lang="en-US" sz="2400" b="1" dirty="0">
                <a:solidFill>
                  <a:srgbClr val="0000FF"/>
                </a:solidFill>
              </a:rPr>
              <a:t>s nucleus.</a:t>
            </a:r>
          </a:p>
        </p:txBody>
      </p:sp>
    </p:spTree>
    <p:extLst>
      <p:ext uri="{BB962C8B-B14F-4D97-AF65-F5344CB8AC3E}">
        <p14:creationId xmlns="" xmlns:p14="http://schemas.microsoft.com/office/powerpoint/2010/main" val="19423468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0800" y="4752975"/>
            <a:ext cx="9036050" cy="210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5" name="Rectangle 5"/>
          <p:cNvSpPr>
            <a:spLocks noChangeArrowheads="1"/>
          </p:cNvSpPr>
          <p:nvPr/>
        </p:nvSpPr>
        <p:spPr bwMode="auto">
          <a:xfrm>
            <a:off x="50800" y="5435600"/>
            <a:ext cx="720725" cy="719138"/>
          </a:xfrm>
          <a:prstGeom prst="rect">
            <a:avLst/>
          </a:prstGeom>
          <a:noFill/>
          <a:ln w="762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196" name="Rectangle 5"/>
          <p:cNvSpPr>
            <a:spLocks noChangeArrowheads="1"/>
          </p:cNvSpPr>
          <p:nvPr/>
        </p:nvSpPr>
        <p:spPr bwMode="auto">
          <a:xfrm>
            <a:off x="2138363" y="5435600"/>
            <a:ext cx="720725" cy="719138"/>
          </a:xfrm>
          <a:prstGeom prst="rect">
            <a:avLst/>
          </a:prstGeom>
          <a:noFill/>
          <a:ln w="762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197" name="Rectangle 5"/>
          <p:cNvSpPr>
            <a:spLocks noChangeArrowheads="1"/>
          </p:cNvSpPr>
          <p:nvPr/>
        </p:nvSpPr>
        <p:spPr bwMode="auto">
          <a:xfrm>
            <a:off x="4206875" y="5435600"/>
            <a:ext cx="719138" cy="719138"/>
          </a:xfrm>
          <a:prstGeom prst="rect">
            <a:avLst/>
          </a:prstGeom>
          <a:noFill/>
          <a:ln w="762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198" name="Rectangle 5"/>
          <p:cNvSpPr>
            <a:spLocks noChangeArrowheads="1"/>
          </p:cNvSpPr>
          <p:nvPr/>
        </p:nvSpPr>
        <p:spPr bwMode="auto">
          <a:xfrm>
            <a:off x="8374063" y="5435600"/>
            <a:ext cx="720725" cy="719138"/>
          </a:xfrm>
          <a:prstGeom prst="rect">
            <a:avLst/>
          </a:prstGeom>
          <a:noFill/>
          <a:ln w="76200">
            <a:solidFill>
              <a:srgbClr val="0000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pic>
        <p:nvPicPr>
          <p:cNvPr id="8199" name="Picture 2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051050" y="975244"/>
            <a:ext cx="5249863" cy="374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00" name="Title 8"/>
          <p:cNvSpPr>
            <a:spLocks noGrp="1"/>
          </p:cNvSpPr>
          <p:nvPr>
            <p:ph type="title" idx="4294967295"/>
          </p:nvPr>
        </p:nvSpPr>
        <p:spPr>
          <a:xfrm>
            <a:off x="0" y="217448"/>
            <a:ext cx="9144000" cy="762000"/>
          </a:xfrm>
        </p:spPr>
        <p:txBody>
          <a:bodyPr>
            <a:normAutofit fontScale="90000"/>
          </a:bodyPr>
          <a:lstStyle/>
          <a:p>
            <a:r>
              <a:rPr lang="en-US" dirty="0">
                <a:latin typeface="Arial" charset="0"/>
              </a:rPr>
              <a:t>Terbium: a unique element for nuclear medicine</a:t>
            </a:r>
          </a:p>
        </p:txBody>
      </p:sp>
    </p:spTree>
    <p:extLst>
      <p:ext uri="{BB962C8B-B14F-4D97-AF65-F5344CB8AC3E}">
        <p14:creationId xmlns="" xmlns:p14="http://schemas.microsoft.com/office/powerpoint/2010/main" val="29052996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de-CH" sz="3200">
                <a:latin typeface="Arial" charset="0"/>
              </a:rPr>
              <a:t>Imaging Studies Using PET and SPECT</a:t>
            </a:r>
            <a:endParaRPr lang="en-US" sz="2400">
              <a:latin typeface="Arial" charset="0"/>
            </a:endParaRPr>
          </a:p>
        </p:txBody>
      </p:sp>
      <p:pic>
        <p:nvPicPr>
          <p:cNvPr id="9219" name="Picture 3" descr="PECT_SPECT_images_111228"/>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96900" y="1422400"/>
            <a:ext cx="7910513" cy="265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0" name="Text Box 7"/>
          <p:cNvSpPr txBox="1">
            <a:spLocks noChangeArrowheads="1"/>
          </p:cNvSpPr>
          <p:nvPr/>
        </p:nvSpPr>
        <p:spPr bwMode="auto">
          <a:xfrm>
            <a:off x="1547813" y="981075"/>
            <a:ext cx="67421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de-CH" sz="2400" i="1"/>
              <a:t> PET                      SPECT                    SPECT</a:t>
            </a:r>
            <a:endParaRPr lang="en-US" sz="2400" i="1"/>
          </a:p>
        </p:txBody>
      </p:sp>
      <p:sp>
        <p:nvSpPr>
          <p:cNvPr id="9221" name="TextBox 7"/>
          <p:cNvSpPr txBox="1">
            <a:spLocks noChangeArrowheads="1"/>
          </p:cNvSpPr>
          <p:nvPr/>
        </p:nvSpPr>
        <p:spPr bwMode="auto">
          <a:xfrm>
            <a:off x="0" y="5613400"/>
            <a:ext cx="9144000" cy="11382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pPr algn="ctr"/>
            <a:r>
              <a:rPr lang="en-US" sz="2400" i="1"/>
              <a:t>C. Müller et al., J. Nucl. Med. (2012), in press.</a:t>
            </a:r>
          </a:p>
          <a:p>
            <a:pPr algn="ctr"/>
            <a:r>
              <a:rPr lang="en-US" sz="2200"/>
              <a:t>IS528 collaboration: supported by ENSAR, Swiss National Science Foundation and Swiss South African Joint Research Program.</a:t>
            </a:r>
          </a:p>
        </p:txBody>
      </p:sp>
      <p:pic>
        <p:nvPicPr>
          <p:cNvPr id="9222" name="Picture 1603" descr="psi_logo_narrow_blau_transp"/>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256338" y="4432300"/>
            <a:ext cx="14843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3" name="Picture 54" descr="isolode_loge"/>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42988" y="4371975"/>
            <a:ext cx="1800225"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4" name="Picture 56" descr="ILL_logo"/>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7767638" y="4370388"/>
            <a:ext cx="865187" cy="76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5" name="Picture 50" descr="cern_logo"/>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250825" y="4298950"/>
            <a:ext cx="792163"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6" name="Picture 54" descr="isolode_loge"/>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040188" y="4364038"/>
            <a:ext cx="1800225"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227" name="Picture 50" descr="cern_logo"/>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3248025" y="4292600"/>
            <a:ext cx="792163"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3448664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26988"/>
            <a:ext cx="9180513" cy="647701"/>
          </a:xfrm>
        </p:spPr>
        <p:txBody>
          <a:bodyPr>
            <a:normAutofit fontScale="90000"/>
          </a:bodyPr>
          <a:lstStyle/>
          <a:p>
            <a:pPr eaLnBrk="1" hangingPunct="1"/>
            <a:r>
              <a:rPr lang="en-US">
                <a:latin typeface="Arial" charset="0"/>
              </a:rPr>
              <a:t>Radionuclides for therapy</a:t>
            </a:r>
          </a:p>
        </p:txBody>
      </p:sp>
      <p:graphicFrame>
        <p:nvGraphicFramePr>
          <p:cNvPr id="4" name="Table 3"/>
          <p:cNvGraphicFramePr>
            <a:graphicFrameLocks noGrp="1"/>
          </p:cNvGraphicFramePr>
          <p:nvPr/>
        </p:nvGraphicFramePr>
        <p:xfrm>
          <a:off x="19050" y="765175"/>
          <a:ext cx="6711950" cy="4751389"/>
        </p:xfrm>
        <a:graphic>
          <a:graphicData uri="http://schemas.openxmlformats.org/drawingml/2006/table">
            <a:tbl>
              <a:tblPr/>
              <a:tblGrid>
                <a:gridCol w="1214438"/>
                <a:gridCol w="1106487"/>
                <a:gridCol w="1511300"/>
                <a:gridCol w="1400175"/>
                <a:gridCol w="1479550"/>
              </a:tblGrid>
              <a:tr h="9064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Radio-nuclide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Half-life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E mean </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a:ln>
                            <a:noFill/>
                          </a:ln>
                          <a:solidFill>
                            <a:srgbClr val="FFFFFF"/>
                          </a:solidFill>
                          <a:effectLst/>
                          <a:latin typeface="Arial" charset="0"/>
                          <a:ea typeface="ＭＳ Ｐゴシック" charset="0"/>
                        </a:rPr>
                        <a:t>(keV)</a:t>
                      </a:r>
                      <a:endParaRPr kumimoji="0" lang="en-US" sz="2200" b="1" i="0" u="none" strike="noStrike" cap="none" normalizeH="0" baseline="0">
                        <a:ln>
                          <a:noFill/>
                        </a:ln>
                        <a:solidFill>
                          <a:srgbClr val="FFFFFF"/>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E</a:t>
                      </a:r>
                      <a:r>
                        <a:rPr kumimoji="0" lang="el-GR" sz="2200" b="1" i="0" u="none" strike="noStrike" cap="none" normalizeH="0" baseline="0">
                          <a:ln>
                            <a:noFill/>
                          </a:ln>
                          <a:solidFill>
                            <a:srgbClr val="FFFFFF"/>
                          </a:solidFill>
                          <a:effectLst/>
                          <a:latin typeface="Arial" charset="0"/>
                          <a:ea typeface="ＭＳ Ｐゴシック" charset="0"/>
                        </a:rPr>
                        <a:t>γ</a:t>
                      </a:r>
                      <a:r>
                        <a:rPr kumimoji="0" lang="en-GB" sz="2200" b="1" i="0" u="none" strike="noStrike" cap="none" normalizeH="0" baseline="0">
                          <a:ln>
                            <a:noFill/>
                          </a:ln>
                          <a:solidFill>
                            <a:srgbClr val="FFFFFF"/>
                          </a:solidFill>
                          <a:effectLst/>
                          <a:latin typeface="Arial" charset="0"/>
                          <a:ea typeface="ＭＳ Ｐゴシック" charset="0"/>
                        </a:rPr>
                        <a:t> (B.R.)</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200" b="1" i="0" u="none" strike="noStrike" cap="none" normalizeH="0" baseline="0">
                          <a:ln>
                            <a:noFill/>
                          </a:ln>
                          <a:solidFill>
                            <a:srgbClr val="FFFFFF"/>
                          </a:solidFill>
                          <a:effectLst/>
                          <a:latin typeface="Arial" charset="0"/>
                          <a:ea typeface="ＭＳ Ｐゴシック" charset="0"/>
                        </a:rPr>
                        <a:t>(keV)</a:t>
                      </a:r>
                      <a:endParaRPr kumimoji="0" lang="en-US" sz="2200" b="1" i="0" u="none" strike="noStrike" cap="none" normalizeH="0" baseline="0">
                        <a:ln>
                          <a:noFill/>
                        </a:ln>
                        <a:solidFill>
                          <a:srgbClr val="FFFFFF"/>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200" b="1" i="0" u="none" strike="noStrike" cap="none" normalizeH="0" baseline="0">
                          <a:ln>
                            <a:noFill/>
                          </a:ln>
                          <a:solidFill>
                            <a:srgbClr val="FFFFFF"/>
                          </a:solidFill>
                          <a:effectLst/>
                          <a:latin typeface="Arial" charset="0"/>
                          <a:ea typeface="ＭＳ Ｐゴシック" charset="0"/>
                        </a:rPr>
                        <a:t>Range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2D2DB9"/>
                    </a:solidFill>
                  </a:tcPr>
                </a:tc>
              </a:tr>
              <a:tr h="461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339933"/>
                          </a:solidFill>
                          <a:effectLst/>
                          <a:latin typeface="Arial" charset="0"/>
                          <a:ea typeface="ＭＳ Ｐゴシック" charset="0"/>
                        </a:rPr>
                        <a:t>Y-90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64 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934  </a:t>
                      </a:r>
                      <a:r>
                        <a:rPr kumimoji="0" lang="el-GR" sz="2000" b="0" i="0" u="none" strike="noStrike" cap="none" normalizeH="0" baseline="0">
                          <a:ln>
                            <a:noFill/>
                          </a:ln>
                          <a:solidFill>
                            <a:schemeClr val="tx1"/>
                          </a:solidFill>
                          <a:effectLst/>
                          <a:latin typeface="Arial" charset="0"/>
                          <a:ea typeface="ＭＳ Ｐゴシック" charset="0"/>
                        </a:rPr>
                        <a:t>β</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339933"/>
                          </a:solidFill>
                          <a:effectLst/>
                          <a:latin typeface="Arial" charset="0"/>
                          <a:ea typeface="ＭＳ Ｐゴシック" charset="0"/>
                        </a:rPr>
                        <a:t>12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r>
              <a:tr h="487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339933"/>
                          </a:solidFill>
                          <a:effectLst/>
                          <a:latin typeface="Arial" charset="0"/>
                          <a:ea typeface="ＭＳ Ｐゴシック" charset="0"/>
                        </a:rPr>
                        <a:t>I-131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8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182  </a:t>
                      </a:r>
                      <a:r>
                        <a:rPr kumimoji="0" lang="el-GR" sz="2000" b="0" i="0" u="none" strike="noStrike" cap="none" normalizeH="0" baseline="0">
                          <a:ln>
                            <a:noFill/>
                          </a:ln>
                          <a:solidFill>
                            <a:schemeClr val="tx1"/>
                          </a:solidFill>
                          <a:effectLst/>
                          <a:latin typeface="Arial" charset="0"/>
                          <a:ea typeface="ＭＳ Ｐゴシック" charset="0"/>
                        </a:rPr>
                        <a:t>β</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364 (82%)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339933"/>
                          </a:solidFill>
                          <a:effectLst/>
                          <a:latin typeface="Arial" charset="0"/>
                          <a:ea typeface="ＭＳ Ｐゴシック" charset="0"/>
                        </a:rPr>
                        <a:t>3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r>
              <a:tr h="663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FF"/>
                          </a:solidFill>
                          <a:effectLst/>
                          <a:latin typeface="Arial" charset="0"/>
                          <a:ea typeface="ＭＳ Ｐゴシック" charset="0"/>
                        </a:rPr>
                        <a:t>Lu-177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7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134 </a:t>
                      </a:r>
                      <a:r>
                        <a:rPr kumimoji="0" lang="el-GR" sz="2000" b="0" i="0" u="none" strike="noStrike" cap="none" normalizeH="0" baseline="0">
                          <a:ln>
                            <a:noFill/>
                          </a:ln>
                          <a:solidFill>
                            <a:schemeClr val="tx1"/>
                          </a:solidFill>
                          <a:effectLst/>
                          <a:latin typeface="Arial" charset="0"/>
                          <a:ea typeface="ＭＳ Ｐゴシック" charset="0"/>
                        </a:rPr>
                        <a:t>β</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208 (10%) 113 (6%)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0000FF"/>
                          </a:solidFill>
                          <a:effectLst/>
                          <a:latin typeface="Arial" charset="0"/>
                          <a:ea typeface="ＭＳ Ｐゴシック" charset="0"/>
                        </a:rPr>
                        <a:t>2 mm</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r>
              <a:tr h="682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Tb-161</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7 days</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154 </a:t>
                      </a:r>
                      <a:r>
                        <a:rPr kumimoji="0" lang="el-GR" sz="2000" b="0" i="0" u="none" strike="noStrike" cap="none" normalizeH="0" baseline="0">
                          <a:ln>
                            <a:noFill/>
                          </a:ln>
                          <a:solidFill>
                            <a:schemeClr val="tx1"/>
                          </a:solidFill>
                          <a:effectLst/>
                          <a:latin typeface="Arial" charset="0"/>
                          <a:ea typeface="ＭＳ Ｐゴシック" charset="0"/>
                        </a:rPr>
                        <a:t>β</a:t>
                      </a:r>
                      <a:endParaRPr kumimoji="0" lang="en-GB" sz="2000" b="0" i="0" u="none" strike="noStrike" cap="none" normalizeH="0" baseline="0">
                        <a:ln>
                          <a:noFill/>
                        </a:ln>
                        <a:solidFill>
                          <a:schemeClr val="tx1"/>
                        </a:solidFill>
                        <a:effectLst/>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5, 17, 40 e</a:t>
                      </a:r>
                      <a:r>
                        <a:rPr kumimoji="0" lang="en-GB" sz="2000" b="0" i="0" u="none" strike="noStrike" cap="none" normalizeH="0" baseline="30000">
                          <a:ln>
                            <a:noFill/>
                          </a:ln>
                          <a:solidFill>
                            <a:schemeClr val="tx1"/>
                          </a:solidFill>
                          <a:effectLst/>
                          <a:latin typeface="Arial" charset="0"/>
                          <a:ea typeface="ＭＳ Ｐゴシック" charset="0"/>
                        </a:rPr>
                        <a:t>-</a:t>
                      </a:r>
                      <a:endParaRPr kumimoji="0" lang="en-US" sz="2000" b="0" i="0" u="none" strike="noStrike" cap="none" normalizeH="0" baseline="3000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75 (10%)</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2 mm</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1-30 </a:t>
                      </a:r>
                      <a:r>
                        <a:rPr kumimoji="0" lang="el-GR" sz="2400" b="1" i="0" u="none" strike="noStrike" cap="none" normalizeH="0" baseline="0">
                          <a:ln>
                            <a:noFill/>
                          </a:ln>
                          <a:solidFill>
                            <a:srgbClr val="FF0000"/>
                          </a:solidFill>
                          <a:effectLst/>
                          <a:latin typeface="Arial" charset="0"/>
                          <a:ea typeface="ＭＳ Ｐゴシック" charset="0"/>
                        </a:rPr>
                        <a:t>μ</a:t>
                      </a:r>
                      <a:r>
                        <a:rPr kumimoji="0" lang="en-GB" sz="2400" b="1" i="0" u="none" strike="noStrike" cap="none" normalizeH="0" baseline="0">
                          <a:ln>
                            <a:noFill/>
                          </a:ln>
                          <a:solidFill>
                            <a:srgbClr val="FF0000"/>
                          </a:solidFill>
                          <a:effectLst/>
                          <a:latin typeface="Arial" charset="0"/>
                          <a:ea typeface="ＭＳ Ｐゴシック" charset="0"/>
                        </a:rPr>
                        <a:t>m</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r>
              <a:tr h="4365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Tb-149</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4.1 h</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3967  </a:t>
                      </a:r>
                      <a:r>
                        <a:rPr kumimoji="0" lang="el-GR" sz="2000" b="0" i="0" u="none" strike="noStrike" cap="none" normalizeH="0" baseline="0">
                          <a:ln>
                            <a:noFill/>
                          </a:ln>
                          <a:solidFill>
                            <a:schemeClr val="tx1"/>
                          </a:solidFill>
                          <a:effectLst/>
                          <a:latin typeface="Arial" charset="0"/>
                          <a:ea typeface="ＭＳ Ｐゴシック" charset="0"/>
                        </a:rPr>
                        <a:t>α</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chemeClr val="tx1"/>
                          </a:solidFill>
                          <a:effectLst/>
                          <a:latin typeface="Arial" charset="0"/>
                          <a:ea typeface="ＭＳ Ｐゴシック" charset="0"/>
                        </a:rPr>
                        <a:t>165,..</a:t>
                      </a:r>
                      <a:endParaRPr kumimoji="0" lang="en-US" sz="2000" b="0" i="0" u="none" strike="noStrike" cap="none" normalizeH="0" baseline="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25 </a:t>
                      </a:r>
                      <a:r>
                        <a:rPr kumimoji="0" lang="el-GR" sz="2400" b="1" i="0" u="none" strike="noStrike" cap="none" normalizeH="0" baseline="0">
                          <a:ln>
                            <a:noFill/>
                          </a:ln>
                          <a:solidFill>
                            <a:srgbClr val="FF0000"/>
                          </a:solidFill>
                          <a:effectLst/>
                          <a:latin typeface="Arial" charset="0"/>
                          <a:ea typeface="ＭＳ Ｐゴシック" charset="0"/>
                        </a:rPr>
                        <a:t>μ</a:t>
                      </a:r>
                      <a:r>
                        <a:rPr kumimoji="0" lang="en-GB" sz="2400" b="1" i="0" u="none" strike="noStrike" cap="none" normalizeH="0" baseline="0">
                          <a:ln>
                            <a:noFill/>
                          </a:ln>
                          <a:solidFill>
                            <a:srgbClr val="FF0000"/>
                          </a:solidFill>
                          <a:effectLst/>
                          <a:latin typeface="Arial" charset="0"/>
                          <a:ea typeface="ＭＳ Ｐゴシック" charset="0"/>
                        </a:rPr>
                        <a:t>m</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r>
              <a:tr h="385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Arial" charset="0"/>
                          <a:ea typeface="ＭＳ Ｐゴシック" charset="0"/>
                        </a:rPr>
                        <a:t>Ge-71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11 days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8 </a:t>
                      </a:r>
                      <a:r>
                        <a:rPr kumimoji="0" lang="en-GB" sz="2000" b="0" i="0" u="none" strike="noStrike" cap="none" normalizeH="0" baseline="0">
                          <a:ln>
                            <a:noFill/>
                          </a:ln>
                          <a:solidFill>
                            <a:schemeClr val="tx1"/>
                          </a:solidFill>
                          <a:effectLst/>
                          <a:latin typeface="Arial" charset="0"/>
                          <a:ea typeface="ＭＳ Ｐゴシック" charset="0"/>
                        </a:rPr>
                        <a:t> e</a:t>
                      </a:r>
                      <a:r>
                        <a:rPr kumimoji="0" lang="en-GB" sz="2000" b="0" i="0" u="none" strike="noStrike" cap="none" normalizeH="0" baseline="30000">
                          <a:ln>
                            <a:noFill/>
                          </a:ln>
                          <a:solidFill>
                            <a:schemeClr val="tx1"/>
                          </a:solidFill>
                          <a:effectLst/>
                          <a:latin typeface="Arial" charset="0"/>
                          <a:ea typeface="ＭＳ Ｐゴシック" charset="0"/>
                        </a:rPr>
                        <a:t>-</a:t>
                      </a:r>
                      <a:endParaRPr kumimoji="0" lang="en-US" sz="2000" b="0" i="0" u="none" strike="noStrike" cap="none" normalizeH="0" baseline="3000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1.7 </a:t>
                      </a:r>
                      <a:r>
                        <a:rPr kumimoji="0" lang="el-GR" sz="2400" b="1" i="0" u="none" strike="noStrike" cap="none" normalizeH="0" baseline="0">
                          <a:ln>
                            <a:noFill/>
                          </a:ln>
                          <a:solidFill>
                            <a:srgbClr val="FF0000"/>
                          </a:solidFill>
                          <a:effectLst/>
                          <a:latin typeface="Arial" charset="0"/>
                          <a:ea typeface="ＭＳ Ｐゴシック" charset="0"/>
                        </a:rPr>
                        <a:t>μ</a:t>
                      </a:r>
                      <a:r>
                        <a:rPr kumimoji="0" lang="en-GB" sz="2400" b="1" i="0" u="none" strike="noStrike" cap="none" normalizeH="0" baseline="0">
                          <a:ln>
                            <a:noFill/>
                          </a:ln>
                          <a:solidFill>
                            <a:srgbClr val="FF0000"/>
                          </a:solidFill>
                          <a:effectLst/>
                          <a:latin typeface="Arial" charset="0"/>
                          <a:ea typeface="ＭＳ Ｐゴシック" charset="0"/>
                        </a:rPr>
                        <a:t>m</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3"/>
                    </a:solidFill>
                  </a:tcPr>
                </a:tc>
              </a:tr>
              <a:tr h="385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Arial" charset="0"/>
                          <a:ea typeface="ＭＳ Ｐゴシック" charset="0"/>
                        </a:rPr>
                        <a:t>Er-165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10.3 h</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5.3 </a:t>
                      </a:r>
                      <a:r>
                        <a:rPr kumimoji="0" lang="en-GB" sz="2000" b="0" i="0" u="none" strike="noStrike" cap="none" normalizeH="0" baseline="0">
                          <a:ln>
                            <a:noFill/>
                          </a:ln>
                          <a:solidFill>
                            <a:schemeClr val="tx1"/>
                          </a:solidFill>
                          <a:effectLst/>
                          <a:latin typeface="Arial" charset="0"/>
                          <a:ea typeface="ＭＳ Ｐゴシック" charset="0"/>
                        </a:rPr>
                        <a:t> e</a:t>
                      </a:r>
                      <a:r>
                        <a:rPr kumimoji="0" lang="en-GB" sz="2000" b="0" i="0" u="none" strike="noStrike" cap="none" normalizeH="0" baseline="30000">
                          <a:ln>
                            <a:noFill/>
                          </a:ln>
                          <a:solidFill>
                            <a:schemeClr val="tx1"/>
                          </a:solidFill>
                          <a:effectLst/>
                          <a:latin typeface="Arial" charset="0"/>
                          <a:ea typeface="ＭＳ Ｐゴシック" charset="0"/>
                        </a:rPr>
                        <a:t>-</a:t>
                      </a:r>
                      <a:endParaRPr kumimoji="0" lang="en-US" sz="2000" b="0" i="0" u="none" strike="noStrike" cap="none" normalizeH="0" baseline="30000">
                        <a:ln>
                          <a:noFill/>
                        </a:ln>
                        <a:solidFill>
                          <a:schemeClr val="tx1"/>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chemeClr val="tx1"/>
                          </a:solidFill>
                          <a:effectLst/>
                          <a:latin typeface="Arial" charset="0"/>
                          <a:ea typeface="ＭＳ Ｐゴシック"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400" b="1" i="0" u="none" strike="noStrike" cap="none" normalizeH="0" baseline="0">
                          <a:ln>
                            <a:noFill/>
                          </a:ln>
                          <a:solidFill>
                            <a:srgbClr val="FF0000"/>
                          </a:solidFill>
                          <a:effectLst/>
                          <a:latin typeface="Arial" charset="0"/>
                          <a:ea typeface="ＭＳ Ｐゴシック" charset="0"/>
                        </a:rPr>
                        <a:t>0.6 </a:t>
                      </a:r>
                      <a:r>
                        <a:rPr kumimoji="0" lang="el-GR" sz="2400" b="1" i="0" u="none" strike="noStrike" cap="none" normalizeH="0" baseline="0">
                          <a:ln>
                            <a:noFill/>
                          </a:ln>
                          <a:solidFill>
                            <a:srgbClr val="FF0000"/>
                          </a:solidFill>
                          <a:effectLst/>
                          <a:latin typeface="Arial" charset="0"/>
                          <a:ea typeface="ＭＳ Ｐゴシック" charset="0"/>
                        </a:rPr>
                        <a:t>μ</a:t>
                      </a:r>
                      <a:r>
                        <a:rPr kumimoji="0" lang="en-GB" sz="2400" b="1" i="0" u="none" strike="noStrike" cap="none" normalizeH="0" baseline="0">
                          <a:ln>
                            <a:noFill/>
                          </a:ln>
                          <a:solidFill>
                            <a:srgbClr val="FF0000"/>
                          </a:solidFill>
                          <a:effectLst/>
                          <a:latin typeface="Arial" charset="0"/>
                          <a:ea typeface="ＭＳ Ｐゴシック" charset="0"/>
                        </a:rPr>
                        <a:t>m</a:t>
                      </a:r>
                      <a:endParaRPr kumimoji="0" lang="en-US" sz="2400" b="1" i="0" u="none" strike="noStrike" cap="none" normalizeH="0" baseline="0">
                        <a:ln>
                          <a:noFill/>
                        </a:ln>
                        <a:solidFill>
                          <a:srgbClr val="FF0000"/>
                        </a:solidFill>
                        <a:effectLst/>
                        <a:latin typeface="Arial" charset="0"/>
                        <a:ea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6"/>
                    </a:solidFill>
                  </a:tcPr>
                </a:tc>
              </a:tr>
            </a:tbl>
          </a:graphicData>
        </a:graphic>
      </p:graphicFrame>
      <p:cxnSp>
        <p:nvCxnSpPr>
          <p:cNvPr id="10299" name="Straight Arrow Connector 5"/>
          <p:cNvCxnSpPr>
            <a:cxnSpLocks noChangeShapeType="1"/>
          </p:cNvCxnSpPr>
          <p:nvPr/>
        </p:nvCxnSpPr>
        <p:spPr bwMode="auto">
          <a:xfrm rot="5400000">
            <a:off x="5270500" y="3617913"/>
            <a:ext cx="3643313" cy="1587"/>
          </a:xfrm>
          <a:prstGeom prst="straightConnector1">
            <a:avLst/>
          </a:prstGeom>
          <a:noFill/>
          <a:ln w="76200">
            <a:solidFill>
              <a:srgbClr val="0000FF"/>
            </a:solidFill>
            <a:round/>
            <a:headEnd/>
            <a:tailEnd type="arrow" w="med" len="med"/>
          </a:ln>
          <a:extLst>
            <a:ext uri="{909E8E84-426E-40dd-AFC4-6F175D3DCCD1}">
              <a14:hiddenFill xmlns="" xmlns:a14="http://schemas.microsoft.com/office/drawing/2010/main">
                <a:noFill/>
              </a14:hiddenFill>
            </a:ext>
          </a:extLst>
        </p:spPr>
      </p:cxnSp>
      <p:sp>
        <p:nvSpPr>
          <p:cNvPr id="10300" name="TextBox 6"/>
          <p:cNvSpPr txBox="1">
            <a:spLocks noChangeArrowheads="1"/>
          </p:cNvSpPr>
          <p:nvPr/>
        </p:nvSpPr>
        <p:spPr bwMode="auto">
          <a:xfrm>
            <a:off x="6034088" y="5487988"/>
            <a:ext cx="27146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pPr algn="ctr"/>
            <a:r>
              <a:rPr lang="en-GB" sz="2400" b="1">
                <a:solidFill>
                  <a:srgbClr val="0000FF"/>
                </a:solidFill>
              </a:rPr>
              <a:t>localized</a:t>
            </a:r>
            <a:endParaRPr lang="en-US" sz="2400" b="1">
              <a:solidFill>
                <a:srgbClr val="0000FF"/>
              </a:solidFill>
            </a:endParaRPr>
          </a:p>
        </p:txBody>
      </p:sp>
      <p:cxnSp>
        <p:nvCxnSpPr>
          <p:cNvPr id="10301" name="Straight Arrow Connector 7"/>
          <p:cNvCxnSpPr>
            <a:cxnSpLocks noChangeShapeType="1"/>
          </p:cNvCxnSpPr>
          <p:nvPr/>
        </p:nvCxnSpPr>
        <p:spPr bwMode="auto">
          <a:xfrm rot="-5400000">
            <a:off x="5845176" y="3546475"/>
            <a:ext cx="3643312" cy="1587"/>
          </a:xfrm>
          <a:prstGeom prst="straightConnector1">
            <a:avLst/>
          </a:prstGeom>
          <a:noFill/>
          <a:ln w="76200">
            <a:solidFill>
              <a:srgbClr val="FF0000"/>
            </a:solidFill>
            <a:round/>
            <a:headEnd/>
            <a:tailEnd type="arrow" w="med" len="med"/>
          </a:ln>
          <a:extLst>
            <a:ext uri="{909E8E84-426E-40dd-AFC4-6F175D3DCCD1}">
              <a14:hiddenFill xmlns="" xmlns:a14="http://schemas.microsoft.com/office/drawing/2010/main">
                <a:noFill/>
              </a14:hiddenFill>
            </a:ext>
          </a:extLst>
        </p:spPr>
      </p:cxnSp>
      <p:sp>
        <p:nvSpPr>
          <p:cNvPr id="10302" name="TextBox 8"/>
          <p:cNvSpPr txBox="1">
            <a:spLocks noChangeArrowheads="1"/>
          </p:cNvSpPr>
          <p:nvPr/>
        </p:nvSpPr>
        <p:spPr bwMode="auto">
          <a:xfrm>
            <a:off x="6034088" y="1268413"/>
            <a:ext cx="27146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pPr algn="ctr"/>
            <a:r>
              <a:rPr lang="en-GB" sz="2400" b="1">
                <a:solidFill>
                  <a:srgbClr val="FF0000"/>
                </a:solidFill>
              </a:rPr>
              <a:t> cross-fire</a:t>
            </a:r>
            <a:endParaRPr lang="en-US" sz="2400" b="1">
              <a:solidFill>
                <a:srgbClr val="FF0000"/>
              </a:solidFill>
            </a:endParaRPr>
          </a:p>
        </p:txBody>
      </p:sp>
      <p:sp>
        <p:nvSpPr>
          <p:cNvPr id="10303" name="TextBox 8"/>
          <p:cNvSpPr txBox="1">
            <a:spLocks noChangeArrowheads="1"/>
          </p:cNvSpPr>
          <p:nvPr/>
        </p:nvSpPr>
        <p:spPr bwMode="auto">
          <a:xfrm>
            <a:off x="-36513" y="5911850"/>
            <a:ext cx="9144001" cy="830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pPr algn="ctr"/>
            <a:r>
              <a:rPr lang="en-US" sz="2400" b="1"/>
              <a:t>Modern, better targeted vectors require shorter-range radiation </a:t>
            </a:r>
            <a:r>
              <a:rPr lang="en-US" sz="2400" b="1">
                <a:sym typeface="Symbol" charset="0"/>
              </a:rPr>
              <a:t> need for </a:t>
            </a:r>
            <a:r>
              <a:rPr lang="en-US" sz="2400" b="1">
                <a:solidFill>
                  <a:srgbClr val="FF0000"/>
                </a:solidFill>
                <a:sym typeface="Symbol" charset="0"/>
              </a:rPr>
              <a:t>adequate (R&amp;D) radioisotope supply</a:t>
            </a:r>
            <a:r>
              <a:rPr lang="en-US" sz="2400" b="1">
                <a:sym typeface="Symbol" charset="0"/>
              </a:rPr>
              <a:t>.</a:t>
            </a:r>
            <a:endParaRPr lang="en-US" sz="2400" b="1"/>
          </a:p>
        </p:txBody>
      </p:sp>
      <p:sp>
        <p:nvSpPr>
          <p:cNvPr id="10304" name="TextBox 10"/>
          <p:cNvSpPr txBox="1">
            <a:spLocks noChangeArrowheads="1"/>
          </p:cNvSpPr>
          <p:nvPr/>
        </p:nvSpPr>
        <p:spPr bwMode="auto">
          <a:xfrm>
            <a:off x="7812088" y="1549400"/>
            <a:ext cx="140335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b="1">
                <a:solidFill>
                  <a:srgbClr val="339933"/>
                </a:solidFill>
              </a:rPr>
              <a:t>Estab-</a:t>
            </a:r>
          </a:p>
          <a:p>
            <a:r>
              <a:rPr lang="en-US" b="1">
                <a:solidFill>
                  <a:srgbClr val="339933"/>
                </a:solidFill>
              </a:rPr>
              <a:t>lished isotopes</a:t>
            </a:r>
          </a:p>
        </p:txBody>
      </p:sp>
      <p:sp>
        <p:nvSpPr>
          <p:cNvPr id="10305" name="TextBox 11"/>
          <p:cNvSpPr txBox="1">
            <a:spLocks noChangeArrowheads="1"/>
          </p:cNvSpPr>
          <p:nvPr/>
        </p:nvSpPr>
        <p:spPr bwMode="auto">
          <a:xfrm>
            <a:off x="7812088" y="2636838"/>
            <a:ext cx="1439862"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b="1">
                <a:solidFill>
                  <a:srgbClr val="0000FF"/>
                </a:solidFill>
              </a:rPr>
              <a:t>Emerging isotopes</a:t>
            </a:r>
          </a:p>
        </p:txBody>
      </p:sp>
      <p:sp>
        <p:nvSpPr>
          <p:cNvPr id="10306" name="TextBox 12"/>
          <p:cNvSpPr txBox="1">
            <a:spLocks noChangeArrowheads="1"/>
          </p:cNvSpPr>
          <p:nvPr/>
        </p:nvSpPr>
        <p:spPr bwMode="auto">
          <a:xfrm>
            <a:off x="7812088" y="3933825"/>
            <a:ext cx="1403350" cy="132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r>
              <a:rPr lang="en-US" b="1">
                <a:solidFill>
                  <a:srgbClr val="FF0000"/>
                </a:solidFill>
              </a:rPr>
              <a:t>R&amp;D isotopes:</a:t>
            </a:r>
          </a:p>
          <a:p>
            <a:r>
              <a:rPr lang="en-US" b="1">
                <a:solidFill>
                  <a:srgbClr val="FF0000"/>
                </a:solidFill>
              </a:rPr>
              <a:t>supply-limited!</a:t>
            </a:r>
          </a:p>
        </p:txBody>
      </p:sp>
    </p:spTree>
    <p:extLst>
      <p:ext uri="{BB962C8B-B14F-4D97-AF65-F5344CB8AC3E}">
        <p14:creationId xmlns="" xmlns:p14="http://schemas.microsoft.com/office/powerpoint/2010/main" val="2625131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Medicis_Hermes_Jun2012_JG.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fontScale="90000"/>
          </a:bodyPr>
          <a:lstStyle/>
          <a:p>
            <a:r>
              <a:rPr lang="en-US">
                <a:latin typeface="Arial" charset="0"/>
              </a:rPr>
              <a:t>The (potential) role of ISOL in nuclear medicine</a:t>
            </a:r>
          </a:p>
        </p:txBody>
      </p:sp>
      <p:sp>
        <p:nvSpPr>
          <p:cNvPr id="89091" name="TextBox 2"/>
          <p:cNvSpPr txBox="1">
            <a:spLocks noChangeArrowheads="1"/>
          </p:cNvSpPr>
          <p:nvPr/>
        </p:nvSpPr>
        <p:spPr bwMode="auto">
          <a:xfrm>
            <a:off x="107950" y="1465544"/>
            <a:ext cx="8893175" cy="4754562"/>
          </a:xfrm>
          <a:prstGeom prst="rect">
            <a:avLst/>
          </a:prstGeom>
          <a:noFill/>
          <a:ln w="9525">
            <a:noFill/>
            <a:miter lim="800000"/>
            <a:headEnd/>
            <a:tailEnd/>
          </a:ln>
        </p:spPr>
        <p:txBody>
          <a:bodyPr>
            <a:spAutoFit/>
          </a:bodyPr>
          <a:lstStyle>
            <a:lvl1pPr marL="457200" indent="-457200">
              <a:defRPr sz="2000">
                <a:solidFill>
                  <a:schemeClr val="tx1"/>
                </a:solidFill>
                <a:latin typeface="Helvetica" charset="0"/>
                <a:ea typeface="ＭＳ Ｐゴシック" charset="0"/>
              </a:defRPr>
            </a:lvl1pPr>
            <a:lvl2pPr marL="742950" indent="-285750">
              <a:defRPr sz="2000">
                <a:solidFill>
                  <a:schemeClr val="tx1"/>
                </a:solidFill>
                <a:latin typeface="Helvetica" charset="0"/>
                <a:ea typeface="ＭＳ Ｐゴシック" charset="0"/>
              </a:defRPr>
            </a:lvl2pPr>
            <a:lvl3pPr marL="1143000" indent="-228600">
              <a:defRPr sz="2000">
                <a:solidFill>
                  <a:schemeClr val="tx1"/>
                </a:solidFill>
                <a:latin typeface="Helvetica" charset="0"/>
                <a:ea typeface="ＭＳ Ｐゴシック" charset="0"/>
              </a:defRPr>
            </a:lvl3pPr>
            <a:lvl4pPr marL="1600200" indent="-228600">
              <a:defRPr sz="2000">
                <a:solidFill>
                  <a:schemeClr val="tx1"/>
                </a:solidFill>
                <a:latin typeface="Helvetica" charset="0"/>
                <a:ea typeface="ＭＳ Ｐゴシック" charset="0"/>
              </a:defRPr>
            </a:lvl4pPr>
            <a:lvl5pPr marL="2057400" indent="-228600">
              <a:defRPr sz="2000">
                <a:solidFill>
                  <a:schemeClr val="tx1"/>
                </a:solidFill>
                <a:latin typeface="Helvetica" charset="0"/>
                <a:ea typeface="ＭＳ Ｐゴシック" charset="0"/>
              </a:defRPr>
            </a:lvl5pPr>
            <a:lvl6pPr marL="2514600" indent="-228600" eaLnBrk="0" fontAlgn="base" hangingPunct="0">
              <a:spcBef>
                <a:spcPct val="0"/>
              </a:spcBef>
              <a:spcAft>
                <a:spcPct val="0"/>
              </a:spcAft>
              <a:defRPr sz="2000">
                <a:solidFill>
                  <a:schemeClr val="tx1"/>
                </a:solidFill>
                <a:latin typeface="Helvetica" charset="0"/>
                <a:ea typeface="ＭＳ Ｐゴシック" charset="0"/>
              </a:defRPr>
            </a:lvl6pPr>
            <a:lvl7pPr marL="2971800" indent="-228600" eaLnBrk="0" fontAlgn="base" hangingPunct="0">
              <a:spcBef>
                <a:spcPct val="0"/>
              </a:spcBef>
              <a:spcAft>
                <a:spcPct val="0"/>
              </a:spcAft>
              <a:defRPr sz="2000">
                <a:solidFill>
                  <a:schemeClr val="tx1"/>
                </a:solidFill>
                <a:latin typeface="Helvetica" charset="0"/>
                <a:ea typeface="ＭＳ Ｐゴシック" charset="0"/>
              </a:defRPr>
            </a:lvl7pPr>
            <a:lvl8pPr marL="3429000" indent="-228600" eaLnBrk="0" fontAlgn="base" hangingPunct="0">
              <a:spcBef>
                <a:spcPct val="0"/>
              </a:spcBef>
              <a:spcAft>
                <a:spcPct val="0"/>
              </a:spcAft>
              <a:defRPr sz="2000">
                <a:solidFill>
                  <a:schemeClr val="tx1"/>
                </a:solidFill>
                <a:latin typeface="Helvetica" charset="0"/>
                <a:ea typeface="ＭＳ Ｐゴシック" charset="0"/>
              </a:defRPr>
            </a:lvl8pPr>
            <a:lvl9pPr marL="3886200" indent="-228600" eaLnBrk="0" fontAlgn="base" hangingPunct="0">
              <a:spcBef>
                <a:spcPct val="0"/>
              </a:spcBef>
              <a:spcAft>
                <a:spcPct val="0"/>
              </a:spcAft>
              <a:defRPr sz="2000">
                <a:solidFill>
                  <a:schemeClr val="tx1"/>
                </a:solidFill>
                <a:latin typeface="Helvetica" charset="0"/>
                <a:ea typeface="ＭＳ Ｐゴシック" charset="0"/>
              </a:defRPr>
            </a:lvl9pPr>
          </a:lstStyle>
          <a:p>
            <a:pPr>
              <a:spcBef>
                <a:spcPts val="600"/>
              </a:spcBef>
              <a:buFont typeface="Arial" charset="0"/>
              <a:buAutoNum type="arabicPeriod"/>
            </a:pPr>
            <a:r>
              <a:rPr lang="en-US" sz="2400" b="1" dirty="0">
                <a:solidFill>
                  <a:srgbClr val="0000FF"/>
                </a:solidFill>
                <a:latin typeface="Arial" charset="0"/>
              </a:rPr>
              <a:t>Samples of R&amp;D isotopes that are not commercially 	available or easily producible with other means.</a:t>
            </a:r>
          </a:p>
          <a:p>
            <a:pPr>
              <a:spcBef>
                <a:spcPts val="600"/>
              </a:spcBef>
              <a:buFont typeface="Arial" charset="0"/>
              <a:buAutoNum type="arabicPeriod"/>
            </a:pPr>
            <a:r>
              <a:rPr lang="en-US" sz="2400" b="1" dirty="0">
                <a:solidFill>
                  <a:srgbClr val="0000FF"/>
                </a:solidFill>
                <a:latin typeface="Arial" charset="0"/>
              </a:rPr>
              <a:t>Isotopes with ultimate specific activity for R&amp;D, 		e.g. studies of efficacy versus specific activity.</a:t>
            </a:r>
          </a:p>
          <a:p>
            <a:pPr>
              <a:spcBef>
                <a:spcPts val="600"/>
              </a:spcBef>
              <a:buFont typeface="Arial" charset="0"/>
              <a:buAutoNum type="arabicPeriod"/>
            </a:pPr>
            <a:r>
              <a:rPr lang="en-US" sz="2400" b="1" dirty="0">
                <a:solidFill>
                  <a:srgbClr val="0000FF"/>
                </a:solidFill>
                <a:latin typeface="Arial" charset="0"/>
              </a:rPr>
              <a:t>Isotopes that are best produced by spallation (</a:t>
            </a:r>
            <a:r>
              <a:rPr lang="en-US" sz="2400" b="1" baseline="30000" dirty="0">
                <a:solidFill>
                  <a:srgbClr val="0000FF"/>
                </a:solidFill>
                <a:latin typeface="Arial" charset="0"/>
              </a:rPr>
              <a:t>149</a:t>
            </a:r>
            <a:r>
              <a:rPr lang="en-US" sz="2400" b="1" dirty="0">
                <a:solidFill>
                  <a:srgbClr val="0000FF"/>
                </a:solidFill>
                <a:latin typeface="Arial" charset="0"/>
              </a:rPr>
              <a:t>Tb,…).</a:t>
            </a:r>
          </a:p>
          <a:p>
            <a:endParaRPr lang="en-US" sz="2400" b="1" dirty="0">
              <a:solidFill>
                <a:srgbClr val="0000FF"/>
              </a:solidFill>
              <a:latin typeface="Arial" charset="0"/>
            </a:endParaRPr>
          </a:p>
          <a:p>
            <a:pPr>
              <a:spcBef>
                <a:spcPts val="600"/>
              </a:spcBef>
            </a:pPr>
            <a:r>
              <a:rPr lang="en-US" sz="2400" b="1" dirty="0">
                <a:latin typeface="Arial" charset="0"/>
              </a:rPr>
              <a:t>Existing ISOL beams are sufficiently intense for preclinical studies, in certain cases even for clinical studies.</a:t>
            </a:r>
          </a:p>
          <a:p>
            <a:endParaRPr lang="en-US" sz="2400" b="1" dirty="0">
              <a:latin typeface="Arial" charset="0"/>
            </a:endParaRPr>
          </a:p>
          <a:p>
            <a:r>
              <a:rPr lang="en-US" sz="2400" b="1" dirty="0">
                <a:latin typeface="Arial" charset="0"/>
              </a:rPr>
              <a:t>How to organize R&amp;D with RIBs in nuclear medicine?</a:t>
            </a:r>
          </a:p>
          <a:p>
            <a:r>
              <a:rPr lang="en-US" sz="2400" b="1" dirty="0">
                <a:latin typeface="Arial" charset="0"/>
              </a:rPr>
              <a:t>	</a:t>
            </a:r>
            <a:r>
              <a:rPr lang="en-US" sz="2400" b="1" dirty="0">
                <a:solidFill>
                  <a:srgbClr val="0000FF"/>
                </a:solidFill>
                <a:latin typeface="Arial" charset="0"/>
              </a:rPr>
              <a:t>Physicists are used to </a:t>
            </a:r>
            <a:r>
              <a:rPr lang="ja-JP" altLang="en-US" sz="2400" b="1" dirty="0">
                <a:solidFill>
                  <a:srgbClr val="0000FF"/>
                </a:solidFill>
                <a:latin typeface="Arial" charset="0"/>
              </a:rPr>
              <a:t>“</a:t>
            </a:r>
            <a:r>
              <a:rPr lang="en-US" sz="2400" b="1" dirty="0">
                <a:solidFill>
                  <a:srgbClr val="0000FF"/>
                </a:solidFill>
                <a:latin typeface="Arial" charset="0"/>
              </a:rPr>
              <a:t>travel to the isotopes</a:t>
            </a:r>
            <a:r>
              <a:rPr lang="ja-JP" altLang="en-US" sz="2400" b="1" dirty="0">
                <a:solidFill>
                  <a:srgbClr val="0000FF"/>
                </a:solidFill>
                <a:latin typeface="Arial" charset="0"/>
              </a:rPr>
              <a:t>”</a:t>
            </a:r>
            <a:r>
              <a:rPr lang="en-US" sz="2400" b="1" dirty="0">
                <a:solidFill>
                  <a:srgbClr val="0000FF"/>
                </a:solidFill>
                <a:latin typeface="Arial" charset="0"/>
              </a:rPr>
              <a:t>,</a:t>
            </a:r>
          </a:p>
          <a:p>
            <a:r>
              <a:rPr lang="en-US" sz="2400" b="1" dirty="0">
                <a:solidFill>
                  <a:srgbClr val="0000FF"/>
                </a:solidFill>
                <a:latin typeface="Arial" charset="0"/>
              </a:rPr>
              <a:t>	but isotopes must </a:t>
            </a:r>
            <a:r>
              <a:rPr lang="ja-JP" altLang="en-US" sz="2400" b="1" dirty="0">
                <a:solidFill>
                  <a:srgbClr val="0000FF"/>
                </a:solidFill>
                <a:latin typeface="Arial" charset="0"/>
              </a:rPr>
              <a:t>“</a:t>
            </a:r>
            <a:r>
              <a:rPr lang="en-US" sz="2400" b="1" dirty="0">
                <a:solidFill>
                  <a:srgbClr val="0000FF"/>
                </a:solidFill>
                <a:latin typeface="Arial" charset="0"/>
              </a:rPr>
              <a:t>travel to physicians and patients</a:t>
            </a:r>
            <a:r>
              <a:rPr lang="ja-JP" altLang="en-US" sz="2400" b="1" dirty="0">
                <a:solidFill>
                  <a:srgbClr val="0000FF"/>
                </a:solidFill>
                <a:latin typeface="Arial" charset="0"/>
              </a:rPr>
              <a:t>”</a:t>
            </a:r>
            <a:r>
              <a:rPr lang="en-US" sz="2400" b="1" dirty="0">
                <a:solidFill>
                  <a:srgbClr val="0000FF"/>
                </a:solidFill>
                <a:latin typeface="Arial" charset="0"/>
              </a:rPr>
              <a:t>.</a:t>
            </a:r>
          </a:p>
        </p:txBody>
      </p:sp>
    </p:spTree>
    <p:extLst>
      <p:ext uri="{BB962C8B-B14F-4D97-AF65-F5344CB8AC3E}">
        <p14:creationId xmlns="" xmlns:p14="http://schemas.microsoft.com/office/powerpoint/2010/main" val="38126037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3" name="Group 2"/>
          <p:cNvGrpSpPr/>
          <p:nvPr/>
        </p:nvGrpSpPr>
        <p:grpSpPr>
          <a:xfrm>
            <a:off x="0" y="1"/>
            <a:ext cx="9144000" cy="6858000"/>
            <a:chOff x="0" y="1"/>
            <a:chExt cx="9144000" cy="6858000"/>
          </a:xfrm>
        </p:grpSpPr>
        <p:sp>
          <p:nvSpPr>
            <p:cNvPr id="4" name="Content Placeholder 2"/>
            <p:cNvSpPr txBox="1">
              <a:spLocks/>
            </p:cNvSpPr>
            <p:nvPr/>
          </p:nvSpPr>
          <p:spPr>
            <a:xfrm>
              <a:off x="0" y="1"/>
              <a:ext cx="9144000" cy="6858000"/>
            </a:xfrm>
            <a:prstGeom prst="rect">
              <a:avLst/>
            </a:prstGeom>
            <a:solidFill>
              <a:srgbClr val="042C7F"/>
            </a:solidFill>
          </p:spPr>
          <p:txBody>
            <a:bodyPr vert="horz" lIns="5486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US" dirty="0" smtClean="0">
                  <a:solidFill>
                    <a:schemeClr val="bg1"/>
                  </a:solidFill>
                  <a:sym typeface="Wingdings"/>
                </a:rPr>
                <a:t>Applications of EXOTIC isotopes at EURISOL:</a:t>
              </a:r>
            </a:p>
            <a:p>
              <a:pPr marL="0" indent="0" algn="ctr">
                <a:buFont typeface="Arial"/>
                <a:buNone/>
              </a:pPr>
              <a:r>
                <a:rPr lang="en-US" dirty="0" smtClean="0">
                  <a:solidFill>
                    <a:srgbClr val="FF0000"/>
                  </a:solidFill>
                  <a:sym typeface="Wingdings"/>
                </a:rPr>
                <a:t>Define a clear mid term strategy with visibility</a:t>
              </a:r>
              <a:endParaRPr lang="en-US" dirty="0" smtClean="0">
                <a:solidFill>
                  <a:srgbClr val="FF0000"/>
                </a:solidFill>
                <a:sym typeface="Wingdings"/>
              </a:endParaRPr>
            </a:p>
            <a:p>
              <a:pPr marL="0" indent="0">
                <a:buFont typeface="Wingdings" pitchFamily="2" charset="2"/>
                <a:buChar char="v"/>
              </a:pPr>
              <a:r>
                <a:rPr lang="en-US" dirty="0" smtClean="0">
                  <a:solidFill>
                    <a:schemeClr val="bg1"/>
                  </a:solidFill>
                  <a:sym typeface="Wingdings"/>
                </a:rPr>
                <a:t> </a:t>
              </a:r>
              <a:r>
                <a:rPr lang="en-US" dirty="0" smtClean="0">
                  <a:solidFill>
                    <a:srgbClr val="FFFF00"/>
                  </a:solidFill>
                  <a:sym typeface="Wingdings"/>
                </a:rPr>
                <a:t>Deciding</a:t>
              </a:r>
              <a:r>
                <a:rPr lang="en-US" dirty="0" smtClean="0">
                  <a:solidFill>
                    <a:schemeClr val="bg1"/>
                  </a:solidFill>
                  <a:sym typeface="Wingdings"/>
                </a:rPr>
                <a:t> </a:t>
              </a:r>
              <a:r>
                <a:rPr lang="en-US" dirty="0" smtClean="0">
                  <a:solidFill>
                    <a:schemeClr val="bg1"/>
                  </a:solidFill>
                  <a:sym typeface="Wingdings"/>
                </a:rPr>
                <a:t>the </a:t>
              </a:r>
              <a:r>
                <a:rPr lang="en-US" dirty="0" smtClean="0">
                  <a:solidFill>
                    <a:srgbClr val="FFFF00"/>
                  </a:solidFill>
                  <a:sym typeface="Wingdings"/>
                </a:rPr>
                <a:t>application areas</a:t>
              </a:r>
              <a:r>
                <a:rPr lang="en-US" dirty="0" smtClean="0">
                  <a:solidFill>
                    <a:schemeClr val="bg1"/>
                  </a:solidFill>
                  <a:sym typeface="Wingdings"/>
                </a:rPr>
                <a:t>:</a:t>
              </a:r>
            </a:p>
            <a:p>
              <a:pPr marL="0" indent="0">
                <a:buNone/>
              </a:pPr>
              <a:r>
                <a:rPr lang="en-US" dirty="0" smtClean="0">
                  <a:solidFill>
                    <a:schemeClr val="bg1"/>
                  </a:solidFill>
                </a:rPr>
                <a:t>(Life </a:t>
              </a:r>
              <a:r>
                <a:rPr lang="en-US" dirty="0">
                  <a:solidFill>
                    <a:schemeClr val="bg1"/>
                  </a:solidFill>
                </a:rPr>
                <a:t>Sciences, Materials, Soft </a:t>
              </a:r>
              <a:r>
                <a:rPr lang="en-US" dirty="0" smtClean="0">
                  <a:solidFill>
                    <a:schemeClr val="bg1"/>
                  </a:solidFill>
                </a:rPr>
                <a:t>Matter, Chemistry...)</a:t>
              </a:r>
              <a:endParaRPr lang="en-US" sz="4000" dirty="0">
                <a:solidFill>
                  <a:schemeClr val="bg1"/>
                </a:solidFill>
              </a:endParaRPr>
            </a:p>
            <a:p>
              <a:pPr marL="0" indent="0">
                <a:buNone/>
              </a:pPr>
              <a:endParaRPr lang="en-US" dirty="0" smtClean="0">
                <a:solidFill>
                  <a:schemeClr val="bg1"/>
                </a:solidFill>
                <a:sym typeface="Wingdings"/>
              </a:endParaRPr>
            </a:p>
            <a:p>
              <a:pPr marL="0" indent="0">
                <a:buFont typeface="Wingdings" pitchFamily="2" charset="2"/>
                <a:buChar char="v"/>
              </a:pPr>
              <a:r>
                <a:rPr lang="en-US" dirty="0" smtClean="0">
                  <a:solidFill>
                    <a:schemeClr val="bg1"/>
                  </a:solidFill>
                  <a:sym typeface="Wingdings"/>
                </a:rPr>
                <a:t> </a:t>
              </a:r>
              <a:r>
                <a:rPr lang="en-US" dirty="0" smtClean="0">
                  <a:solidFill>
                    <a:srgbClr val="FFFF00"/>
                  </a:solidFill>
                  <a:sym typeface="Wingdings"/>
                </a:rPr>
                <a:t>Deciding</a:t>
              </a:r>
              <a:r>
                <a:rPr lang="en-US" dirty="0" smtClean="0">
                  <a:solidFill>
                    <a:schemeClr val="bg1"/>
                  </a:solidFill>
                  <a:sym typeface="Wingdings"/>
                </a:rPr>
                <a:t> </a:t>
              </a:r>
              <a:r>
                <a:rPr lang="en-US" dirty="0" smtClean="0">
                  <a:solidFill>
                    <a:schemeClr val="bg1"/>
                  </a:solidFill>
                  <a:sym typeface="Wingdings"/>
                </a:rPr>
                <a:t>the right C</a:t>
              </a:r>
              <a:r>
                <a:rPr lang="en-US" dirty="0" smtClean="0">
                  <a:solidFill>
                    <a:schemeClr val="bg1"/>
                  </a:solidFill>
                </a:rPr>
                <a:t>oordination with USERS:</a:t>
              </a:r>
            </a:p>
            <a:p>
              <a:pPr marL="0" indent="0">
                <a:buNone/>
              </a:pPr>
              <a:r>
                <a:rPr lang="en-US" dirty="0" smtClean="0">
                  <a:solidFill>
                    <a:srgbClr val="FFFF00"/>
                  </a:solidFill>
                </a:rPr>
                <a:t>	UNIVERSITIES    AND    </a:t>
              </a:r>
              <a:r>
                <a:rPr lang="en-US" dirty="0" smtClean="0">
                  <a:solidFill>
                    <a:srgbClr val="FFC000"/>
                  </a:solidFill>
                </a:rPr>
                <a:t>LABORATORIES</a:t>
              </a:r>
            </a:p>
            <a:p>
              <a:pPr marL="0" indent="0">
                <a:buFont typeface="Arial"/>
                <a:buNone/>
              </a:pPr>
              <a:endParaRPr lang="en-US" dirty="0" smtClean="0">
                <a:solidFill>
                  <a:schemeClr val="bg1"/>
                </a:solidFill>
                <a:sym typeface="Wingdings"/>
              </a:endParaRPr>
            </a:p>
            <a:p>
              <a:pPr marL="0" indent="0">
                <a:buFont typeface="Wingdings" pitchFamily="2" charset="2"/>
                <a:buChar char="v"/>
              </a:pPr>
              <a:r>
                <a:rPr lang="en-US" dirty="0" smtClean="0">
                  <a:solidFill>
                    <a:schemeClr val="bg1"/>
                  </a:solidFill>
                  <a:sym typeface="Wingdings"/>
                </a:rPr>
                <a:t> </a:t>
              </a:r>
              <a:r>
                <a:rPr lang="en-US" dirty="0" smtClean="0">
                  <a:solidFill>
                    <a:srgbClr val="FFFF00"/>
                  </a:solidFill>
                  <a:sym typeface="Wingdings"/>
                </a:rPr>
                <a:t>Presenting</a:t>
              </a:r>
              <a:r>
                <a:rPr lang="en-US" dirty="0" smtClean="0">
                  <a:solidFill>
                    <a:schemeClr val="bg1"/>
                  </a:solidFill>
                  <a:sym typeface="Wingdings"/>
                </a:rPr>
                <a:t> </a:t>
              </a:r>
              <a:r>
                <a:rPr lang="en-US" dirty="0" smtClean="0">
                  <a:solidFill>
                    <a:schemeClr val="bg1"/>
                  </a:solidFill>
                  <a:sym typeface="Wingdings"/>
                </a:rPr>
                <a:t>an infrastructure with:</a:t>
              </a:r>
            </a:p>
            <a:p>
              <a:pPr marL="0" indent="0">
                <a:buFont typeface="Arial"/>
                <a:buNone/>
              </a:pPr>
              <a:r>
                <a:rPr lang="en-US" dirty="0" smtClean="0">
                  <a:solidFill>
                    <a:schemeClr val="bg1"/>
                  </a:solidFill>
                  <a:sym typeface="Wingdings"/>
                </a:rPr>
                <a:t>	Dedicated </a:t>
              </a:r>
              <a:r>
                <a:rPr lang="en-US" dirty="0" smtClean="0">
                  <a:solidFill>
                    <a:srgbClr val="FFFF00"/>
                  </a:solidFill>
                  <a:sym typeface="Wingdings"/>
                </a:rPr>
                <a:t>BEAM LINES </a:t>
              </a:r>
              <a:r>
                <a:rPr lang="en-US" dirty="0" smtClean="0">
                  <a:solidFill>
                    <a:schemeClr val="bg1"/>
                  </a:solidFill>
                  <a:sym typeface="Wingdings"/>
                </a:rPr>
                <a:t>and </a:t>
              </a:r>
              <a:r>
                <a:rPr lang="en-US" dirty="0" smtClean="0">
                  <a:solidFill>
                    <a:srgbClr val="FFFF00"/>
                  </a:solidFill>
                  <a:sym typeface="Wingdings"/>
                </a:rPr>
                <a:t>BEAM TIME</a:t>
              </a:r>
            </a:p>
            <a:p>
              <a:pPr marL="0" indent="0">
                <a:buFont typeface="Arial"/>
                <a:buNone/>
              </a:pPr>
              <a:r>
                <a:rPr lang="en-US" dirty="0" smtClean="0">
                  <a:solidFill>
                    <a:schemeClr val="bg1"/>
                  </a:solidFill>
                  <a:sym typeface="Wingdings"/>
                </a:rPr>
                <a:t>	Dedicated </a:t>
              </a:r>
              <a:r>
                <a:rPr lang="en-US" dirty="0" smtClean="0">
                  <a:solidFill>
                    <a:srgbClr val="FFFF00"/>
                  </a:solidFill>
                  <a:sym typeface="Wingdings"/>
                </a:rPr>
                <a:t>LABORATORY SPACE</a:t>
              </a:r>
            </a:p>
          </p:txBody>
        </p:sp>
        <p:sp>
          <p:nvSpPr>
            <p:cNvPr id="5" name="Down Arrow 4"/>
            <p:cNvSpPr/>
            <p:nvPr/>
          </p:nvSpPr>
          <p:spPr>
            <a:xfrm>
              <a:off x="3446810" y="2325157"/>
              <a:ext cx="1025595" cy="6222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wn Arrow 5"/>
            <p:cNvSpPr/>
            <p:nvPr/>
          </p:nvSpPr>
          <p:spPr>
            <a:xfrm>
              <a:off x="3446810" y="4141506"/>
              <a:ext cx="1025595" cy="6222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5556113" y="1175830"/>
            <a:ext cx="1501923" cy="1535750"/>
          </a:xfrm>
          <a:prstGeom prst="rect">
            <a:avLst/>
          </a:prstGeom>
        </p:spPr>
      </p:pic>
      <p:grpSp>
        <p:nvGrpSpPr>
          <p:cNvPr id="16" name="Group 15"/>
          <p:cNvGrpSpPr/>
          <p:nvPr/>
        </p:nvGrpSpPr>
        <p:grpSpPr>
          <a:xfrm>
            <a:off x="940919" y="1124944"/>
            <a:ext cx="1475700" cy="2148431"/>
            <a:chOff x="1484805" y="1122517"/>
            <a:chExt cx="1475700" cy="2148431"/>
          </a:xfrm>
        </p:grpSpPr>
        <p:pic>
          <p:nvPicPr>
            <p:cNvPr id="6" name="Picture 5"/>
            <p:cNvPicPr>
              <a:picLocks noChangeAspect="1"/>
            </p:cNvPicPr>
            <p:nvPr/>
          </p:nvPicPr>
          <p:blipFill>
            <a:blip r:embed="rId3"/>
            <a:stretch>
              <a:fillRect/>
            </a:stretch>
          </p:blipFill>
          <p:spPr>
            <a:xfrm>
              <a:off x="1484805" y="1714084"/>
              <a:ext cx="1475700" cy="1556864"/>
            </a:xfrm>
            <a:prstGeom prst="rect">
              <a:avLst/>
            </a:prstGeom>
          </p:spPr>
        </p:pic>
        <p:pic>
          <p:nvPicPr>
            <p:cNvPr id="4" name="Picture 3"/>
            <p:cNvPicPr>
              <a:picLocks noChangeAspect="1"/>
            </p:cNvPicPr>
            <p:nvPr/>
          </p:nvPicPr>
          <p:blipFill>
            <a:blip r:embed="rId4"/>
            <a:stretch>
              <a:fillRect/>
            </a:stretch>
          </p:blipFill>
          <p:spPr>
            <a:xfrm>
              <a:off x="1576203" y="1122517"/>
              <a:ext cx="795688" cy="785126"/>
            </a:xfrm>
            <a:prstGeom prst="rect">
              <a:avLst/>
            </a:prstGeom>
          </p:spPr>
        </p:pic>
      </p:grpSp>
      <p:pic>
        <p:nvPicPr>
          <p:cNvPr id="8" name="Picture 7"/>
          <p:cNvPicPr>
            <a:picLocks noChangeAspect="1"/>
          </p:cNvPicPr>
          <p:nvPr/>
        </p:nvPicPr>
        <p:blipFill>
          <a:blip r:embed="rId5"/>
          <a:stretch>
            <a:fillRect/>
          </a:stretch>
        </p:blipFill>
        <p:spPr>
          <a:xfrm>
            <a:off x="3357900" y="1893924"/>
            <a:ext cx="540000" cy="540000"/>
          </a:xfrm>
          <a:prstGeom prst="rect">
            <a:avLst/>
          </a:prstGeom>
        </p:spPr>
      </p:pic>
      <p:sp>
        <p:nvSpPr>
          <p:cNvPr id="9" name="TextBox 8"/>
          <p:cNvSpPr txBox="1"/>
          <p:nvPr/>
        </p:nvSpPr>
        <p:spPr>
          <a:xfrm>
            <a:off x="2645634" y="1387769"/>
            <a:ext cx="807216" cy="1323439"/>
          </a:xfrm>
          <a:prstGeom prst="rect">
            <a:avLst/>
          </a:prstGeom>
          <a:noFill/>
        </p:spPr>
        <p:txBody>
          <a:bodyPr wrap="square" rtlCol="0">
            <a:spAutoFit/>
          </a:bodyPr>
          <a:lstStyle/>
          <a:p>
            <a:r>
              <a:rPr lang="en-US" sz="8000" dirty="0" smtClean="0"/>
              <a:t>+</a:t>
            </a:r>
            <a:endParaRPr lang="en-US" sz="8000" dirty="0"/>
          </a:p>
        </p:txBody>
      </p:sp>
      <p:sp>
        <p:nvSpPr>
          <p:cNvPr id="10" name="TextBox 9"/>
          <p:cNvSpPr txBox="1"/>
          <p:nvPr/>
        </p:nvSpPr>
        <p:spPr>
          <a:xfrm>
            <a:off x="4530209" y="1387769"/>
            <a:ext cx="807216" cy="1323439"/>
          </a:xfrm>
          <a:prstGeom prst="rect">
            <a:avLst/>
          </a:prstGeom>
          <a:noFill/>
        </p:spPr>
        <p:txBody>
          <a:bodyPr wrap="square" rtlCol="0">
            <a:spAutoFit/>
          </a:bodyPr>
          <a:lstStyle/>
          <a:p>
            <a:r>
              <a:rPr lang="en-US" sz="8000" dirty="0" smtClean="0"/>
              <a:t>=</a:t>
            </a:r>
            <a:endParaRPr lang="en-US" sz="8000" dirty="0"/>
          </a:p>
        </p:txBody>
      </p:sp>
      <p:pic>
        <p:nvPicPr>
          <p:cNvPr id="18" name="Picture 17"/>
          <p:cNvPicPr>
            <a:picLocks noChangeAspect="1"/>
          </p:cNvPicPr>
          <p:nvPr/>
        </p:nvPicPr>
        <p:blipFill>
          <a:blip r:embed="rId6"/>
          <a:stretch>
            <a:fillRect/>
          </a:stretch>
        </p:blipFill>
        <p:spPr>
          <a:xfrm>
            <a:off x="5356783" y="4136525"/>
            <a:ext cx="2582841" cy="2285365"/>
          </a:xfrm>
          <a:prstGeom prst="rect">
            <a:avLst/>
          </a:prstGeom>
        </p:spPr>
      </p:pic>
      <p:grpSp>
        <p:nvGrpSpPr>
          <p:cNvPr id="23" name="Group 22"/>
          <p:cNvGrpSpPr>
            <a:grpSpLocks noChangeAspect="1"/>
          </p:cNvGrpSpPr>
          <p:nvPr/>
        </p:nvGrpSpPr>
        <p:grpSpPr>
          <a:xfrm>
            <a:off x="6464253" y="2708899"/>
            <a:ext cx="275914" cy="360000"/>
            <a:chOff x="4806137" y="1121938"/>
            <a:chExt cx="1524000" cy="1988449"/>
          </a:xfrm>
        </p:grpSpPr>
        <p:pic>
          <p:nvPicPr>
            <p:cNvPr id="21" name="Picture 20"/>
            <p:cNvPicPr>
              <a:picLocks noChangeAspect="1"/>
            </p:cNvPicPr>
            <p:nvPr/>
          </p:nvPicPr>
          <p:blipFill rotWithShape="1">
            <a:blip r:embed="rId7"/>
            <a:srcRect t="13603"/>
            <a:stretch/>
          </p:blipFill>
          <p:spPr>
            <a:xfrm>
              <a:off x="4806137" y="1121938"/>
              <a:ext cx="1524000" cy="1261830"/>
            </a:xfrm>
            <a:prstGeom prst="rect">
              <a:avLst/>
            </a:prstGeom>
          </p:spPr>
        </p:pic>
        <p:pic>
          <p:nvPicPr>
            <p:cNvPr id="13" name="Picture 6952"/>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4846006" y="1626247"/>
              <a:ext cx="1484131" cy="1484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grpSp>
        <p:nvGrpSpPr>
          <p:cNvPr id="2" name="Group 1"/>
          <p:cNvGrpSpPr>
            <a:grpSpLocks noChangeAspect="1"/>
          </p:cNvGrpSpPr>
          <p:nvPr/>
        </p:nvGrpSpPr>
        <p:grpSpPr>
          <a:xfrm>
            <a:off x="6372233" y="1723577"/>
            <a:ext cx="1075782" cy="1080000"/>
            <a:chOff x="6598318" y="1688959"/>
            <a:chExt cx="515907" cy="517930"/>
          </a:xfrm>
        </p:grpSpPr>
        <p:sp>
          <p:nvSpPr>
            <p:cNvPr id="30" name="Explosion 1 29"/>
            <p:cNvSpPr/>
            <p:nvPr/>
          </p:nvSpPr>
          <p:spPr>
            <a:xfrm>
              <a:off x="6598318" y="1688959"/>
              <a:ext cx="515907" cy="517930"/>
            </a:xfrm>
            <a:prstGeom prst="irregularSeal1">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6952"/>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6730664" y="1823179"/>
              <a:ext cx="266623" cy="26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pic>
        <p:nvPicPr>
          <p:cNvPr id="5" name="Picture 4"/>
          <p:cNvPicPr>
            <a:picLocks noChangeAspect="1"/>
          </p:cNvPicPr>
          <p:nvPr/>
        </p:nvPicPr>
        <p:blipFill>
          <a:blip r:embed="rId9"/>
          <a:stretch>
            <a:fillRect/>
          </a:stretch>
        </p:blipFill>
        <p:spPr>
          <a:xfrm>
            <a:off x="3630011" y="4409183"/>
            <a:ext cx="1800396" cy="2012707"/>
          </a:xfrm>
          <a:prstGeom prst="rect">
            <a:avLst/>
          </a:prstGeom>
        </p:spPr>
      </p:pic>
      <p:grpSp>
        <p:nvGrpSpPr>
          <p:cNvPr id="12" name="Group 11"/>
          <p:cNvGrpSpPr/>
          <p:nvPr/>
        </p:nvGrpSpPr>
        <p:grpSpPr>
          <a:xfrm>
            <a:off x="202704" y="4325651"/>
            <a:ext cx="3234100" cy="1917423"/>
            <a:chOff x="262831" y="4029165"/>
            <a:chExt cx="3234100" cy="1917423"/>
          </a:xfrm>
        </p:grpSpPr>
        <p:sp>
          <p:nvSpPr>
            <p:cNvPr id="7" name="Content Placeholder 2"/>
            <p:cNvSpPr txBox="1">
              <a:spLocks/>
            </p:cNvSpPr>
            <p:nvPr/>
          </p:nvSpPr>
          <p:spPr>
            <a:xfrm>
              <a:off x="410528" y="4029165"/>
              <a:ext cx="3086403" cy="191742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sym typeface="Wingdings"/>
                </a:rPr>
                <a:t>At</a:t>
              </a:r>
            </a:p>
            <a:p>
              <a:pPr marL="0" indent="0" algn="ctr">
                <a:buFont typeface="Arial"/>
                <a:buNone/>
              </a:pPr>
              <a:endParaRPr lang="en-US" dirty="0">
                <a:sym typeface="Wingdings"/>
              </a:endParaRPr>
            </a:p>
            <a:p>
              <a:pPr marL="0" indent="0" algn="ctr">
                <a:buFont typeface="Arial"/>
                <a:buNone/>
              </a:pPr>
              <a:r>
                <a:rPr lang="en-US" dirty="0" smtClean="0">
                  <a:sym typeface="Wingdings"/>
                </a:rPr>
                <a:t>(and others)...</a:t>
              </a:r>
              <a:endParaRPr lang="en-US" dirty="0"/>
            </a:p>
          </p:txBody>
        </p:sp>
        <p:pic>
          <p:nvPicPr>
            <p:cNvPr id="11" name="Picture 10"/>
            <p:cNvPicPr>
              <a:picLocks noChangeAspect="1"/>
            </p:cNvPicPr>
            <p:nvPr/>
          </p:nvPicPr>
          <p:blipFill>
            <a:blip r:embed="rId10"/>
            <a:stretch>
              <a:fillRect/>
            </a:stretch>
          </p:blipFill>
          <p:spPr>
            <a:xfrm>
              <a:off x="262831" y="4585116"/>
              <a:ext cx="3173973" cy="699247"/>
            </a:xfrm>
            <a:prstGeom prst="rect">
              <a:avLst/>
            </a:prstGeom>
          </p:spPr>
        </p:pic>
      </p:grpSp>
      <p:sp>
        <p:nvSpPr>
          <p:cNvPr id="27" name="Content Placeholder 2"/>
          <p:cNvSpPr txBox="1">
            <a:spLocks/>
          </p:cNvSpPr>
          <p:nvPr/>
        </p:nvSpPr>
        <p:spPr>
          <a:xfrm>
            <a:off x="719501" y="309494"/>
            <a:ext cx="8229600" cy="7902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sym typeface="Wingdings"/>
              </a:rPr>
              <a:t>Today’s </a:t>
            </a:r>
            <a:r>
              <a:rPr lang="en-US" dirty="0" smtClean="0"/>
              <a:t>“Applications” of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exotic</a:t>
            </a:r>
            <a:r>
              <a:rPr lang="en-US" dirty="0" smtClean="0"/>
              <a:t> radioisotopes:</a:t>
            </a:r>
          </a:p>
        </p:txBody>
      </p:sp>
      <p:sp>
        <p:nvSpPr>
          <p:cNvPr id="3" name="Rectangle 2"/>
          <p:cNvSpPr/>
          <p:nvPr/>
        </p:nvSpPr>
        <p:spPr>
          <a:xfrm>
            <a:off x="2306885" y="5580850"/>
            <a:ext cx="4047634" cy="1183868"/>
          </a:xfrm>
          <a:prstGeom prst="rect">
            <a:avLst/>
          </a:prstGeom>
          <a:noFill/>
        </p:spPr>
        <p:txBody>
          <a:bodyPr wrap="none" lIns="91440" tIns="45720" rIns="91440" bIns="45720">
            <a:prstTxWarp prst="textArchDownPour">
              <a:avLst>
                <a:gd name="adj1" fmla="val 21563333"/>
                <a:gd name="adj2" fmla="val 15329"/>
              </a:avLst>
            </a:prstTxWarp>
            <a:spAutoFit/>
            <a:scene3d>
              <a:camera prst="orthographicFront"/>
              <a:lightRig rig="threePt" dir="t"/>
            </a:scene3d>
            <a:sp3d extrusionH="57150">
              <a:extrusionClr>
                <a:schemeClr val="tx1"/>
              </a:extrusionClr>
            </a:sp3d>
          </a:bodyPr>
          <a:lstStyle/>
          <a:p>
            <a:pPr algn="ctr"/>
            <a:r>
              <a:rPr lang="en-US" sz="5400" b="1" dirty="0" smtClean="0">
                <a:ln w="1905"/>
                <a:solidFill>
                  <a:srgbClr val="0000FF"/>
                </a:solidFill>
              </a:rPr>
              <a:t>Creative People</a:t>
            </a:r>
            <a:endParaRPr lang="en-US" sz="5400" b="1" dirty="0">
              <a:ln w="1905"/>
              <a:solidFill>
                <a:srgbClr val="0000FF"/>
              </a:solidFill>
            </a:endParaRPr>
          </a:p>
        </p:txBody>
      </p:sp>
      <p:pic>
        <p:nvPicPr>
          <p:cNvPr id="24" name="Picture 23"/>
          <p:cNvPicPr>
            <a:picLocks noChangeAspect="1"/>
          </p:cNvPicPr>
          <p:nvPr/>
        </p:nvPicPr>
        <p:blipFill>
          <a:blip r:embed="rId5"/>
          <a:stretch>
            <a:fillRect/>
          </a:stretch>
        </p:blipFill>
        <p:spPr>
          <a:xfrm>
            <a:off x="4175481" y="4200582"/>
            <a:ext cx="234000" cy="234000"/>
          </a:xfrm>
          <a:prstGeom prst="rect">
            <a:avLst/>
          </a:prstGeom>
        </p:spPr>
      </p:pic>
    </p:spTree>
    <p:extLst>
      <p:ext uri="{BB962C8B-B14F-4D97-AF65-F5344CB8AC3E}">
        <p14:creationId xmlns="" xmlns:p14="http://schemas.microsoft.com/office/powerpoint/2010/main" val="87006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ppt_x"/>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par>
                                <p:cTn id="13" presetID="10" presetClass="entr" presetSubtype="0" repeatCount="indefinite" fill="hold" nodeType="withEffect">
                                  <p:stCondLst>
                                    <p:cond delay="0"/>
                                  </p:stCondLst>
                                  <p:endCondLst>
                                    <p:cond evt="onNext" delay="0">
                                      <p:tgtEl>
                                        <p:sldTgt/>
                                      </p:tgtEl>
                                    </p:cond>
                                  </p:end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42" presetClass="path" presetSubtype="0" repeatCount="indefinite" accel="50000" decel="50000" fill="remove" nodeType="withEffect">
                                  <p:stCondLst>
                                    <p:cond delay="0"/>
                                  </p:stCondLst>
                                  <p:endCondLst>
                                    <p:cond evt="onNext" delay="0">
                                      <p:tgtEl>
                                        <p:sldTgt/>
                                      </p:tgtEl>
                                    </p:cond>
                                  </p:endCondLst>
                                  <p:childTnLst>
                                    <p:animMotion origin="layout" path="M -2.73989E-6 1.5748E-7 L 0.00538 0.39301 " pathEditMode="relative" rAng="0" ptsTypes="AA">
                                      <p:cBhvr>
                                        <p:cTn id="17" dur="2000" fill="hold"/>
                                        <p:tgtEl>
                                          <p:spTgt spid="23"/>
                                        </p:tgtEl>
                                        <p:attrNameLst>
                                          <p:attrName>ppt_x</p:attrName>
                                          <p:attrName>ppt_y</p:attrName>
                                        </p:attrNameLst>
                                      </p:cBhvr>
                                      <p:rCtr x="260" y="19639"/>
                                    </p:animMotion>
                                  </p:childTnLst>
                                </p:cTn>
                              </p:par>
                            </p:childTnLst>
                          </p:cTn>
                        </p:par>
                        <p:par>
                          <p:cTn id="18" fill="hold">
                            <p:stCondLst>
                              <p:cond delay="4000"/>
                            </p:stCondLst>
                            <p:childTnLst>
                              <p:par>
                                <p:cTn id="19" presetID="10"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9"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dissolve">
                                      <p:cBhvr>
                                        <p:cTn id="24" dur="500"/>
                                        <p:tgtEl>
                                          <p:spTgt spid="12"/>
                                        </p:tgtEl>
                                      </p:cBhvr>
                                    </p:animEffect>
                                  </p:childTnLst>
                                </p:cTn>
                              </p:par>
                            </p:childTnLst>
                          </p:cTn>
                        </p:par>
                        <p:par>
                          <p:cTn id="25" fill="hold">
                            <p:stCondLst>
                              <p:cond delay="4500"/>
                            </p:stCondLst>
                            <p:childTnLst>
                              <p:par>
                                <p:cTn id="26" presetID="9" presetClass="entr" presetSubtype="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dissolve">
                                      <p:cBhvr>
                                        <p:cTn id="28" dur="500"/>
                                        <p:tgtEl>
                                          <p:spTgt spid="24"/>
                                        </p:tgtEl>
                                      </p:cBhvr>
                                    </p:animEffect>
                                  </p:childTnLst>
                                </p:cTn>
                              </p:par>
                            </p:childTnLst>
                          </p:cTn>
                        </p:par>
                        <p:par>
                          <p:cTn id="29" fill="hold">
                            <p:stCondLst>
                              <p:cond delay="5000"/>
                            </p:stCondLst>
                            <p:childTnLst>
                              <p:par>
                                <p:cTn id="30" presetID="42" presetClass="path" presetSubtype="0" repeatCount="indefinite" accel="50000" decel="50000" fill="hold" nodeType="afterEffect">
                                  <p:stCondLst>
                                    <p:cond delay="0"/>
                                  </p:stCondLst>
                                  <p:endCondLst>
                                    <p:cond evt="onNext" delay="0">
                                      <p:tgtEl>
                                        <p:sldTgt/>
                                      </p:tgtEl>
                                    </p:cond>
                                  </p:endCondLst>
                                  <p:childTnLst>
                                    <p:animMotion origin="layout" path="M -3.16904E-6 -3.06963E-6 L -0.00954 -0.31644 " pathEditMode="relative" rAng="0" ptsTypes="AA">
                                      <p:cBhvr>
                                        <p:cTn id="31" dur="3000" fill="hold"/>
                                        <p:tgtEl>
                                          <p:spTgt spid="24"/>
                                        </p:tgtEl>
                                        <p:attrNameLst>
                                          <p:attrName>ppt_x</p:attrName>
                                          <p:attrName>ppt_y</p:attrName>
                                        </p:attrNameLst>
                                      </p:cBhvr>
                                      <p:rCtr x="-486" y="-15822"/>
                                    </p:animMotion>
                                  </p:childTnLst>
                                </p:cTn>
                              </p:par>
                              <p:par>
                                <p:cTn id="32" presetID="9"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dissolve">
                                      <p:cBhvr>
                                        <p:cTn id="3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261479" y="1600200"/>
            <a:ext cx="8765789" cy="4525963"/>
          </a:xfrm>
        </p:spPr>
        <p:txBody>
          <a:bodyPr numCol="3">
            <a:noAutofit/>
          </a:bodyPr>
          <a:lstStyle/>
          <a:p>
            <a:r>
              <a:rPr lang="en-US" sz="2800" dirty="0" smtClean="0"/>
              <a:t>V. </a:t>
            </a:r>
            <a:r>
              <a:rPr lang="en-US" sz="2800" dirty="0" err="1" smtClean="0"/>
              <a:t>Amaral</a:t>
            </a:r>
            <a:endParaRPr lang="en-US" sz="2800" dirty="0" smtClean="0"/>
          </a:p>
          <a:p>
            <a:r>
              <a:rPr lang="en-US" sz="2800" dirty="0" smtClean="0"/>
              <a:t>L. </a:t>
            </a:r>
            <a:r>
              <a:rPr lang="en-US" sz="2800" dirty="0" err="1" smtClean="0"/>
              <a:t>Amorim</a:t>
            </a:r>
            <a:endParaRPr lang="en-US" sz="2800" dirty="0" smtClean="0"/>
          </a:p>
          <a:p>
            <a:r>
              <a:rPr lang="en-US" sz="2800" dirty="0" smtClean="0"/>
              <a:t>Y</a:t>
            </a:r>
            <a:r>
              <a:rPr lang="en-US" sz="2800" dirty="0"/>
              <a:t>. </a:t>
            </a:r>
            <a:r>
              <a:rPr lang="en-US" sz="2800" dirty="0" err="1" smtClean="0"/>
              <a:t>Blumenfeld</a:t>
            </a:r>
            <a:endParaRPr lang="en-US" sz="2800" dirty="0" smtClean="0"/>
          </a:p>
          <a:p>
            <a:r>
              <a:rPr lang="en-US" sz="2800" dirty="0" smtClean="0"/>
              <a:t>S</a:t>
            </a:r>
            <a:r>
              <a:rPr lang="en-US" sz="2800" dirty="0"/>
              <a:t>. </a:t>
            </a:r>
            <a:r>
              <a:rPr lang="en-US" sz="2800" dirty="0" err="1" smtClean="0"/>
              <a:t>Decoster</a:t>
            </a:r>
            <a:endParaRPr lang="en-US" sz="2800" dirty="0" smtClean="0"/>
          </a:p>
          <a:p>
            <a:r>
              <a:rPr lang="en-US" sz="2800" dirty="0"/>
              <a:t>M. </a:t>
            </a:r>
            <a:r>
              <a:rPr lang="en-US" sz="2800" dirty="0" err="1" smtClean="0"/>
              <a:t>Deicher</a:t>
            </a:r>
            <a:endParaRPr lang="en-US" sz="2800" dirty="0"/>
          </a:p>
          <a:p>
            <a:r>
              <a:rPr lang="en-US" sz="2800" dirty="0"/>
              <a:t>A. </a:t>
            </a:r>
            <a:r>
              <a:rPr lang="en-US" sz="2800" dirty="0" err="1" smtClean="0"/>
              <a:t>Fenta</a:t>
            </a:r>
            <a:endParaRPr lang="en-US" sz="2800" dirty="0" smtClean="0"/>
          </a:p>
          <a:p>
            <a:r>
              <a:rPr lang="en-US" sz="2800" dirty="0" smtClean="0"/>
              <a:t>J.N. </a:t>
            </a:r>
            <a:r>
              <a:rPr lang="en-US" sz="2800" dirty="0" err="1" smtClean="0"/>
              <a:t>Gonçalves</a:t>
            </a:r>
            <a:endParaRPr lang="en-US" sz="2800" dirty="0" smtClean="0"/>
          </a:p>
          <a:p>
            <a:r>
              <a:rPr lang="en-US" sz="2800" dirty="0" smtClean="0"/>
              <a:t>A. </a:t>
            </a:r>
            <a:r>
              <a:rPr lang="en-US" sz="2800" dirty="0" err="1" smtClean="0"/>
              <a:t>Göttberg</a:t>
            </a:r>
            <a:endParaRPr lang="en-US" sz="2800" dirty="0" smtClean="0"/>
          </a:p>
          <a:p>
            <a:r>
              <a:rPr lang="en-US" sz="2800" dirty="0"/>
              <a:t>H. </a:t>
            </a:r>
            <a:r>
              <a:rPr lang="en-US" sz="2800" dirty="0" err="1" smtClean="0"/>
              <a:t>Gunnlaugsson</a:t>
            </a:r>
            <a:endParaRPr lang="en-US" sz="2800" dirty="0" smtClean="0"/>
          </a:p>
          <a:p>
            <a:r>
              <a:rPr lang="en-US" sz="2800" dirty="0"/>
              <a:t>K. </a:t>
            </a:r>
            <a:r>
              <a:rPr lang="en-US" sz="2800" dirty="0" smtClean="0"/>
              <a:t>Johnston</a:t>
            </a:r>
          </a:p>
          <a:p>
            <a:r>
              <a:rPr lang="en-US" sz="2800" dirty="0" smtClean="0"/>
              <a:t>U. </a:t>
            </a:r>
            <a:r>
              <a:rPr lang="en-US" sz="2800" dirty="0" err="1" smtClean="0"/>
              <a:t>Köster</a:t>
            </a:r>
            <a:endParaRPr lang="en-US" sz="2800" dirty="0" smtClean="0"/>
          </a:p>
          <a:p>
            <a:r>
              <a:rPr lang="en-US" sz="2800" dirty="0"/>
              <a:t>M. </a:t>
            </a:r>
            <a:r>
              <a:rPr lang="en-US" sz="2800" dirty="0" err="1" smtClean="0"/>
              <a:t>Kowaslka</a:t>
            </a:r>
            <a:endParaRPr lang="en-US" sz="2800" dirty="0" smtClean="0"/>
          </a:p>
          <a:p>
            <a:r>
              <a:rPr lang="en-US" sz="2800" dirty="0"/>
              <a:t>A. L. </a:t>
            </a:r>
            <a:r>
              <a:rPr lang="en-US" sz="2800" dirty="0" smtClean="0"/>
              <a:t>Lopes</a:t>
            </a:r>
          </a:p>
          <a:p>
            <a:r>
              <a:rPr lang="en-US" sz="2800" dirty="0" smtClean="0"/>
              <a:t>T. </a:t>
            </a:r>
            <a:r>
              <a:rPr lang="en-US" sz="2800" dirty="0" err="1" smtClean="0"/>
              <a:t>Mendonça</a:t>
            </a:r>
            <a:endParaRPr lang="en-US" sz="2800" dirty="0" smtClean="0"/>
          </a:p>
          <a:p>
            <a:r>
              <a:rPr lang="en-US" sz="2800" dirty="0"/>
              <a:t>L. </a:t>
            </a:r>
            <a:r>
              <a:rPr lang="en-US" sz="2800" dirty="0" smtClean="0"/>
              <a:t>Pereira</a:t>
            </a:r>
          </a:p>
          <a:p>
            <a:r>
              <a:rPr lang="en-US" sz="2800" dirty="0"/>
              <a:t>M. </a:t>
            </a:r>
            <a:r>
              <a:rPr lang="en-US" sz="2800" dirty="0" err="1" smtClean="0"/>
              <a:t>Stachura</a:t>
            </a:r>
            <a:endParaRPr lang="en-US" sz="2800" dirty="0" smtClean="0"/>
          </a:p>
          <a:p>
            <a:r>
              <a:rPr lang="en-US" sz="2800" dirty="0" smtClean="0"/>
              <a:t>T. </a:t>
            </a:r>
            <a:r>
              <a:rPr lang="en-US" sz="2800" dirty="0" err="1" smtClean="0"/>
              <a:t>Stora</a:t>
            </a:r>
            <a:endParaRPr lang="en-US" sz="2800" dirty="0" smtClean="0"/>
          </a:p>
          <a:p>
            <a:r>
              <a:rPr lang="en-US" sz="2800" dirty="0" smtClean="0"/>
              <a:t>U</a:t>
            </a:r>
            <a:r>
              <a:rPr lang="en-US" sz="2800" dirty="0"/>
              <a:t>. </a:t>
            </a:r>
            <a:r>
              <a:rPr lang="en-US" sz="2800" dirty="0" smtClean="0"/>
              <a:t>Wahl</a:t>
            </a:r>
          </a:p>
          <a:p>
            <a:r>
              <a:rPr lang="en-US" sz="2000" i="1" dirty="0"/>
              <a:t>a</a:t>
            </a:r>
            <a:r>
              <a:rPr lang="en-US" sz="2000" i="1" dirty="0" smtClean="0"/>
              <a:t>nd The ISOLDE collaboration</a:t>
            </a:r>
          </a:p>
        </p:txBody>
      </p:sp>
    </p:spTree>
    <p:extLst>
      <p:ext uri="{BB962C8B-B14F-4D97-AF65-F5344CB8AC3E}">
        <p14:creationId xmlns="" xmlns:p14="http://schemas.microsoft.com/office/powerpoint/2010/main" val="20020210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 xmlns:p14="http://schemas.microsoft.com/office/powerpoint/2010/main" val="24547671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274" y="461665"/>
            <a:ext cx="4749182" cy="6396335"/>
          </a:xfrm>
          <a:prstGeom prst="rect">
            <a:avLst/>
          </a:prstGeom>
        </p:spPr>
        <p:style>
          <a:lnRef idx="1">
            <a:schemeClr val="accent1"/>
          </a:lnRef>
          <a:fillRef idx="3">
            <a:schemeClr val="accent1"/>
          </a:fillRef>
          <a:effectRef idx="2">
            <a:schemeClr val="accent1"/>
          </a:effectRef>
          <a:fontRef idx="minor">
            <a:schemeClr val="lt1"/>
          </a:fontRef>
        </p:style>
        <p:txBody>
          <a:bodyPr rtlCol="0" anchor="t" anchorCtr="1"/>
          <a:lstStyle/>
          <a:p>
            <a:pPr algn="ctr"/>
            <a:r>
              <a:rPr lang="en-US" dirty="0" smtClean="0">
                <a:solidFill>
                  <a:srgbClr val="0000FF"/>
                </a:solidFill>
              </a:rPr>
              <a:t>Aluminum, self-diffusion </a:t>
            </a:r>
            <a:endParaRPr lang="en-US" dirty="0">
              <a:solidFill>
                <a:srgbClr val="0000FF"/>
              </a:solidFill>
            </a:endParaRPr>
          </a:p>
        </p:txBody>
      </p:sp>
      <p:sp>
        <p:nvSpPr>
          <p:cNvPr id="4" name="Slide Number Placeholder 3"/>
          <p:cNvSpPr>
            <a:spLocks noGrp="1"/>
          </p:cNvSpPr>
          <p:nvPr>
            <p:ph type="sldNum" sz="quarter" idx="10"/>
          </p:nvPr>
        </p:nvSpPr>
        <p:spPr/>
        <p:txBody>
          <a:bodyPr/>
          <a:lstStyle/>
          <a:p>
            <a:fld id="{BCE284ED-996D-4AD6-85B7-65EF3FD78B94}" type="slidenum">
              <a:rPr lang="en-US" smtClean="0">
                <a:solidFill>
                  <a:srgbClr val="FFFFFF"/>
                </a:solidFill>
              </a:rPr>
              <a:pPr/>
              <a:t>42</a:t>
            </a:fld>
            <a:endParaRPr lang="en-US">
              <a:solidFill>
                <a:srgbClr val="FFFFFF"/>
              </a:solidFill>
            </a:endParaRPr>
          </a:p>
        </p:txBody>
      </p:sp>
      <p:sp>
        <p:nvSpPr>
          <p:cNvPr id="7" name="Text Box 3"/>
          <p:cNvSpPr txBox="1">
            <a:spLocks noChangeArrowheads="1"/>
          </p:cNvSpPr>
          <p:nvPr/>
        </p:nvSpPr>
        <p:spPr bwMode="auto">
          <a:xfrm>
            <a:off x="0" y="0"/>
            <a:ext cx="9144000" cy="461665"/>
          </a:xfrm>
          <a:prstGeom prst="rect">
            <a:avLst/>
          </a:prstGeom>
          <a:solidFill>
            <a:srgbClr val="FFFF00"/>
          </a:solidFill>
          <a:ln w="9525">
            <a:noFill/>
            <a:miter lim="800000"/>
            <a:headEnd/>
            <a:tailEnd/>
          </a:ln>
        </p:spPr>
        <p:txBody>
          <a:bodyPr wrap="square">
            <a:spAutoFit/>
          </a:bodyPr>
          <a:lstStyle/>
          <a:p>
            <a:pPr algn="ctr" fontAlgn="base">
              <a:spcBef>
                <a:spcPct val="50000"/>
              </a:spcBef>
              <a:spcAft>
                <a:spcPct val="0"/>
              </a:spcAft>
            </a:pPr>
            <a:r>
              <a:rPr lang="en-US" sz="2400" b="1" dirty="0" smtClean="0">
                <a:solidFill>
                  <a:srgbClr val="0000FF"/>
                </a:solidFill>
              </a:rPr>
              <a:t>Understanding Diffusion and self diffusion ... On-line !</a:t>
            </a:r>
            <a:endParaRPr lang="en-US" sz="2400" b="1" dirty="0">
              <a:solidFill>
                <a:srgbClr val="0000FF"/>
              </a:solidFill>
            </a:endParaRPr>
          </a:p>
        </p:txBody>
      </p:sp>
      <p:pic>
        <p:nvPicPr>
          <p:cNvPr id="5" name="Picture 4" descr="Al self-diffusion.jpg"/>
          <p:cNvPicPr>
            <a:picLocks noChangeAspect="1"/>
          </p:cNvPicPr>
          <p:nvPr/>
        </p:nvPicPr>
        <p:blipFill>
          <a:blip r:embed="rId4" cstate="print"/>
          <a:stretch>
            <a:fillRect/>
          </a:stretch>
        </p:blipFill>
        <p:spPr>
          <a:xfrm>
            <a:off x="805860" y="860968"/>
            <a:ext cx="3135517" cy="3787776"/>
          </a:xfrm>
          <a:prstGeom prst="rect">
            <a:avLst/>
          </a:prstGeom>
        </p:spPr>
      </p:pic>
      <p:sp>
        <p:nvSpPr>
          <p:cNvPr id="9" name="TextBox 8"/>
          <p:cNvSpPr txBox="1"/>
          <p:nvPr/>
        </p:nvSpPr>
        <p:spPr>
          <a:xfrm>
            <a:off x="985248" y="4656782"/>
            <a:ext cx="2996208" cy="276999"/>
          </a:xfrm>
          <a:prstGeom prst="rect">
            <a:avLst/>
          </a:prstGeom>
          <a:noFill/>
        </p:spPr>
        <p:txBody>
          <a:bodyPr wrap="none" rtlCol="0">
            <a:spAutoFit/>
          </a:bodyPr>
          <a:lstStyle/>
          <a:p>
            <a:pPr fontAlgn="base">
              <a:spcBef>
                <a:spcPct val="0"/>
              </a:spcBef>
              <a:spcAft>
                <a:spcPct val="0"/>
              </a:spcAft>
            </a:pPr>
            <a:r>
              <a:rPr lang="en-US" sz="1200" dirty="0">
                <a:solidFill>
                  <a:srgbClr val="0000FF"/>
                </a:solidFill>
              </a:rPr>
              <a:t>(</a:t>
            </a:r>
            <a:r>
              <a:rPr lang="en-US" sz="1200" dirty="0" err="1">
                <a:solidFill>
                  <a:srgbClr val="0000FF"/>
                </a:solidFill>
              </a:rPr>
              <a:t>T.G.Stoebe</a:t>
            </a:r>
            <a:r>
              <a:rPr lang="en-US" sz="1200" dirty="0">
                <a:solidFill>
                  <a:srgbClr val="0000FF"/>
                </a:solidFill>
              </a:rPr>
              <a:t> </a:t>
            </a:r>
            <a:r>
              <a:rPr lang="en-US" sz="1200" i="1" dirty="0">
                <a:solidFill>
                  <a:srgbClr val="0000FF"/>
                </a:solidFill>
              </a:rPr>
              <a:t>et al</a:t>
            </a:r>
            <a:r>
              <a:rPr lang="en-US" sz="1200" dirty="0">
                <a:solidFill>
                  <a:srgbClr val="0000FF"/>
                </a:solidFill>
              </a:rPr>
              <a:t>., Phys. Rev. 166 (1968) 621)</a:t>
            </a:r>
          </a:p>
        </p:txBody>
      </p:sp>
      <p:sp>
        <p:nvSpPr>
          <p:cNvPr id="11" name="Rectangle 10"/>
          <p:cNvSpPr/>
          <p:nvPr/>
        </p:nvSpPr>
        <p:spPr bwMode="auto">
          <a:xfrm>
            <a:off x="2779128" y="1040356"/>
            <a:ext cx="1435104" cy="1255716"/>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lang="en-US" sz="1400" b="1" i="1">
              <a:solidFill>
                <a:srgbClr val="000000"/>
              </a:solidFill>
            </a:endParaRPr>
          </a:p>
        </p:txBody>
      </p:sp>
      <p:sp>
        <p:nvSpPr>
          <p:cNvPr id="14" name="TextBox 13"/>
          <p:cNvSpPr txBox="1"/>
          <p:nvPr/>
        </p:nvSpPr>
        <p:spPr>
          <a:xfrm>
            <a:off x="3808723" y="1059729"/>
            <a:ext cx="3946536" cy="707886"/>
          </a:xfrm>
          <a:prstGeom prst="rect">
            <a:avLst/>
          </a:prstGeom>
          <a:noFill/>
        </p:spPr>
        <p:txBody>
          <a:bodyPr wrap="square" rtlCol="0">
            <a:spAutoFit/>
          </a:bodyPr>
          <a:lstStyle>
            <a:defPPr>
              <a:defRPr lang="en-US"/>
            </a:defPPr>
            <a:lvl1pPr algn="ctr" fontAlgn="base">
              <a:spcBef>
                <a:spcPct val="0"/>
              </a:spcBef>
              <a:spcAft>
                <a:spcPct val="0"/>
              </a:spcAft>
              <a:defRPr sz="1400">
                <a:solidFill>
                  <a:srgbClr val="FF0000"/>
                </a:solidFill>
                <a:latin typeface="Verdana"/>
                <a:cs typeface="Verdana"/>
              </a:defRPr>
            </a:lvl1pPr>
          </a:lstStyle>
          <a:p>
            <a:r>
              <a:rPr lang="en-US" dirty="0"/>
              <a:t>Tracer diffusion</a:t>
            </a:r>
          </a:p>
          <a:p>
            <a:r>
              <a:rPr lang="en-US" dirty="0"/>
              <a:t> 26Al (T1/2 = 7.2×105 y !!!)</a:t>
            </a:r>
          </a:p>
          <a:p>
            <a:r>
              <a:rPr lang="en-US" sz="1200" dirty="0"/>
              <a:t>(T.S. Lundy et al., J. Appl. Phys. 33 (1962)1671) </a:t>
            </a:r>
          </a:p>
        </p:txBody>
      </p:sp>
      <p:sp>
        <p:nvSpPr>
          <p:cNvPr id="12" name="Rectangle 11"/>
          <p:cNvSpPr/>
          <p:nvPr/>
        </p:nvSpPr>
        <p:spPr bwMode="auto">
          <a:xfrm>
            <a:off x="1882188" y="2116684"/>
            <a:ext cx="1435104" cy="1255716"/>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lang="en-US" sz="1400" b="1" i="1">
              <a:solidFill>
                <a:srgbClr val="000000"/>
              </a:solidFill>
            </a:endParaRPr>
          </a:p>
        </p:txBody>
      </p:sp>
      <p:sp>
        <p:nvSpPr>
          <p:cNvPr id="15" name="TextBox 14"/>
          <p:cNvSpPr txBox="1"/>
          <p:nvPr/>
        </p:nvSpPr>
        <p:spPr>
          <a:xfrm>
            <a:off x="2637533" y="2826492"/>
            <a:ext cx="717552" cy="307777"/>
          </a:xfrm>
          <a:prstGeom prst="rect">
            <a:avLst/>
          </a:prstGeom>
          <a:noFill/>
        </p:spPr>
        <p:txBody>
          <a:bodyPr wrap="square" rtlCol="0">
            <a:spAutoFit/>
          </a:bodyPr>
          <a:lstStyle>
            <a:defPPr>
              <a:defRPr lang="en-US"/>
            </a:defPPr>
            <a:lvl1pPr algn="ctr" fontAlgn="base">
              <a:spcBef>
                <a:spcPct val="0"/>
              </a:spcBef>
              <a:spcAft>
                <a:spcPct val="0"/>
              </a:spcAft>
              <a:defRPr sz="1400">
                <a:solidFill>
                  <a:srgbClr val="FF0000"/>
                </a:solidFill>
                <a:latin typeface="Verdana"/>
                <a:cs typeface="Verdana"/>
              </a:defRPr>
            </a:lvl1pPr>
          </a:lstStyle>
          <a:p>
            <a:r>
              <a:rPr lang="en-US" dirty="0"/>
              <a:t>NMR</a:t>
            </a:r>
          </a:p>
        </p:txBody>
      </p:sp>
      <p:sp>
        <p:nvSpPr>
          <p:cNvPr id="13" name="Rectangle 12"/>
          <p:cNvSpPr/>
          <p:nvPr/>
        </p:nvSpPr>
        <p:spPr bwMode="auto">
          <a:xfrm>
            <a:off x="985248" y="3193012"/>
            <a:ext cx="1435104" cy="1255716"/>
          </a:xfrm>
          <a:prstGeom prst="rect">
            <a:avLst/>
          </a:prstGeom>
          <a:no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50000"/>
              </a:spcBef>
              <a:spcAft>
                <a:spcPct val="0"/>
              </a:spcAft>
            </a:pPr>
            <a:endParaRPr lang="en-US" sz="1400" b="1" i="1">
              <a:solidFill>
                <a:srgbClr val="000000"/>
              </a:solidFill>
            </a:endParaRPr>
          </a:p>
        </p:txBody>
      </p:sp>
      <p:sp>
        <p:nvSpPr>
          <p:cNvPr id="16" name="TextBox 15"/>
          <p:cNvSpPr txBox="1"/>
          <p:nvPr/>
        </p:nvSpPr>
        <p:spPr>
          <a:xfrm>
            <a:off x="2222187" y="3611720"/>
            <a:ext cx="1913432" cy="523220"/>
          </a:xfrm>
          <a:prstGeom prst="rect">
            <a:avLst/>
          </a:prstGeom>
          <a:noFill/>
        </p:spPr>
        <p:txBody>
          <a:bodyPr wrap="square" rtlCol="0">
            <a:spAutoFit/>
          </a:bodyPr>
          <a:lstStyle/>
          <a:p>
            <a:pPr algn="ctr" fontAlgn="base">
              <a:spcBef>
                <a:spcPct val="0"/>
              </a:spcBef>
              <a:spcAft>
                <a:spcPct val="0"/>
              </a:spcAft>
            </a:pPr>
            <a:r>
              <a:rPr lang="en-US" sz="1400" dirty="0" smtClean="0">
                <a:solidFill>
                  <a:srgbClr val="FF0000"/>
                </a:solidFill>
                <a:latin typeface="Verdana"/>
                <a:cs typeface="Verdana"/>
              </a:rPr>
              <a:t>Indirect</a:t>
            </a:r>
            <a:endParaRPr lang="en-US" sz="1400" dirty="0">
              <a:solidFill>
                <a:srgbClr val="FF0000"/>
              </a:solidFill>
              <a:latin typeface="Verdana"/>
              <a:cs typeface="Verdana"/>
            </a:endParaRPr>
          </a:p>
          <a:p>
            <a:pPr algn="ctr" fontAlgn="base">
              <a:spcBef>
                <a:spcPct val="0"/>
              </a:spcBef>
              <a:spcAft>
                <a:spcPct val="0"/>
              </a:spcAft>
            </a:pPr>
            <a:r>
              <a:rPr lang="en-US" sz="1400" dirty="0" smtClean="0">
                <a:solidFill>
                  <a:srgbClr val="FF0000"/>
                </a:solidFill>
                <a:latin typeface="Verdana"/>
                <a:cs typeface="Verdana"/>
              </a:rPr>
              <a:t>void shrinkage etc.</a:t>
            </a:r>
            <a:endParaRPr lang="en-US" sz="1400" dirty="0">
              <a:solidFill>
                <a:srgbClr val="FF0000"/>
              </a:solidFill>
              <a:latin typeface="Verdana"/>
              <a:cs typeface="Verdana"/>
            </a:endParaRPr>
          </a:p>
        </p:txBody>
      </p:sp>
      <p:sp>
        <p:nvSpPr>
          <p:cNvPr id="33" name="TextBox 32"/>
          <p:cNvSpPr txBox="1"/>
          <p:nvPr/>
        </p:nvSpPr>
        <p:spPr>
          <a:xfrm>
            <a:off x="0" y="5057415"/>
            <a:ext cx="4634496" cy="1323439"/>
          </a:xfrm>
          <a:prstGeom prst="rect">
            <a:avLst/>
          </a:prstGeom>
          <a:noFill/>
        </p:spPr>
        <p:txBody>
          <a:bodyPr wrap="square" rtlCol="0">
            <a:spAutoFit/>
          </a:bodyPr>
          <a:lstStyle/>
          <a:p>
            <a:pPr fontAlgn="base">
              <a:spcBef>
                <a:spcPct val="0"/>
              </a:spcBef>
              <a:spcAft>
                <a:spcPct val="0"/>
              </a:spcAft>
            </a:pPr>
            <a:r>
              <a:rPr lang="en-US" sz="1600" dirty="0" smtClean="0">
                <a:effectLst>
                  <a:outerShdw blurRad="38100" dist="38100" dir="2700000" algn="tl">
                    <a:srgbClr val="000000">
                      <a:alpha val="43137"/>
                    </a:srgbClr>
                  </a:outerShdw>
                </a:effectLst>
              </a:rPr>
              <a:t>Single stable </a:t>
            </a:r>
            <a:r>
              <a:rPr lang="en-US" sz="1600" dirty="0">
                <a:effectLst>
                  <a:outerShdw blurRad="38100" dist="38100" dir="2700000" algn="tl">
                    <a:srgbClr val="000000">
                      <a:alpha val="43137"/>
                    </a:srgbClr>
                  </a:outerShdw>
                </a:effectLst>
              </a:rPr>
              <a:t>Al </a:t>
            </a:r>
            <a:r>
              <a:rPr lang="en-US" sz="1600" dirty="0" err="1" smtClean="0">
                <a:effectLst>
                  <a:outerShdw blurRad="38100" dist="38100" dir="2700000" algn="tl">
                    <a:srgbClr val="000000">
                      <a:alpha val="43137"/>
                    </a:srgbClr>
                  </a:outerShdw>
                </a:effectLst>
              </a:rPr>
              <a:t>isotope:no</a:t>
            </a:r>
            <a:r>
              <a:rPr lang="en-US" sz="1600" dirty="0" smtClean="0">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rPr>
              <a:t>SIMS measurements </a:t>
            </a:r>
            <a:r>
              <a:rPr lang="en-US" sz="1600" dirty="0" smtClean="0">
                <a:effectLst>
                  <a:outerShdw blurRad="38100" dist="38100" dir="2700000" algn="tl">
                    <a:srgbClr val="000000">
                      <a:alpha val="43137"/>
                    </a:srgbClr>
                  </a:outerShdw>
                </a:effectLst>
              </a:rPr>
              <a:t>Unknown activation energy of self diffusion in Al</a:t>
            </a:r>
          </a:p>
          <a:p>
            <a:pPr fontAlgn="base">
              <a:spcBef>
                <a:spcPct val="0"/>
              </a:spcBef>
              <a:spcAft>
                <a:spcPct val="0"/>
              </a:spcAft>
            </a:pPr>
            <a:r>
              <a:rPr lang="en-US" sz="1600" dirty="0" smtClean="0">
                <a:effectLst>
                  <a:outerShdw blurRad="38100" dist="38100" dir="2700000" algn="tl">
                    <a:srgbClr val="000000">
                      <a:alpha val="43137"/>
                    </a:srgbClr>
                  </a:outerShdw>
                </a:effectLst>
              </a:rPr>
              <a:t>Unknown role of vacancies, </a:t>
            </a:r>
            <a:r>
              <a:rPr lang="en-US" sz="1600" dirty="0" err="1" smtClean="0">
                <a:effectLst>
                  <a:outerShdw blurRad="38100" dist="38100" dir="2700000" algn="tl">
                    <a:srgbClr val="000000">
                      <a:alpha val="43137"/>
                    </a:srgbClr>
                  </a:outerShdw>
                </a:effectLst>
              </a:rPr>
              <a:t>divacancies</a:t>
            </a:r>
            <a:r>
              <a:rPr lang="en-US" sz="1600" dirty="0" smtClean="0">
                <a:effectLst>
                  <a:outerShdw blurRad="38100" dist="38100" dir="2700000" algn="tl">
                    <a:srgbClr val="000000">
                      <a:alpha val="43137"/>
                    </a:srgbClr>
                  </a:outerShdw>
                </a:effectLst>
              </a:rPr>
              <a:t> at different temperatures</a:t>
            </a:r>
          </a:p>
          <a:p>
            <a:pPr fontAlgn="base">
              <a:spcBef>
                <a:spcPct val="0"/>
              </a:spcBef>
              <a:spcAft>
                <a:spcPct val="0"/>
              </a:spcAft>
            </a:pPr>
            <a:r>
              <a:rPr lang="en-US" sz="1600" dirty="0" smtClean="0">
                <a:effectLst>
                  <a:outerShdw blurRad="38100" dist="38100" dir="2700000" algn="tl">
                    <a:srgbClr val="000000">
                      <a:alpha val="43137"/>
                    </a:srgbClr>
                  </a:outerShdw>
                </a:effectLst>
              </a:rPr>
              <a:t>Unknown Al diffusion in Al-based compounds </a:t>
            </a:r>
            <a:endParaRPr lang="en-US" sz="1600" dirty="0">
              <a:effectLst>
                <a:outerShdw blurRad="38100" dist="38100" dir="2700000" algn="tl">
                  <a:srgbClr val="000000">
                    <a:alpha val="43137"/>
                  </a:srgbClr>
                </a:outerShdw>
              </a:effectLst>
            </a:endParaRPr>
          </a:p>
        </p:txBody>
      </p:sp>
      <p:graphicFrame>
        <p:nvGraphicFramePr>
          <p:cNvPr id="35" name="Group 3"/>
          <p:cNvGraphicFramePr>
            <a:graphicFrameLocks noGrp="1"/>
          </p:cNvGraphicFramePr>
          <p:nvPr>
            <p:extLst>
              <p:ext uri="{D42A27DB-BD31-4B8C-83A1-F6EECF244321}">
                <p14:modId xmlns="" xmlns:p14="http://schemas.microsoft.com/office/powerpoint/2010/main" val="630701797"/>
              </p:ext>
            </p:extLst>
          </p:nvPr>
        </p:nvGraphicFramePr>
        <p:xfrm>
          <a:off x="5091440" y="4146552"/>
          <a:ext cx="3927475" cy="2346792"/>
        </p:xfrm>
        <a:graphic>
          <a:graphicData uri="http://schemas.openxmlformats.org/drawingml/2006/table">
            <a:tbl>
              <a:tblPr/>
              <a:tblGrid>
                <a:gridCol w="982662"/>
                <a:gridCol w="1200150"/>
                <a:gridCol w="1744663"/>
              </a:tblGrid>
              <a:tr h="33518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00FF"/>
                          </a:solidFill>
                          <a:effectLst/>
                          <a:latin typeface="Arial" pitchFamily="34" charset="0"/>
                        </a:rPr>
                        <a:t>Isotope</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00FF"/>
                          </a:solidFill>
                          <a:effectLst/>
                          <a:latin typeface="Arial" pitchFamily="34" charset="0"/>
                        </a:rPr>
                        <a:t>t</a:t>
                      </a:r>
                      <a:r>
                        <a:rPr kumimoji="0" lang="en-GB" sz="1600" b="1" i="0" u="none" strike="noStrike" cap="none" normalizeH="0" baseline="-25000" dirty="0" smtClean="0">
                          <a:ln>
                            <a:noFill/>
                          </a:ln>
                          <a:solidFill>
                            <a:srgbClr val="0000FF"/>
                          </a:solidFill>
                          <a:effectLst/>
                          <a:latin typeface="Arial" pitchFamily="34" charset="0"/>
                        </a:rPr>
                        <a:t>1/2</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smtClean="0">
                          <a:ln>
                            <a:noFill/>
                          </a:ln>
                          <a:solidFill>
                            <a:srgbClr val="0000FF"/>
                          </a:solidFill>
                          <a:effectLst/>
                          <a:latin typeface="Arial" pitchFamily="34" charset="0"/>
                        </a:rPr>
                        <a:t>Detection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EF82E"/>
                    </a:solidFill>
                  </a:tcPr>
                </a:tc>
              </a:tr>
              <a:tr h="33518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30000" dirty="0" smtClean="0">
                          <a:ln>
                            <a:noFill/>
                          </a:ln>
                          <a:solidFill>
                            <a:srgbClr val="0000FF"/>
                          </a:solidFill>
                          <a:effectLst/>
                          <a:latin typeface="Arial" pitchFamily="34" charset="0"/>
                        </a:rPr>
                        <a:t>38</a:t>
                      </a:r>
                      <a:r>
                        <a:rPr kumimoji="0" lang="en-GB" sz="1600" b="1" i="0" u="none" strike="noStrike" cap="none" normalizeH="0" baseline="0" dirty="0" smtClean="0">
                          <a:ln>
                            <a:noFill/>
                          </a:ln>
                          <a:solidFill>
                            <a:srgbClr val="0000FF"/>
                          </a:solidFill>
                          <a:effectLst/>
                          <a:latin typeface="Arial" pitchFamily="34" charset="0"/>
                        </a:rPr>
                        <a:t>Cl</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00FF"/>
                          </a:solidFill>
                          <a:effectLst/>
                          <a:latin typeface="Arial" pitchFamily="34" charset="0"/>
                        </a:rPr>
                        <a:t>37.3 min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00FF"/>
                          </a:solidFill>
                          <a:effectLst/>
                          <a:latin typeface="Arial" pitchFamily="34" charset="0"/>
                        </a:rPr>
                        <a:t>β</a:t>
                      </a:r>
                      <a:r>
                        <a:rPr kumimoji="0" lang="en-GB" sz="1600" b="0" i="0" u="none" strike="noStrike" cap="none" normalizeH="0" baseline="30000" dirty="0" smtClean="0">
                          <a:ln>
                            <a:noFill/>
                          </a:ln>
                          <a:solidFill>
                            <a:srgbClr val="0000FF"/>
                          </a:solidFill>
                          <a:effectLst/>
                          <a:latin typeface="Arial" pitchFamily="34" charset="0"/>
                        </a:rPr>
                        <a:t>-</a:t>
                      </a:r>
                      <a:r>
                        <a:rPr kumimoji="0" lang="en-GB" sz="1600" b="0" i="0" u="none" strike="noStrike" cap="none" normalizeH="0" baseline="-25000" dirty="0" smtClean="0">
                          <a:ln>
                            <a:noFill/>
                          </a:ln>
                          <a:solidFill>
                            <a:srgbClr val="0000FF"/>
                          </a:solidFill>
                          <a:effectLst/>
                          <a:latin typeface="Arial" pitchFamily="34" charset="0"/>
                        </a:rPr>
                        <a:t>4800keV </a:t>
                      </a:r>
                      <a:r>
                        <a:rPr kumimoji="0" lang="en-GB" sz="1600" b="0" i="0" u="none" strike="noStrike" cap="none" normalizeH="0" baseline="0" dirty="0" smtClean="0">
                          <a:ln>
                            <a:noFill/>
                          </a:ln>
                          <a:solidFill>
                            <a:srgbClr val="0000FF"/>
                          </a:solidFill>
                          <a:effectLst/>
                          <a:latin typeface="Arial" pitchFamily="34" charset="0"/>
                        </a:rPr>
                        <a:t>; </a:t>
                      </a:r>
                      <a:r>
                        <a:rPr kumimoji="0" lang="en-GB" sz="1600" b="0" i="0" u="none" strike="noStrike" cap="none" normalizeH="0" baseline="0" dirty="0" smtClean="0">
                          <a:ln>
                            <a:noFill/>
                          </a:ln>
                          <a:solidFill>
                            <a:srgbClr val="0000FF"/>
                          </a:solidFill>
                          <a:effectLst/>
                          <a:latin typeface="Times New Roman" pitchFamily="18" charset="0"/>
                          <a:cs typeface="Times New Roman" pitchFamily="18" charset="0"/>
                        </a:rPr>
                        <a:t>γ</a:t>
                      </a:r>
                      <a:r>
                        <a:rPr kumimoji="0" lang="en-GB" sz="1600" b="0" i="0" u="none" strike="noStrike" cap="none" normalizeH="0" baseline="-25000" dirty="0" smtClean="0">
                          <a:ln>
                            <a:noFill/>
                          </a:ln>
                          <a:solidFill>
                            <a:srgbClr val="0000FF"/>
                          </a:solidFill>
                          <a:effectLst/>
                          <a:latin typeface="Arial" pitchFamily="34" charset="0"/>
                        </a:rPr>
                        <a:t>2168keV</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r>
              <a:tr h="33518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30000" dirty="0" smtClean="0">
                          <a:ln>
                            <a:noFill/>
                          </a:ln>
                          <a:solidFill>
                            <a:srgbClr val="0000FF"/>
                          </a:solidFill>
                          <a:effectLst/>
                          <a:latin typeface="Arial" pitchFamily="34" charset="0"/>
                        </a:rPr>
                        <a:t>11</a:t>
                      </a:r>
                      <a:r>
                        <a:rPr kumimoji="0" lang="en-GB" sz="1600" b="1" i="0" u="none" strike="noStrike" cap="none" normalizeH="0" baseline="0" dirty="0" smtClean="0">
                          <a:ln>
                            <a:noFill/>
                          </a:ln>
                          <a:solidFill>
                            <a:srgbClr val="0000FF"/>
                          </a:solidFill>
                          <a:effectLst/>
                          <a:latin typeface="Arial" pitchFamily="34" charset="0"/>
                        </a:rPr>
                        <a:t>C</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00FF"/>
                          </a:solidFill>
                          <a:effectLst/>
                          <a:latin typeface="Arial" pitchFamily="34" charset="0"/>
                        </a:rPr>
                        <a:t>20.38 min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00FF"/>
                          </a:solidFill>
                          <a:effectLst/>
                          <a:latin typeface="Arial" pitchFamily="34" charset="0"/>
                        </a:rPr>
                        <a:t>β</a:t>
                      </a:r>
                      <a:r>
                        <a:rPr kumimoji="0" lang="en-GB" sz="1600" b="0" i="0" u="none" strike="noStrike" cap="none" normalizeH="0" baseline="30000" dirty="0" smtClean="0">
                          <a:ln>
                            <a:noFill/>
                          </a:ln>
                          <a:solidFill>
                            <a:srgbClr val="0000FF"/>
                          </a:solidFill>
                          <a:effectLst/>
                          <a:latin typeface="Arial" pitchFamily="34" charset="0"/>
                        </a:rPr>
                        <a:t>+ </a:t>
                      </a:r>
                      <a:r>
                        <a:rPr kumimoji="0" lang="en-GB" sz="1600" b="0" i="0" u="none" strike="noStrike" cap="none" normalizeH="0" baseline="0" dirty="0" smtClean="0">
                          <a:ln>
                            <a:noFill/>
                          </a:ln>
                          <a:solidFill>
                            <a:srgbClr val="0000FF"/>
                          </a:solidFill>
                          <a:effectLst/>
                          <a:latin typeface="Arial" pitchFamily="34" charset="0"/>
                        </a:rPr>
                        <a:t>; </a:t>
                      </a:r>
                      <a:r>
                        <a:rPr kumimoji="0" lang="en-GB" sz="1600" b="0" i="0" u="none" strike="noStrike" cap="none" normalizeH="0" baseline="0" dirty="0" smtClean="0">
                          <a:ln>
                            <a:noFill/>
                          </a:ln>
                          <a:solidFill>
                            <a:srgbClr val="0000FF"/>
                          </a:solidFill>
                          <a:effectLst/>
                          <a:latin typeface="Times New Roman" pitchFamily="18" charset="0"/>
                          <a:cs typeface="Times New Roman" pitchFamily="18" charset="0"/>
                        </a:rPr>
                        <a:t>γ</a:t>
                      </a:r>
                      <a:r>
                        <a:rPr kumimoji="0" lang="en-GB" sz="1600" b="0" i="0" u="none" strike="noStrike" cap="none" normalizeH="0" baseline="-25000" dirty="0" smtClean="0">
                          <a:ln>
                            <a:noFill/>
                          </a:ln>
                          <a:solidFill>
                            <a:srgbClr val="0000FF"/>
                          </a:solidFill>
                          <a:effectLst/>
                          <a:latin typeface="Arial" pitchFamily="34" charset="0"/>
                        </a:rPr>
                        <a:t>511keV</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r>
              <a:tr h="33518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30000" dirty="0" smtClean="0">
                          <a:ln>
                            <a:noFill/>
                          </a:ln>
                          <a:solidFill>
                            <a:srgbClr val="0000FF"/>
                          </a:solidFill>
                          <a:effectLst/>
                          <a:latin typeface="Arial" pitchFamily="34" charset="0"/>
                        </a:rPr>
                        <a:t>13</a:t>
                      </a:r>
                      <a:r>
                        <a:rPr kumimoji="0" lang="en-GB" sz="1600" b="1" i="0" u="none" strike="noStrike" cap="none" normalizeH="0" baseline="0" dirty="0" smtClean="0">
                          <a:ln>
                            <a:noFill/>
                          </a:ln>
                          <a:solidFill>
                            <a:srgbClr val="0000FF"/>
                          </a:solidFill>
                          <a:effectLst/>
                          <a:latin typeface="Arial" pitchFamily="34" charset="0"/>
                        </a:rPr>
                        <a:t>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00FF"/>
                          </a:solidFill>
                          <a:effectLst/>
                          <a:latin typeface="Arial" pitchFamily="34" charset="0"/>
                        </a:rPr>
                        <a:t>9.96 min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00FF"/>
                          </a:solidFill>
                          <a:effectLst/>
                          <a:latin typeface="Arial" pitchFamily="34" charset="0"/>
                        </a:rPr>
                        <a:t>β</a:t>
                      </a:r>
                      <a:r>
                        <a:rPr kumimoji="0" lang="en-GB" sz="1600" b="0" i="0" u="none" strike="noStrike" cap="none" normalizeH="0" baseline="30000" dirty="0" smtClean="0">
                          <a:ln>
                            <a:noFill/>
                          </a:ln>
                          <a:solidFill>
                            <a:srgbClr val="0000FF"/>
                          </a:solidFill>
                          <a:effectLst/>
                          <a:latin typeface="Arial" pitchFamily="34" charset="0"/>
                        </a:rPr>
                        <a:t>+ </a:t>
                      </a:r>
                      <a:r>
                        <a:rPr kumimoji="0" lang="en-GB" sz="1600" b="0" i="0" u="none" strike="noStrike" cap="none" normalizeH="0" baseline="0" dirty="0" smtClean="0">
                          <a:ln>
                            <a:noFill/>
                          </a:ln>
                          <a:solidFill>
                            <a:srgbClr val="0000FF"/>
                          </a:solidFill>
                          <a:effectLst/>
                          <a:latin typeface="Arial" pitchFamily="34" charset="0"/>
                        </a:rPr>
                        <a:t>; </a:t>
                      </a:r>
                      <a:r>
                        <a:rPr kumimoji="0" lang="en-GB" sz="1600" b="0" i="0" u="none" strike="noStrike" cap="none" normalizeH="0" baseline="0" dirty="0" smtClean="0">
                          <a:ln>
                            <a:noFill/>
                          </a:ln>
                          <a:solidFill>
                            <a:srgbClr val="0000FF"/>
                          </a:solidFill>
                          <a:effectLst/>
                          <a:latin typeface="Times New Roman" pitchFamily="18" charset="0"/>
                          <a:cs typeface="Times New Roman" pitchFamily="18" charset="0"/>
                        </a:rPr>
                        <a:t>γ</a:t>
                      </a:r>
                      <a:r>
                        <a:rPr kumimoji="0" lang="en-GB" sz="1600" b="0" i="0" u="none" strike="noStrike" cap="none" normalizeH="0" baseline="-25000" dirty="0" smtClean="0">
                          <a:ln>
                            <a:noFill/>
                          </a:ln>
                          <a:solidFill>
                            <a:srgbClr val="0000FF"/>
                          </a:solidFill>
                          <a:effectLst/>
                          <a:latin typeface="Arial" pitchFamily="34" charset="0"/>
                        </a:rPr>
                        <a:t>511keV</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r>
              <a:tr h="33518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30000" dirty="0" smtClean="0">
                          <a:ln>
                            <a:noFill/>
                          </a:ln>
                          <a:solidFill>
                            <a:srgbClr val="0000FF"/>
                          </a:solidFill>
                          <a:effectLst/>
                          <a:latin typeface="Arial" pitchFamily="34" charset="0"/>
                        </a:rPr>
                        <a:t>29</a:t>
                      </a:r>
                      <a:r>
                        <a:rPr kumimoji="0" lang="en-GB" sz="1600" b="1" i="0" u="none" strike="noStrike" cap="none" normalizeH="0" baseline="0" dirty="0" smtClean="0">
                          <a:ln>
                            <a:noFill/>
                          </a:ln>
                          <a:solidFill>
                            <a:srgbClr val="0000FF"/>
                          </a:solidFill>
                          <a:effectLst/>
                          <a:latin typeface="Arial" pitchFamily="34" charset="0"/>
                        </a:rPr>
                        <a:t>Al</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00FF"/>
                          </a:solidFill>
                          <a:effectLst/>
                          <a:latin typeface="Arial" pitchFamily="34" charset="0"/>
                        </a:rPr>
                        <a:t>6.6 min</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00FF"/>
                          </a:solidFill>
                          <a:effectLst/>
                          <a:latin typeface="Times New Roman" pitchFamily="18" charset="0"/>
                          <a:cs typeface="Times New Roman" pitchFamily="18" charset="0"/>
                        </a:rPr>
                        <a:t>γ</a:t>
                      </a:r>
                      <a:r>
                        <a:rPr kumimoji="0" lang="en-GB" sz="1600" b="0" i="0" u="none" strike="noStrike" cap="none" normalizeH="0" baseline="-25000" dirty="0" smtClean="0">
                          <a:ln>
                            <a:noFill/>
                          </a:ln>
                          <a:solidFill>
                            <a:srgbClr val="0000FF"/>
                          </a:solidFill>
                          <a:effectLst/>
                          <a:latin typeface="Arial" pitchFamily="34" charset="0"/>
                        </a:rPr>
                        <a:t>1273keV</a:t>
                      </a:r>
                      <a:endParaRPr kumimoji="0" lang="en-GB" sz="1600" b="0" i="0" u="none" strike="noStrike" cap="none" normalizeH="0" baseline="0" dirty="0" smtClean="0">
                        <a:ln>
                          <a:noFill/>
                        </a:ln>
                        <a:solidFill>
                          <a:srgbClr val="0000FF"/>
                        </a:solidFill>
                        <a:effectLst/>
                        <a:latin typeface="Arial" pitchFamily="34"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r>
              <a:tr h="33518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FF"/>
                        </a:solidFill>
                        <a:effectLst/>
                        <a:latin typeface="Arial" pitchFamily="34"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dirty="0" smtClean="0">
                        <a:ln>
                          <a:noFill/>
                        </a:ln>
                        <a:solidFill>
                          <a:srgbClr val="0000FF"/>
                        </a:solidFill>
                        <a:effectLst/>
                        <a:latin typeface="Arial" pitchFamily="34"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GB" sz="1600" b="0" i="0" u="none" strike="noStrike" cap="none" normalizeH="0" baseline="0" smtClean="0">
                        <a:ln>
                          <a:noFill/>
                        </a:ln>
                        <a:solidFill>
                          <a:srgbClr val="0000FF"/>
                        </a:solidFill>
                        <a:effectLst/>
                        <a:latin typeface="Arial" pitchFamily="34"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r>
              <a:tr h="33518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00FF"/>
                          </a:solidFill>
                          <a:effectLst/>
                          <a:latin typeface="Arial" pitchFamily="34" charset="0"/>
                        </a:rPr>
                        <a:t>(</a:t>
                      </a:r>
                      <a:r>
                        <a:rPr kumimoji="0" lang="en-GB" sz="1600" b="1" i="0" u="none" strike="noStrike" cap="none" normalizeH="0" baseline="30000" dirty="0" smtClean="0">
                          <a:ln>
                            <a:noFill/>
                          </a:ln>
                          <a:solidFill>
                            <a:srgbClr val="0000FF"/>
                          </a:solidFill>
                          <a:effectLst/>
                          <a:latin typeface="Arial" pitchFamily="34" charset="0"/>
                        </a:rPr>
                        <a:t>15</a:t>
                      </a:r>
                      <a:r>
                        <a:rPr kumimoji="0" lang="en-GB" sz="1600" b="1" i="0" u="none" strike="noStrike" cap="none" normalizeH="0" baseline="0" dirty="0" smtClean="0">
                          <a:ln>
                            <a:noFill/>
                          </a:ln>
                          <a:solidFill>
                            <a:srgbClr val="0000FF"/>
                          </a:solidFill>
                          <a:effectLst/>
                          <a:latin typeface="Arial" pitchFamily="34" charset="0"/>
                        </a:rPr>
                        <a:t>O)</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1" i="0" u="none" strike="noStrike" cap="none" normalizeH="0" baseline="0" dirty="0" smtClean="0">
                          <a:ln>
                            <a:noFill/>
                          </a:ln>
                          <a:solidFill>
                            <a:srgbClr val="0000FF"/>
                          </a:solidFill>
                          <a:effectLst/>
                          <a:latin typeface="Arial" pitchFamily="34" charset="0"/>
                        </a:rPr>
                        <a:t>122 s</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600" b="0" i="0" u="none" strike="noStrike" cap="none" normalizeH="0" baseline="0" dirty="0" smtClean="0">
                          <a:ln>
                            <a:noFill/>
                          </a:ln>
                          <a:solidFill>
                            <a:srgbClr val="0000FF"/>
                          </a:solidFill>
                          <a:effectLst/>
                          <a:latin typeface="Arial" pitchFamily="34" charset="0"/>
                        </a:rPr>
                        <a:t>β</a:t>
                      </a:r>
                      <a:r>
                        <a:rPr kumimoji="0" lang="en-GB" sz="1600" b="0" i="0" u="none" strike="noStrike" cap="none" normalizeH="0" baseline="30000" dirty="0" smtClean="0">
                          <a:ln>
                            <a:noFill/>
                          </a:ln>
                          <a:solidFill>
                            <a:srgbClr val="0000FF"/>
                          </a:solidFill>
                          <a:effectLst/>
                          <a:latin typeface="Arial" pitchFamily="34" charset="0"/>
                        </a:rPr>
                        <a:t>+ </a:t>
                      </a:r>
                      <a:r>
                        <a:rPr kumimoji="0" lang="en-GB" sz="1600" b="0" i="0" u="none" strike="noStrike" cap="none" normalizeH="0" baseline="0" dirty="0" smtClean="0">
                          <a:ln>
                            <a:noFill/>
                          </a:ln>
                          <a:solidFill>
                            <a:srgbClr val="0000FF"/>
                          </a:solidFill>
                          <a:effectLst/>
                          <a:latin typeface="Arial" pitchFamily="34" charset="0"/>
                        </a:rPr>
                        <a:t>; </a:t>
                      </a:r>
                      <a:r>
                        <a:rPr kumimoji="0" lang="en-GB" sz="1600" b="0" i="0" u="none" strike="noStrike" cap="none" normalizeH="0" baseline="0" dirty="0" smtClean="0">
                          <a:ln>
                            <a:noFill/>
                          </a:ln>
                          <a:solidFill>
                            <a:srgbClr val="0000FF"/>
                          </a:solidFill>
                          <a:effectLst/>
                          <a:latin typeface="Times New Roman" pitchFamily="18" charset="0"/>
                          <a:cs typeface="Times New Roman" pitchFamily="18" charset="0"/>
                        </a:rPr>
                        <a:t>γ</a:t>
                      </a:r>
                      <a:r>
                        <a:rPr kumimoji="0" lang="en-GB" sz="1600" b="0" i="0" u="none" strike="noStrike" cap="none" normalizeH="0" baseline="-25000" dirty="0" smtClean="0">
                          <a:ln>
                            <a:noFill/>
                          </a:ln>
                          <a:solidFill>
                            <a:srgbClr val="0000FF"/>
                          </a:solidFill>
                          <a:effectLst/>
                          <a:latin typeface="Arial" pitchFamily="34" charset="0"/>
                        </a:rPr>
                        <a:t>511keV</a:t>
                      </a: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EF82E"/>
                    </a:solidFill>
                  </a:tcPr>
                </a:tc>
              </a:tr>
            </a:tbl>
          </a:graphicData>
        </a:graphic>
      </p:graphicFrame>
      <p:pic>
        <p:nvPicPr>
          <p:cNvPr id="38"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082299" y="2167878"/>
            <a:ext cx="3936616" cy="19786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 xmlns:p14="http://schemas.microsoft.com/office/powerpoint/2010/main" val="378251563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48386" b="14141"/>
          <a:stretch/>
        </p:blipFill>
        <p:spPr>
          <a:xfrm>
            <a:off x="5567865" y="3357862"/>
            <a:ext cx="3319551" cy="3397516"/>
          </a:xfrm>
          <a:prstGeom prst="rect">
            <a:avLst/>
          </a:prstGeom>
        </p:spPr>
      </p:pic>
      <p:pic>
        <p:nvPicPr>
          <p:cNvPr id="6" name="Content Placeholder 3" descr="J_Appl_Phys_Rev_cover.pdf"/>
          <p:cNvPicPr>
            <a:picLocks noChangeAspect="1"/>
          </p:cNvPicPr>
          <p:nvPr/>
        </p:nvPicPr>
        <p:blipFill rotWithShape="1">
          <a:blip r:embed="rId3">
            <a:extLst>
              <a:ext uri="{28A0092B-C50C-407E-A947-70E740481C1C}">
                <a14:useLocalDpi xmlns="" xmlns:a14="http://schemas.microsoft.com/office/drawing/2010/main" val="0"/>
              </a:ext>
            </a:extLst>
          </a:blip>
          <a:srcRect t="-355" b="-1363"/>
          <a:stretch/>
        </p:blipFill>
        <p:spPr>
          <a:xfrm>
            <a:off x="221350" y="132798"/>
            <a:ext cx="5021782" cy="6760774"/>
          </a:xfrm>
          <a:prstGeom prst="rect">
            <a:avLst/>
          </a:prstGeom>
        </p:spPr>
      </p:pic>
      <p:pic>
        <p:nvPicPr>
          <p:cNvPr id="7" name="Picture 6"/>
          <p:cNvPicPr>
            <a:picLocks noChangeAspect="1"/>
          </p:cNvPicPr>
          <p:nvPr/>
        </p:nvPicPr>
        <p:blipFill rotWithShape="1">
          <a:blip r:embed="rId2"/>
          <a:srcRect t="13017" r="56973" b="34672"/>
          <a:stretch/>
        </p:blipFill>
        <p:spPr>
          <a:xfrm>
            <a:off x="5422741" y="132798"/>
            <a:ext cx="3721259" cy="2783607"/>
          </a:xfrm>
          <a:prstGeom prst="rect">
            <a:avLst/>
          </a:prstGeom>
        </p:spPr>
      </p:pic>
      <p:pic>
        <p:nvPicPr>
          <p:cNvPr id="8" name="Picture 7"/>
          <p:cNvPicPr>
            <a:picLocks noChangeAspect="1"/>
          </p:cNvPicPr>
          <p:nvPr/>
        </p:nvPicPr>
        <p:blipFill rotWithShape="1">
          <a:blip r:embed="rId2"/>
          <a:srcRect l="2077" t="73440" r="54896" b="11884"/>
          <a:stretch/>
        </p:blipFill>
        <p:spPr>
          <a:xfrm>
            <a:off x="5422740" y="2916405"/>
            <a:ext cx="3721259" cy="780957"/>
          </a:xfrm>
          <a:prstGeom prst="rect">
            <a:avLst/>
          </a:prstGeom>
        </p:spPr>
      </p:pic>
    </p:spTree>
    <p:extLst>
      <p:ext uri="{BB962C8B-B14F-4D97-AF65-F5344CB8AC3E}">
        <p14:creationId xmlns="" xmlns:p14="http://schemas.microsoft.com/office/powerpoint/2010/main" val="19918875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0" y="0"/>
            <a:ext cx="9144000" cy="1066800"/>
          </a:xfrm>
          <a:solidFill>
            <a:srgbClr val="FFFF00"/>
          </a:solidFill>
          <a:ln>
            <a:solidFill>
              <a:srgbClr val="FFFF00"/>
            </a:solidFill>
          </a:ln>
        </p:spPr>
        <p:txBody>
          <a:bodyPr>
            <a:noAutofit/>
          </a:bodyPr>
          <a:lstStyle/>
          <a:p>
            <a:pPr algn="ctr"/>
            <a:r>
              <a:rPr lang="en-US" sz="4000" b="1" dirty="0" smtClean="0">
                <a:cs typeface="Arial" pitchFamily="34" charset="0"/>
              </a:rPr>
              <a:t>Nuclear Probes, Interactions and Methods </a:t>
            </a:r>
            <a:endParaRPr lang="en-US" sz="4000" b="1" dirty="0">
              <a:cs typeface="Arial" pitchFamily="34" charset="0"/>
            </a:endParaRPr>
          </a:p>
        </p:txBody>
      </p:sp>
      <p:sp>
        <p:nvSpPr>
          <p:cNvPr id="6" name="Text Box 5"/>
          <p:cNvSpPr txBox="1">
            <a:spLocks noChangeArrowheads="1"/>
          </p:cNvSpPr>
          <p:nvPr/>
        </p:nvSpPr>
        <p:spPr bwMode="auto">
          <a:xfrm>
            <a:off x="137739" y="3197169"/>
            <a:ext cx="829127" cy="484501"/>
          </a:xfrm>
          <a:prstGeom prst="rect">
            <a:avLst/>
          </a:prstGeom>
          <a:noFill/>
          <a:ln w="28575">
            <a:solidFill>
              <a:schemeClr val="tx1"/>
            </a:solidFill>
            <a:miter lim="800000"/>
            <a:headEnd/>
            <a:tailEnd/>
          </a:ln>
          <a:effectLst/>
        </p:spPr>
        <p:txBody>
          <a:bodyPr>
            <a:spAutoFit/>
          </a:bodyPr>
          <a:lstStyle/>
          <a:p>
            <a:pPr algn="ctr"/>
            <a:r>
              <a:rPr lang="en-US" sz="1200" b="1">
                <a:latin typeface="Book Antiqua" pitchFamily="18" charset="0"/>
              </a:rPr>
              <a:t>Nuclear</a:t>
            </a:r>
          </a:p>
          <a:p>
            <a:pPr algn="ctr"/>
            <a:r>
              <a:rPr lang="en-US" sz="1200" b="1">
                <a:latin typeface="Book Antiqua" pitchFamily="18" charset="0"/>
              </a:rPr>
              <a:t>Physics</a:t>
            </a:r>
          </a:p>
        </p:txBody>
      </p:sp>
      <p:sp>
        <p:nvSpPr>
          <p:cNvPr id="7" name="Text Box 6"/>
          <p:cNvSpPr txBox="1">
            <a:spLocks noChangeArrowheads="1"/>
          </p:cNvSpPr>
          <p:nvPr/>
        </p:nvSpPr>
        <p:spPr bwMode="auto">
          <a:xfrm>
            <a:off x="7380312" y="1952439"/>
            <a:ext cx="1625278" cy="1938992"/>
          </a:xfrm>
          <a:prstGeom prst="rect">
            <a:avLst/>
          </a:prstGeom>
          <a:solidFill>
            <a:srgbClr val="92D050"/>
          </a:solidFill>
          <a:ln w="28575">
            <a:noFill/>
            <a:miter lim="800000"/>
            <a:headEnd/>
            <a:tailEnd/>
          </a:ln>
          <a:effectLst/>
        </p:spPr>
        <p:txBody>
          <a:bodyPr wrap="square">
            <a:spAutoFit/>
          </a:bodyPr>
          <a:lstStyle/>
          <a:p>
            <a:pPr algn="ctr"/>
            <a:r>
              <a:rPr lang="en-US" sz="2000" dirty="0" smtClean="0"/>
              <a:t>Materials</a:t>
            </a:r>
          </a:p>
          <a:p>
            <a:pPr algn="ctr"/>
            <a:r>
              <a:rPr lang="en-US" sz="2000" dirty="0" smtClean="0"/>
              <a:t>Soft-matter</a:t>
            </a:r>
          </a:p>
          <a:p>
            <a:pPr algn="ctr"/>
            <a:r>
              <a:rPr lang="en-US" sz="2000" dirty="0" smtClean="0"/>
              <a:t>and Bio-molecular physics</a:t>
            </a:r>
            <a:endParaRPr lang="en-US" sz="2000" dirty="0"/>
          </a:p>
          <a:p>
            <a:pPr algn="ctr"/>
            <a:r>
              <a:rPr lang="en-US" sz="2000" dirty="0" smtClean="0"/>
              <a:t>Research </a:t>
            </a:r>
            <a:endParaRPr lang="en-US" sz="2000" dirty="0"/>
          </a:p>
        </p:txBody>
      </p:sp>
      <p:sp>
        <p:nvSpPr>
          <p:cNvPr id="8" name="Text Box 7"/>
          <p:cNvSpPr txBox="1">
            <a:spLocks noChangeArrowheads="1"/>
          </p:cNvSpPr>
          <p:nvPr/>
        </p:nvSpPr>
        <p:spPr bwMode="auto">
          <a:xfrm>
            <a:off x="1562016" y="1490164"/>
            <a:ext cx="1012854" cy="646502"/>
          </a:xfrm>
          <a:prstGeom prst="rect">
            <a:avLst/>
          </a:prstGeom>
          <a:solidFill>
            <a:srgbClr val="FF0000"/>
          </a:solidFill>
          <a:ln w="9525">
            <a:solidFill>
              <a:schemeClr val="tx1"/>
            </a:solidFill>
            <a:miter lim="800000"/>
            <a:headEnd/>
            <a:tailEnd/>
          </a:ln>
          <a:effectLst/>
        </p:spPr>
        <p:txBody>
          <a:bodyPr wrap="none">
            <a:spAutoFit/>
          </a:bodyPr>
          <a:lstStyle/>
          <a:p>
            <a:pPr algn="ctr"/>
            <a:r>
              <a:rPr lang="en-US" sz="1200" b="1" dirty="0">
                <a:solidFill>
                  <a:schemeClr val="bg1"/>
                </a:solidFill>
                <a:latin typeface="Book Antiqua" pitchFamily="18" charset="0"/>
              </a:rPr>
              <a:t>Radioactive</a:t>
            </a:r>
          </a:p>
          <a:p>
            <a:pPr algn="ctr"/>
            <a:r>
              <a:rPr lang="en-US" sz="1200" b="1" dirty="0">
                <a:solidFill>
                  <a:schemeClr val="bg1"/>
                </a:solidFill>
                <a:latin typeface="Book Antiqua" pitchFamily="18" charset="0"/>
              </a:rPr>
              <a:t>Nuclei</a:t>
            </a:r>
          </a:p>
          <a:p>
            <a:pPr algn="ctr"/>
            <a:r>
              <a:rPr lang="en-US" sz="1200" b="1" dirty="0">
                <a:solidFill>
                  <a:schemeClr val="bg1"/>
                </a:solidFill>
                <a:latin typeface="Book Antiqua" pitchFamily="18" charset="0"/>
                <a:sym typeface="Wingdings" pitchFamily="2" charset="2"/>
              </a:rPr>
              <a:t> </a:t>
            </a:r>
            <a:r>
              <a:rPr lang="en-US" sz="1200" b="1" dirty="0">
                <a:solidFill>
                  <a:schemeClr val="bg1"/>
                </a:solidFill>
                <a:latin typeface="Symbol" pitchFamily="18" charset="2"/>
              </a:rPr>
              <a:t>g, a, b</a:t>
            </a:r>
          </a:p>
        </p:txBody>
      </p:sp>
      <p:sp>
        <p:nvSpPr>
          <p:cNvPr id="9" name="Text Box 8"/>
          <p:cNvSpPr txBox="1">
            <a:spLocks noChangeArrowheads="1"/>
          </p:cNvSpPr>
          <p:nvPr/>
        </p:nvSpPr>
        <p:spPr bwMode="auto">
          <a:xfrm>
            <a:off x="1708055" y="2714167"/>
            <a:ext cx="662674" cy="462001"/>
          </a:xfrm>
          <a:prstGeom prst="rect">
            <a:avLst/>
          </a:prstGeom>
          <a:noFill/>
          <a:ln w="9525">
            <a:solidFill>
              <a:schemeClr val="tx1"/>
            </a:solidFill>
            <a:miter lim="800000"/>
            <a:headEnd/>
            <a:tailEnd/>
          </a:ln>
          <a:effectLst/>
        </p:spPr>
        <p:txBody>
          <a:bodyPr wrap="none">
            <a:spAutoFit/>
          </a:bodyPr>
          <a:lstStyle/>
          <a:p>
            <a:pPr algn="ctr"/>
            <a:r>
              <a:rPr lang="en-US" sz="1200" dirty="0" err="1" smtClean="0">
                <a:latin typeface="Book Antiqua" pitchFamily="18" charset="0"/>
              </a:rPr>
              <a:t>Muons</a:t>
            </a:r>
            <a:endParaRPr lang="en-US" sz="1200" dirty="0">
              <a:latin typeface="Book Antiqua" pitchFamily="18" charset="0"/>
            </a:endParaRPr>
          </a:p>
          <a:p>
            <a:pPr algn="ctr"/>
            <a:r>
              <a:rPr lang="en-US" sz="1200" dirty="0">
                <a:latin typeface="Book Antiqua" pitchFamily="18" charset="0"/>
                <a:sym typeface="Wingdings" pitchFamily="2" charset="2"/>
              </a:rPr>
              <a:t> ß</a:t>
            </a:r>
            <a:r>
              <a:rPr lang="en-US" sz="1200" baseline="30000" dirty="0">
                <a:latin typeface="Book Antiqua" pitchFamily="18" charset="0"/>
                <a:sym typeface="Wingdings" pitchFamily="2" charset="2"/>
              </a:rPr>
              <a:t>+</a:t>
            </a:r>
            <a:endParaRPr lang="en-US" sz="1200" baseline="30000" dirty="0">
              <a:latin typeface="Book Antiqua" pitchFamily="18" charset="0"/>
            </a:endParaRPr>
          </a:p>
        </p:txBody>
      </p:sp>
      <p:sp>
        <p:nvSpPr>
          <p:cNvPr id="10" name="Text Box 9"/>
          <p:cNvSpPr txBox="1">
            <a:spLocks noChangeArrowheads="1"/>
          </p:cNvSpPr>
          <p:nvPr/>
        </p:nvSpPr>
        <p:spPr bwMode="auto">
          <a:xfrm>
            <a:off x="1645243" y="6115747"/>
            <a:ext cx="830697" cy="285001"/>
          </a:xfrm>
          <a:prstGeom prst="rect">
            <a:avLst/>
          </a:prstGeom>
          <a:noFill/>
          <a:ln w="9525">
            <a:solidFill>
              <a:schemeClr val="tx1"/>
            </a:solidFill>
            <a:miter lim="800000"/>
            <a:headEnd/>
            <a:tailEnd/>
          </a:ln>
          <a:effectLst/>
        </p:spPr>
        <p:txBody>
          <a:bodyPr lIns="90000" tIns="46800" rIns="90000" bIns="46800">
            <a:spAutoFit/>
          </a:bodyPr>
          <a:lstStyle/>
          <a:p>
            <a:pPr algn="ctr">
              <a:spcBef>
                <a:spcPct val="50000"/>
              </a:spcBef>
            </a:pPr>
            <a:r>
              <a:rPr lang="en-US" sz="1200">
                <a:latin typeface="Book Antiqua" pitchFamily="18" charset="0"/>
              </a:rPr>
              <a:t>Positrons</a:t>
            </a:r>
          </a:p>
        </p:txBody>
      </p:sp>
      <p:sp>
        <p:nvSpPr>
          <p:cNvPr id="11" name="Text Box 10"/>
          <p:cNvSpPr txBox="1">
            <a:spLocks noChangeArrowheads="1"/>
          </p:cNvSpPr>
          <p:nvPr/>
        </p:nvSpPr>
        <p:spPr bwMode="auto">
          <a:xfrm>
            <a:off x="1627969" y="5107744"/>
            <a:ext cx="829127" cy="285001"/>
          </a:xfrm>
          <a:prstGeom prst="rect">
            <a:avLst/>
          </a:prstGeom>
          <a:noFill/>
          <a:ln w="9525">
            <a:solidFill>
              <a:schemeClr val="tx1"/>
            </a:solidFill>
            <a:miter lim="800000"/>
            <a:headEnd/>
            <a:tailEnd/>
          </a:ln>
          <a:effectLst/>
        </p:spPr>
        <p:txBody>
          <a:bodyPr wrap="none" lIns="90000" tIns="46800" rIns="90000" bIns="46800">
            <a:spAutoFit/>
          </a:bodyPr>
          <a:lstStyle/>
          <a:p>
            <a:pPr algn="ctr"/>
            <a:r>
              <a:rPr lang="en-US" sz="1200">
                <a:latin typeface="Book Antiqua" pitchFamily="18" charset="0"/>
              </a:rPr>
              <a:t>Neutrons</a:t>
            </a:r>
          </a:p>
        </p:txBody>
      </p:sp>
      <p:sp>
        <p:nvSpPr>
          <p:cNvPr id="12" name="Text Box 11"/>
          <p:cNvSpPr txBox="1">
            <a:spLocks noChangeArrowheads="1"/>
          </p:cNvSpPr>
          <p:nvPr/>
        </p:nvSpPr>
        <p:spPr bwMode="auto">
          <a:xfrm>
            <a:off x="1792853" y="3578170"/>
            <a:ext cx="482087" cy="283501"/>
          </a:xfrm>
          <a:prstGeom prst="rect">
            <a:avLst/>
          </a:prstGeom>
          <a:noFill/>
          <a:ln w="9525">
            <a:solidFill>
              <a:schemeClr val="tx1"/>
            </a:solidFill>
            <a:miter lim="800000"/>
            <a:headEnd/>
            <a:tailEnd/>
          </a:ln>
          <a:effectLst/>
        </p:spPr>
        <p:txBody>
          <a:bodyPr wrap="none" lIns="90000" tIns="46800" rIns="90000" bIns="46800">
            <a:spAutoFit/>
          </a:bodyPr>
          <a:lstStyle/>
          <a:p>
            <a:pPr algn="ctr"/>
            <a:r>
              <a:rPr lang="en-US" sz="1200">
                <a:latin typeface="Book Antiqua" pitchFamily="18" charset="0"/>
              </a:rPr>
              <a:t>Ions</a:t>
            </a:r>
          </a:p>
        </p:txBody>
      </p:sp>
      <p:sp>
        <p:nvSpPr>
          <p:cNvPr id="13" name="Text Box 12"/>
          <p:cNvSpPr txBox="1">
            <a:spLocks noChangeArrowheads="1"/>
          </p:cNvSpPr>
          <p:nvPr/>
        </p:nvSpPr>
        <p:spPr bwMode="auto">
          <a:xfrm>
            <a:off x="3529623" y="1545664"/>
            <a:ext cx="979877" cy="466501"/>
          </a:xfrm>
          <a:prstGeom prst="rect">
            <a:avLst/>
          </a:prstGeom>
          <a:solidFill>
            <a:srgbClr val="FFFF00"/>
          </a:solidFill>
          <a:ln w="9525">
            <a:solidFill>
              <a:schemeClr val="tx1"/>
            </a:solidFill>
            <a:miter lim="800000"/>
            <a:headEnd/>
            <a:tailEnd/>
          </a:ln>
          <a:effectLst/>
        </p:spPr>
        <p:txBody>
          <a:bodyPr lIns="90000" tIns="46800" rIns="90000" bIns="46800">
            <a:spAutoFit/>
          </a:bodyPr>
          <a:lstStyle/>
          <a:p>
            <a:pPr algn="ctr"/>
            <a:r>
              <a:rPr lang="en-US" sz="1200" b="1" dirty="0">
                <a:solidFill>
                  <a:srgbClr val="CC3300"/>
                </a:solidFill>
                <a:latin typeface="Book Antiqua" pitchFamily="18" charset="0"/>
              </a:rPr>
              <a:t>Hyperfine</a:t>
            </a:r>
          </a:p>
          <a:p>
            <a:pPr algn="ctr"/>
            <a:r>
              <a:rPr lang="en-US" sz="1200" b="1" dirty="0">
                <a:solidFill>
                  <a:srgbClr val="CC3300"/>
                </a:solidFill>
                <a:latin typeface="Book Antiqua" pitchFamily="18" charset="0"/>
              </a:rPr>
              <a:t>Interaction</a:t>
            </a:r>
          </a:p>
        </p:txBody>
      </p:sp>
      <p:sp>
        <p:nvSpPr>
          <p:cNvPr id="14" name="Text Box 13"/>
          <p:cNvSpPr txBox="1">
            <a:spLocks noChangeArrowheads="1"/>
          </p:cNvSpPr>
          <p:nvPr/>
        </p:nvSpPr>
        <p:spPr bwMode="auto">
          <a:xfrm>
            <a:off x="3529623" y="2985668"/>
            <a:ext cx="979877" cy="466501"/>
          </a:xfrm>
          <a:prstGeom prst="rect">
            <a:avLst/>
          </a:prstGeom>
          <a:solidFill>
            <a:srgbClr val="FFFF00"/>
          </a:solidFill>
          <a:ln w="9525">
            <a:solidFill>
              <a:schemeClr val="tx1"/>
            </a:solidFill>
            <a:miter lim="800000"/>
            <a:headEnd/>
            <a:tailEnd/>
          </a:ln>
          <a:effectLst/>
        </p:spPr>
        <p:txBody>
          <a:bodyPr lIns="90000" tIns="46800" rIns="90000" bIns="46800">
            <a:spAutoFit/>
          </a:bodyPr>
          <a:lstStyle/>
          <a:p>
            <a:pPr algn="ctr"/>
            <a:r>
              <a:rPr lang="en-US" sz="1200" b="1" dirty="0">
                <a:solidFill>
                  <a:srgbClr val="CC3300"/>
                </a:solidFill>
                <a:latin typeface="Book Antiqua" pitchFamily="18" charset="0"/>
              </a:rPr>
              <a:t>Coulomb</a:t>
            </a:r>
          </a:p>
          <a:p>
            <a:pPr algn="ctr"/>
            <a:r>
              <a:rPr lang="en-US" sz="1200" b="1" dirty="0">
                <a:solidFill>
                  <a:srgbClr val="CC3300"/>
                </a:solidFill>
                <a:latin typeface="Book Antiqua" pitchFamily="18" charset="0"/>
              </a:rPr>
              <a:t>Interaction</a:t>
            </a:r>
          </a:p>
        </p:txBody>
      </p:sp>
      <p:sp>
        <p:nvSpPr>
          <p:cNvPr id="15" name="Text Box 14"/>
          <p:cNvSpPr txBox="1">
            <a:spLocks noChangeArrowheads="1"/>
          </p:cNvSpPr>
          <p:nvPr/>
        </p:nvSpPr>
        <p:spPr bwMode="auto">
          <a:xfrm>
            <a:off x="3529623" y="3705670"/>
            <a:ext cx="979877" cy="466501"/>
          </a:xfrm>
          <a:prstGeom prst="rect">
            <a:avLst/>
          </a:prstGeom>
          <a:solidFill>
            <a:srgbClr val="FFFF00"/>
          </a:solidFill>
          <a:ln w="9525">
            <a:solidFill>
              <a:schemeClr val="tx1"/>
            </a:solidFill>
            <a:miter lim="800000"/>
            <a:headEnd/>
            <a:tailEnd/>
          </a:ln>
          <a:effectLst/>
        </p:spPr>
        <p:txBody>
          <a:bodyPr lIns="90000" tIns="46800" rIns="90000" bIns="46800">
            <a:spAutoFit/>
          </a:bodyPr>
          <a:lstStyle/>
          <a:p>
            <a:pPr algn="ctr">
              <a:spcBef>
                <a:spcPct val="50000"/>
              </a:spcBef>
            </a:pPr>
            <a:r>
              <a:rPr lang="en-US" sz="1200" b="1" dirty="0">
                <a:solidFill>
                  <a:srgbClr val="CC3300"/>
                </a:solidFill>
                <a:latin typeface="Book Antiqua" pitchFamily="18" charset="0"/>
              </a:rPr>
              <a:t>Scattering,</a:t>
            </a:r>
          </a:p>
          <a:p>
            <a:pPr algn="ctr"/>
            <a:r>
              <a:rPr lang="en-US" sz="1200" b="1" dirty="0">
                <a:solidFill>
                  <a:srgbClr val="CC3300"/>
                </a:solidFill>
                <a:latin typeface="Book Antiqua" pitchFamily="18" charset="0"/>
              </a:rPr>
              <a:t>Diffraction</a:t>
            </a:r>
          </a:p>
        </p:txBody>
      </p:sp>
      <p:sp>
        <p:nvSpPr>
          <p:cNvPr id="16" name="Text Box 15"/>
          <p:cNvSpPr txBox="1">
            <a:spLocks noChangeArrowheads="1"/>
          </p:cNvSpPr>
          <p:nvPr/>
        </p:nvSpPr>
        <p:spPr bwMode="auto">
          <a:xfrm>
            <a:off x="3529623" y="5170744"/>
            <a:ext cx="979877" cy="468001"/>
          </a:xfrm>
          <a:prstGeom prst="rect">
            <a:avLst/>
          </a:prstGeom>
          <a:noFill/>
          <a:ln w="9525">
            <a:solidFill>
              <a:schemeClr val="tx1"/>
            </a:solidFill>
            <a:miter lim="800000"/>
            <a:headEnd/>
            <a:tailEnd/>
          </a:ln>
          <a:effectLst/>
        </p:spPr>
        <p:txBody>
          <a:bodyPr lIns="90000" tIns="46800" rIns="90000" bIns="46800">
            <a:spAutoFit/>
          </a:bodyPr>
          <a:lstStyle/>
          <a:p>
            <a:pPr algn="ctr"/>
            <a:r>
              <a:rPr lang="en-US" sz="1200">
                <a:latin typeface="Book Antiqua" pitchFamily="18" charset="0"/>
              </a:rPr>
              <a:t>Nuclear</a:t>
            </a:r>
          </a:p>
          <a:p>
            <a:pPr algn="ctr"/>
            <a:r>
              <a:rPr lang="en-US" sz="1200">
                <a:latin typeface="Book Antiqua" pitchFamily="18" charset="0"/>
              </a:rPr>
              <a:t>Reaction</a:t>
            </a:r>
          </a:p>
        </p:txBody>
      </p:sp>
      <p:sp>
        <p:nvSpPr>
          <p:cNvPr id="17" name="Text Box 16"/>
          <p:cNvSpPr txBox="1">
            <a:spLocks noChangeArrowheads="1"/>
          </p:cNvSpPr>
          <p:nvPr/>
        </p:nvSpPr>
        <p:spPr bwMode="auto">
          <a:xfrm>
            <a:off x="4886376" y="1410664"/>
            <a:ext cx="2160755" cy="832502"/>
          </a:xfrm>
          <a:prstGeom prst="rect">
            <a:avLst/>
          </a:prstGeom>
          <a:solidFill>
            <a:srgbClr val="E3E9EB"/>
          </a:solidFill>
          <a:ln w="9525">
            <a:solidFill>
              <a:schemeClr val="tx1"/>
            </a:solidFill>
            <a:miter lim="800000"/>
            <a:headEnd/>
            <a:tailEnd/>
          </a:ln>
          <a:effectLst/>
        </p:spPr>
        <p:txBody>
          <a:bodyPr lIns="90000" tIns="46800" rIns="90000" bIns="46800">
            <a:spAutoFit/>
          </a:bodyPr>
          <a:lstStyle/>
          <a:p>
            <a:pPr algn="ctr"/>
            <a:r>
              <a:rPr lang="en-US" sz="1200" dirty="0" err="1">
                <a:solidFill>
                  <a:srgbClr val="CC3300"/>
                </a:solidFill>
                <a:latin typeface="Book Antiqua" pitchFamily="18" charset="0"/>
              </a:rPr>
              <a:t>Mößbauer</a:t>
            </a:r>
            <a:r>
              <a:rPr lang="en-US" sz="1200" dirty="0">
                <a:solidFill>
                  <a:srgbClr val="CC3300"/>
                </a:solidFill>
                <a:latin typeface="Book Antiqua" pitchFamily="18" charset="0"/>
              </a:rPr>
              <a:t> effect</a:t>
            </a:r>
          </a:p>
          <a:p>
            <a:pPr algn="ctr"/>
            <a:r>
              <a:rPr lang="en-US" sz="1200" dirty="0" err="1">
                <a:solidFill>
                  <a:srgbClr val="CC3300"/>
                </a:solidFill>
                <a:latin typeface="Symbol" pitchFamily="18" charset="2"/>
              </a:rPr>
              <a:t>gg</a:t>
            </a:r>
            <a:r>
              <a:rPr lang="en-US" sz="1200" dirty="0">
                <a:solidFill>
                  <a:srgbClr val="CC3300"/>
                </a:solidFill>
                <a:latin typeface="Book Antiqua" pitchFamily="18" charset="0"/>
              </a:rPr>
              <a:t> </a:t>
            </a:r>
            <a:r>
              <a:rPr lang="en-US" sz="1200" dirty="0" smtClean="0">
                <a:solidFill>
                  <a:srgbClr val="CC3300"/>
                </a:solidFill>
                <a:latin typeface="Book Antiqua" pitchFamily="18" charset="0"/>
              </a:rPr>
              <a:t>&amp; </a:t>
            </a:r>
            <a:r>
              <a:rPr lang="en-US" sz="1200" dirty="0" err="1" smtClean="0">
                <a:solidFill>
                  <a:srgbClr val="CC3300"/>
                </a:solidFill>
                <a:latin typeface="Book Antiqua" pitchFamily="18" charset="0"/>
              </a:rPr>
              <a:t>e</a:t>
            </a:r>
            <a:r>
              <a:rPr lang="en-US" sz="1200" dirty="0" err="1">
                <a:solidFill>
                  <a:srgbClr val="CC3300"/>
                </a:solidFill>
                <a:latin typeface="Symbol" pitchFamily="18" charset="2"/>
              </a:rPr>
              <a:t>g</a:t>
            </a:r>
            <a:r>
              <a:rPr lang="en-US" sz="1200" dirty="0" smtClean="0">
                <a:solidFill>
                  <a:srgbClr val="CC3300"/>
                </a:solidFill>
                <a:latin typeface="Book Antiqua" pitchFamily="18" charset="0"/>
              </a:rPr>
              <a:t> </a:t>
            </a:r>
            <a:r>
              <a:rPr lang="en-US" sz="1200" dirty="0">
                <a:solidFill>
                  <a:srgbClr val="CC3300"/>
                </a:solidFill>
                <a:latin typeface="Book Antiqua" pitchFamily="18" charset="0"/>
              </a:rPr>
              <a:t>angular correlation</a:t>
            </a:r>
          </a:p>
          <a:p>
            <a:pPr algn="ctr"/>
            <a:r>
              <a:rPr lang="en-US" sz="1200" dirty="0">
                <a:solidFill>
                  <a:schemeClr val="accent2">
                    <a:lumMod val="75000"/>
                  </a:schemeClr>
                </a:solidFill>
                <a:latin typeface="Book Antiqua" pitchFamily="18" charset="0"/>
              </a:rPr>
              <a:t>Nuclear Magnetic resonance</a:t>
            </a:r>
          </a:p>
          <a:p>
            <a:pPr algn="ctr"/>
            <a:r>
              <a:rPr lang="en-US" sz="1200" dirty="0">
                <a:solidFill>
                  <a:schemeClr val="accent2">
                    <a:lumMod val="75000"/>
                  </a:schemeClr>
                </a:solidFill>
                <a:latin typeface="Book Antiqua" pitchFamily="18" charset="0"/>
              </a:rPr>
              <a:t>Nuclear orientation</a:t>
            </a:r>
          </a:p>
        </p:txBody>
      </p:sp>
      <p:sp>
        <p:nvSpPr>
          <p:cNvPr id="18" name="Text Box 17"/>
          <p:cNvSpPr txBox="1">
            <a:spLocks noChangeArrowheads="1"/>
          </p:cNvSpPr>
          <p:nvPr/>
        </p:nvSpPr>
        <p:spPr bwMode="auto">
          <a:xfrm>
            <a:off x="3529623" y="2265666"/>
            <a:ext cx="979877" cy="468001"/>
          </a:xfrm>
          <a:prstGeom prst="rect">
            <a:avLst/>
          </a:prstGeom>
          <a:solidFill>
            <a:srgbClr val="FFFF00"/>
          </a:solidFill>
          <a:ln w="9525">
            <a:solidFill>
              <a:schemeClr val="tx1"/>
            </a:solidFill>
            <a:miter lim="800000"/>
            <a:headEnd/>
            <a:tailEnd/>
          </a:ln>
          <a:effectLst/>
        </p:spPr>
        <p:txBody>
          <a:bodyPr lIns="54000" tIns="46800" rIns="54000" bIns="46800">
            <a:spAutoFit/>
          </a:bodyPr>
          <a:lstStyle/>
          <a:p>
            <a:pPr algn="ctr"/>
            <a:r>
              <a:rPr lang="en-US" sz="1200" b="1" dirty="0">
                <a:solidFill>
                  <a:srgbClr val="CC3300"/>
                </a:solidFill>
                <a:latin typeface="Book Antiqua" pitchFamily="18" charset="0"/>
              </a:rPr>
              <a:t>Radioactive</a:t>
            </a:r>
          </a:p>
          <a:p>
            <a:pPr algn="ctr"/>
            <a:r>
              <a:rPr lang="en-US" sz="1200" b="1" dirty="0">
                <a:solidFill>
                  <a:srgbClr val="CC3300"/>
                </a:solidFill>
                <a:latin typeface="Book Antiqua" pitchFamily="18" charset="0"/>
              </a:rPr>
              <a:t> decay</a:t>
            </a:r>
          </a:p>
        </p:txBody>
      </p:sp>
      <p:sp>
        <p:nvSpPr>
          <p:cNvPr id="19" name="Text Box 18"/>
          <p:cNvSpPr txBox="1">
            <a:spLocks noChangeArrowheads="1"/>
          </p:cNvSpPr>
          <p:nvPr/>
        </p:nvSpPr>
        <p:spPr bwMode="auto">
          <a:xfrm>
            <a:off x="4884806" y="2426167"/>
            <a:ext cx="1499652" cy="649502"/>
          </a:xfrm>
          <a:prstGeom prst="rect">
            <a:avLst/>
          </a:prstGeom>
          <a:solidFill>
            <a:srgbClr val="E3E9EB"/>
          </a:solidFill>
          <a:ln w="9525">
            <a:solidFill>
              <a:schemeClr val="tx1"/>
            </a:solidFill>
            <a:miter lim="800000"/>
            <a:headEnd/>
            <a:tailEnd/>
          </a:ln>
          <a:effectLst/>
        </p:spPr>
        <p:txBody>
          <a:bodyPr wrap="none" lIns="90000" tIns="46800" rIns="90000" bIns="46800">
            <a:spAutoFit/>
          </a:bodyPr>
          <a:lstStyle/>
          <a:p>
            <a:pPr algn="ctr"/>
            <a:r>
              <a:rPr lang="en-US" sz="1200">
                <a:solidFill>
                  <a:srgbClr val="CC3300"/>
                </a:solidFill>
                <a:latin typeface="Book Antiqua" pitchFamily="18" charset="0"/>
              </a:rPr>
              <a:t>DLTS</a:t>
            </a:r>
          </a:p>
          <a:p>
            <a:pPr algn="ctr"/>
            <a:r>
              <a:rPr lang="en-US" sz="1200">
                <a:solidFill>
                  <a:srgbClr val="CC3300"/>
                </a:solidFill>
                <a:latin typeface="Book Antiqua" pitchFamily="18" charset="0"/>
              </a:rPr>
              <a:t>Photoluminescence</a:t>
            </a:r>
          </a:p>
          <a:p>
            <a:pPr algn="ctr"/>
            <a:r>
              <a:rPr lang="en-US" sz="1200">
                <a:solidFill>
                  <a:srgbClr val="CC3300"/>
                </a:solidFill>
                <a:latin typeface="Book Antiqua" pitchFamily="18" charset="0"/>
              </a:rPr>
              <a:t>Tracer Diffusion</a:t>
            </a:r>
          </a:p>
        </p:txBody>
      </p:sp>
      <p:sp>
        <p:nvSpPr>
          <p:cNvPr id="20" name="Text Box 19"/>
          <p:cNvSpPr txBox="1">
            <a:spLocks noChangeArrowheads="1"/>
          </p:cNvSpPr>
          <p:nvPr/>
        </p:nvSpPr>
        <p:spPr bwMode="auto">
          <a:xfrm>
            <a:off x="4867532" y="3291669"/>
            <a:ext cx="1633129" cy="1197003"/>
          </a:xfrm>
          <a:prstGeom prst="rect">
            <a:avLst/>
          </a:prstGeom>
          <a:solidFill>
            <a:srgbClr val="E3E9EB"/>
          </a:solidFill>
          <a:ln w="9525">
            <a:solidFill>
              <a:schemeClr val="tx1"/>
            </a:solidFill>
            <a:miter lim="800000"/>
            <a:headEnd/>
            <a:tailEnd/>
          </a:ln>
          <a:effectLst/>
        </p:spPr>
        <p:txBody>
          <a:bodyPr wrap="none" lIns="90000" tIns="46800" rIns="90000" bIns="46800">
            <a:spAutoFit/>
          </a:bodyPr>
          <a:lstStyle/>
          <a:p>
            <a:pPr algn="ctr"/>
            <a:r>
              <a:rPr lang="en-US" sz="1200">
                <a:solidFill>
                  <a:srgbClr val="CC3300"/>
                </a:solidFill>
                <a:latin typeface="Book Antiqua" pitchFamily="18" charset="0"/>
              </a:rPr>
              <a:t>Emission Channeling</a:t>
            </a:r>
          </a:p>
          <a:p>
            <a:pPr algn="ctr"/>
            <a:r>
              <a:rPr lang="en-US" sz="1200">
                <a:latin typeface="Book Antiqua" pitchFamily="18" charset="0"/>
              </a:rPr>
              <a:t>Ion Channeling</a:t>
            </a:r>
          </a:p>
          <a:p>
            <a:pPr algn="ctr"/>
            <a:r>
              <a:rPr lang="en-US" sz="1200">
                <a:latin typeface="Book Antiqua" pitchFamily="18" charset="0"/>
              </a:rPr>
              <a:t>Backscattering</a:t>
            </a:r>
          </a:p>
          <a:p>
            <a:pPr algn="ctr"/>
            <a:r>
              <a:rPr lang="en-US" sz="1200">
                <a:latin typeface="Book Antiqua" pitchFamily="18" charset="0"/>
              </a:rPr>
              <a:t>Elastic Recoil</a:t>
            </a:r>
          </a:p>
          <a:p>
            <a:pPr algn="ctr"/>
            <a:r>
              <a:rPr lang="en-US" sz="1200">
                <a:latin typeface="Book Antiqua" pitchFamily="18" charset="0"/>
              </a:rPr>
              <a:t>Resonant Scattering</a:t>
            </a:r>
          </a:p>
          <a:p>
            <a:pPr algn="ctr"/>
            <a:r>
              <a:rPr lang="en-US" sz="1200">
                <a:latin typeface="Book Antiqua" pitchFamily="18" charset="0"/>
              </a:rPr>
              <a:t>Neutron Scattering</a:t>
            </a:r>
          </a:p>
        </p:txBody>
      </p:sp>
      <p:sp>
        <p:nvSpPr>
          <p:cNvPr id="21" name="Text Box 20"/>
          <p:cNvSpPr txBox="1">
            <a:spLocks noChangeArrowheads="1"/>
          </p:cNvSpPr>
          <p:nvPr/>
        </p:nvSpPr>
        <p:spPr bwMode="auto">
          <a:xfrm>
            <a:off x="4867532" y="5404745"/>
            <a:ext cx="1978599" cy="283501"/>
          </a:xfrm>
          <a:prstGeom prst="rect">
            <a:avLst/>
          </a:prstGeom>
          <a:noFill/>
          <a:ln w="9525">
            <a:solidFill>
              <a:schemeClr val="tx1"/>
            </a:solidFill>
            <a:miter lim="800000"/>
            <a:headEnd/>
            <a:tailEnd/>
          </a:ln>
          <a:effectLst/>
        </p:spPr>
        <p:txBody>
          <a:bodyPr wrap="none" lIns="90000" tIns="46800" rIns="90000" bIns="46800">
            <a:spAutoFit/>
          </a:bodyPr>
          <a:lstStyle/>
          <a:p>
            <a:pPr algn="ctr"/>
            <a:r>
              <a:rPr lang="en-US" sz="1200">
                <a:latin typeface="Book Antiqua" pitchFamily="18" charset="0"/>
              </a:rPr>
              <a:t>Nuclear Reaction Analysis</a:t>
            </a:r>
          </a:p>
        </p:txBody>
      </p:sp>
      <p:sp>
        <p:nvSpPr>
          <p:cNvPr id="22" name="Text Box 21"/>
          <p:cNvSpPr txBox="1">
            <a:spLocks noChangeArrowheads="1"/>
          </p:cNvSpPr>
          <p:nvPr/>
        </p:nvSpPr>
        <p:spPr bwMode="auto">
          <a:xfrm>
            <a:off x="4820423" y="5979246"/>
            <a:ext cx="2220428" cy="649502"/>
          </a:xfrm>
          <a:prstGeom prst="rect">
            <a:avLst/>
          </a:prstGeom>
          <a:noFill/>
          <a:ln w="9525">
            <a:solidFill>
              <a:schemeClr val="tx1"/>
            </a:solidFill>
            <a:miter lim="800000"/>
            <a:headEnd/>
            <a:tailEnd/>
          </a:ln>
          <a:effectLst/>
        </p:spPr>
        <p:txBody>
          <a:bodyPr wrap="none" lIns="90000" tIns="46800" rIns="90000" bIns="46800">
            <a:spAutoFit/>
          </a:bodyPr>
          <a:lstStyle/>
          <a:p>
            <a:pPr algn="ctr"/>
            <a:r>
              <a:rPr lang="en-US" sz="1200" dirty="0">
                <a:solidFill>
                  <a:srgbClr val="FF0000"/>
                </a:solidFill>
                <a:latin typeface="Book Antiqua" pitchFamily="18" charset="0"/>
              </a:rPr>
              <a:t>Positron Annihilation</a:t>
            </a:r>
          </a:p>
          <a:p>
            <a:pPr algn="ctr"/>
            <a:r>
              <a:rPr lang="en-US" sz="1200" dirty="0">
                <a:latin typeface="Book Antiqua" pitchFamily="18" charset="0"/>
              </a:rPr>
              <a:t>Positron Angular Distribution</a:t>
            </a:r>
          </a:p>
          <a:p>
            <a:pPr algn="ctr"/>
            <a:r>
              <a:rPr lang="en-US" sz="1200" dirty="0">
                <a:latin typeface="Book Antiqua" pitchFamily="18" charset="0"/>
              </a:rPr>
              <a:t>Positron Energy Distribution</a:t>
            </a:r>
          </a:p>
        </p:txBody>
      </p:sp>
      <p:sp>
        <p:nvSpPr>
          <p:cNvPr id="23" name="Line 22"/>
          <p:cNvSpPr>
            <a:spLocks noChangeShapeType="1"/>
          </p:cNvSpPr>
          <p:nvPr/>
        </p:nvSpPr>
        <p:spPr bwMode="auto">
          <a:xfrm flipV="1">
            <a:off x="966866" y="1698665"/>
            <a:ext cx="603002" cy="1728005"/>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24" name="Line 23"/>
          <p:cNvSpPr>
            <a:spLocks noChangeShapeType="1"/>
          </p:cNvSpPr>
          <p:nvPr/>
        </p:nvSpPr>
        <p:spPr bwMode="auto">
          <a:xfrm flipV="1">
            <a:off x="966866" y="2922668"/>
            <a:ext cx="753752" cy="504001"/>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25" name="Line 24"/>
          <p:cNvSpPr>
            <a:spLocks noChangeShapeType="1"/>
          </p:cNvSpPr>
          <p:nvPr/>
        </p:nvSpPr>
        <p:spPr bwMode="auto">
          <a:xfrm>
            <a:off x="966866" y="3426669"/>
            <a:ext cx="829127" cy="288001"/>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26" name="Line 25"/>
          <p:cNvSpPr>
            <a:spLocks noChangeShapeType="1"/>
          </p:cNvSpPr>
          <p:nvPr/>
        </p:nvSpPr>
        <p:spPr bwMode="auto">
          <a:xfrm>
            <a:off x="966866" y="3426669"/>
            <a:ext cx="661103" cy="1825075"/>
          </a:xfrm>
          <a:prstGeom prst="line">
            <a:avLst/>
          </a:prstGeom>
          <a:noFill/>
          <a:ln w="9525">
            <a:solidFill>
              <a:schemeClr val="tx1"/>
            </a:solidFill>
            <a:round/>
            <a:headEnd/>
            <a:tailEnd/>
          </a:ln>
          <a:effectLst/>
        </p:spPr>
        <p:txBody>
          <a:bodyPr wrap="square" lIns="90000" tIns="46800" rIns="90000" bIns="46800">
            <a:spAutoFit/>
          </a:bodyPr>
          <a:lstStyle/>
          <a:p>
            <a:endParaRPr lang="en-GB"/>
          </a:p>
        </p:txBody>
      </p:sp>
      <p:sp>
        <p:nvSpPr>
          <p:cNvPr id="27" name="Line 26"/>
          <p:cNvSpPr>
            <a:spLocks noChangeShapeType="1"/>
          </p:cNvSpPr>
          <p:nvPr/>
        </p:nvSpPr>
        <p:spPr bwMode="auto">
          <a:xfrm>
            <a:off x="966866" y="3426669"/>
            <a:ext cx="661103" cy="2833078"/>
          </a:xfrm>
          <a:prstGeom prst="line">
            <a:avLst/>
          </a:prstGeom>
          <a:noFill/>
          <a:ln w="9525">
            <a:solidFill>
              <a:schemeClr val="tx1"/>
            </a:solidFill>
            <a:round/>
            <a:headEnd/>
            <a:tailEnd/>
          </a:ln>
          <a:effectLst/>
        </p:spPr>
        <p:txBody>
          <a:bodyPr wrap="square" lIns="90000" tIns="46800" rIns="90000" bIns="46800">
            <a:spAutoFit/>
          </a:bodyPr>
          <a:lstStyle/>
          <a:p>
            <a:endParaRPr lang="en-GB"/>
          </a:p>
        </p:txBody>
      </p:sp>
      <p:sp>
        <p:nvSpPr>
          <p:cNvPr id="28" name="Text Box 27"/>
          <p:cNvSpPr txBox="1">
            <a:spLocks noChangeArrowheads="1"/>
          </p:cNvSpPr>
          <p:nvPr/>
        </p:nvSpPr>
        <p:spPr bwMode="auto">
          <a:xfrm>
            <a:off x="3529623" y="6043746"/>
            <a:ext cx="979877" cy="466501"/>
          </a:xfrm>
          <a:prstGeom prst="rect">
            <a:avLst/>
          </a:prstGeom>
          <a:noFill/>
          <a:ln w="9525">
            <a:solidFill>
              <a:schemeClr val="tx1"/>
            </a:solidFill>
            <a:miter lim="800000"/>
            <a:headEnd/>
            <a:tailEnd/>
          </a:ln>
          <a:effectLst/>
        </p:spPr>
        <p:txBody>
          <a:bodyPr lIns="90000" tIns="46800" rIns="90000" bIns="46800">
            <a:spAutoFit/>
          </a:bodyPr>
          <a:lstStyle/>
          <a:p>
            <a:pPr algn="ctr"/>
            <a:r>
              <a:rPr lang="en-US" sz="1200">
                <a:latin typeface="Book Antiqua" pitchFamily="18" charset="0"/>
              </a:rPr>
              <a:t>ß</a:t>
            </a:r>
            <a:r>
              <a:rPr lang="en-US" sz="1200" baseline="30000">
                <a:latin typeface="Book Antiqua" pitchFamily="18" charset="0"/>
              </a:rPr>
              <a:t>+</a:t>
            </a:r>
            <a:r>
              <a:rPr lang="en-US" sz="1200">
                <a:latin typeface="Book Antiqua" pitchFamily="18" charset="0"/>
              </a:rPr>
              <a:t>-e</a:t>
            </a:r>
            <a:r>
              <a:rPr lang="en-US" sz="1200" baseline="30000">
                <a:latin typeface="Book Antiqua" pitchFamily="18" charset="0"/>
              </a:rPr>
              <a:t>- </a:t>
            </a:r>
            <a:endParaRPr lang="en-US" sz="1200">
              <a:latin typeface="Book Antiqua" pitchFamily="18" charset="0"/>
            </a:endParaRPr>
          </a:p>
          <a:p>
            <a:pPr algn="ctr"/>
            <a:r>
              <a:rPr lang="en-US" sz="1200">
                <a:latin typeface="Book Antiqua" pitchFamily="18" charset="0"/>
              </a:rPr>
              <a:t>Interaction</a:t>
            </a:r>
          </a:p>
        </p:txBody>
      </p:sp>
      <p:sp>
        <p:nvSpPr>
          <p:cNvPr id="29" name="Line 28"/>
          <p:cNvSpPr>
            <a:spLocks noChangeShapeType="1"/>
          </p:cNvSpPr>
          <p:nvPr/>
        </p:nvSpPr>
        <p:spPr bwMode="auto">
          <a:xfrm>
            <a:off x="2549745" y="1770665"/>
            <a:ext cx="979877" cy="0"/>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30" name="Line 29"/>
          <p:cNvSpPr>
            <a:spLocks noChangeShapeType="1"/>
          </p:cNvSpPr>
          <p:nvPr/>
        </p:nvSpPr>
        <p:spPr bwMode="auto">
          <a:xfrm flipV="1">
            <a:off x="2323620" y="1770665"/>
            <a:ext cx="1206003" cy="1152003"/>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31" name="Line 30"/>
          <p:cNvSpPr>
            <a:spLocks noChangeShapeType="1"/>
          </p:cNvSpPr>
          <p:nvPr/>
        </p:nvSpPr>
        <p:spPr bwMode="auto">
          <a:xfrm flipV="1">
            <a:off x="2248244" y="3210669"/>
            <a:ext cx="1281378" cy="504001"/>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32" name="Line 31"/>
          <p:cNvSpPr>
            <a:spLocks noChangeShapeType="1"/>
          </p:cNvSpPr>
          <p:nvPr/>
        </p:nvSpPr>
        <p:spPr bwMode="auto">
          <a:xfrm>
            <a:off x="2248244" y="3714670"/>
            <a:ext cx="1281378" cy="216001"/>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33" name="Line 32"/>
          <p:cNvSpPr>
            <a:spLocks noChangeShapeType="1"/>
          </p:cNvSpPr>
          <p:nvPr/>
        </p:nvSpPr>
        <p:spPr bwMode="auto">
          <a:xfrm>
            <a:off x="2549745" y="1770665"/>
            <a:ext cx="979877" cy="720002"/>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34" name="Line 33"/>
          <p:cNvSpPr>
            <a:spLocks noChangeShapeType="1"/>
          </p:cNvSpPr>
          <p:nvPr/>
        </p:nvSpPr>
        <p:spPr bwMode="auto">
          <a:xfrm flipV="1">
            <a:off x="2457096" y="3930670"/>
            <a:ext cx="1072527" cy="1321073"/>
          </a:xfrm>
          <a:prstGeom prst="line">
            <a:avLst/>
          </a:prstGeom>
          <a:noFill/>
          <a:ln w="9525">
            <a:solidFill>
              <a:schemeClr val="tx1"/>
            </a:solidFill>
            <a:round/>
            <a:headEnd/>
            <a:tailEnd/>
          </a:ln>
          <a:effectLst/>
        </p:spPr>
        <p:txBody>
          <a:bodyPr wrap="square" lIns="90000" tIns="46800" rIns="90000" bIns="46800">
            <a:spAutoFit/>
          </a:bodyPr>
          <a:lstStyle/>
          <a:p>
            <a:endParaRPr lang="en-GB"/>
          </a:p>
        </p:txBody>
      </p:sp>
      <p:sp>
        <p:nvSpPr>
          <p:cNvPr id="35" name="Line 34"/>
          <p:cNvSpPr>
            <a:spLocks noChangeShapeType="1"/>
          </p:cNvSpPr>
          <p:nvPr/>
        </p:nvSpPr>
        <p:spPr bwMode="auto">
          <a:xfrm>
            <a:off x="2474370" y="5251744"/>
            <a:ext cx="1055253" cy="144000"/>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36" name="Line 35"/>
          <p:cNvSpPr>
            <a:spLocks noChangeShapeType="1"/>
          </p:cNvSpPr>
          <p:nvPr/>
        </p:nvSpPr>
        <p:spPr bwMode="auto">
          <a:xfrm>
            <a:off x="2474370" y="6259747"/>
            <a:ext cx="1055253" cy="0"/>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37" name="Line 36"/>
          <p:cNvSpPr>
            <a:spLocks noChangeShapeType="1"/>
          </p:cNvSpPr>
          <p:nvPr/>
        </p:nvSpPr>
        <p:spPr bwMode="auto">
          <a:xfrm>
            <a:off x="2323620" y="2922668"/>
            <a:ext cx="1206003" cy="288001"/>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38" name="Line 37"/>
          <p:cNvSpPr>
            <a:spLocks noChangeShapeType="1"/>
          </p:cNvSpPr>
          <p:nvPr/>
        </p:nvSpPr>
        <p:spPr bwMode="auto">
          <a:xfrm flipV="1">
            <a:off x="4509500" y="1770665"/>
            <a:ext cx="376876" cy="0"/>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39" name="Line 38"/>
          <p:cNvSpPr>
            <a:spLocks noChangeShapeType="1"/>
          </p:cNvSpPr>
          <p:nvPr/>
        </p:nvSpPr>
        <p:spPr bwMode="auto">
          <a:xfrm>
            <a:off x="4509500" y="2490667"/>
            <a:ext cx="376876" cy="216001"/>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40" name="Line 39"/>
          <p:cNvSpPr>
            <a:spLocks noChangeShapeType="1"/>
          </p:cNvSpPr>
          <p:nvPr/>
        </p:nvSpPr>
        <p:spPr bwMode="auto">
          <a:xfrm>
            <a:off x="4509500" y="3210669"/>
            <a:ext cx="376876" cy="504001"/>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41" name="Line 40"/>
          <p:cNvSpPr>
            <a:spLocks noChangeShapeType="1"/>
          </p:cNvSpPr>
          <p:nvPr/>
        </p:nvSpPr>
        <p:spPr bwMode="auto">
          <a:xfrm flipV="1">
            <a:off x="4509500" y="3714670"/>
            <a:ext cx="376876" cy="216001"/>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42" name="Line 41"/>
          <p:cNvSpPr>
            <a:spLocks noChangeShapeType="1"/>
          </p:cNvSpPr>
          <p:nvPr/>
        </p:nvSpPr>
        <p:spPr bwMode="auto">
          <a:xfrm>
            <a:off x="4509500" y="5395745"/>
            <a:ext cx="376876" cy="144000"/>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43" name="Line 42"/>
          <p:cNvSpPr>
            <a:spLocks noChangeShapeType="1"/>
          </p:cNvSpPr>
          <p:nvPr/>
        </p:nvSpPr>
        <p:spPr bwMode="auto">
          <a:xfrm>
            <a:off x="4509500" y="6259747"/>
            <a:ext cx="376876" cy="0"/>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44" name="Line 43"/>
          <p:cNvSpPr>
            <a:spLocks noChangeShapeType="1"/>
          </p:cNvSpPr>
          <p:nvPr/>
        </p:nvSpPr>
        <p:spPr bwMode="auto">
          <a:xfrm>
            <a:off x="2549745" y="1770665"/>
            <a:ext cx="979877" cy="1440004"/>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45" name="Line 44"/>
          <p:cNvSpPr>
            <a:spLocks noChangeShapeType="1"/>
          </p:cNvSpPr>
          <p:nvPr/>
        </p:nvSpPr>
        <p:spPr bwMode="auto">
          <a:xfrm>
            <a:off x="2549745" y="1770665"/>
            <a:ext cx="979877" cy="2160006"/>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46" name="Line 45"/>
          <p:cNvSpPr>
            <a:spLocks noChangeShapeType="1"/>
          </p:cNvSpPr>
          <p:nvPr/>
        </p:nvSpPr>
        <p:spPr bwMode="auto">
          <a:xfrm>
            <a:off x="7072257" y="1698665"/>
            <a:ext cx="301501" cy="1728005"/>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47" name="Line 46"/>
          <p:cNvSpPr>
            <a:spLocks noChangeShapeType="1"/>
          </p:cNvSpPr>
          <p:nvPr/>
        </p:nvSpPr>
        <p:spPr bwMode="auto">
          <a:xfrm>
            <a:off x="6393880" y="2706667"/>
            <a:ext cx="979877" cy="720002"/>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48" name="Line 47"/>
          <p:cNvSpPr>
            <a:spLocks noChangeShapeType="1"/>
          </p:cNvSpPr>
          <p:nvPr/>
        </p:nvSpPr>
        <p:spPr bwMode="auto">
          <a:xfrm flipV="1">
            <a:off x="6469255" y="3426669"/>
            <a:ext cx="904502" cy="432001"/>
          </a:xfrm>
          <a:prstGeom prst="line">
            <a:avLst/>
          </a:prstGeom>
          <a:noFill/>
          <a:ln w="9525">
            <a:solidFill>
              <a:schemeClr val="tx1"/>
            </a:solidFill>
            <a:round/>
            <a:headEnd/>
            <a:tailEnd/>
          </a:ln>
          <a:effectLst/>
        </p:spPr>
        <p:txBody>
          <a:bodyPr lIns="90000" tIns="46800" rIns="90000" bIns="46800">
            <a:spAutoFit/>
          </a:bodyPr>
          <a:lstStyle/>
          <a:p>
            <a:endParaRPr lang="en-GB"/>
          </a:p>
        </p:txBody>
      </p:sp>
      <p:sp>
        <p:nvSpPr>
          <p:cNvPr id="51" name="Line 50"/>
          <p:cNvSpPr>
            <a:spLocks noChangeShapeType="1"/>
          </p:cNvSpPr>
          <p:nvPr/>
        </p:nvSpPr>
        <p:spPr bwMode="auto">
          <a:xfrm>
            <a:off x="2248244" y="3714670"/>
            <a:ext cx="1281378" cy="1681074"/>
          </a:xfrm>
          <a:prstGeom prst="line">
            <a:avLst/>
          </a:prstGeom>
          <a:noFill/>
          <a:ln w="9525">
            <a:solidFill>
              <a:schemeClr val="tx1"/>
            </a:solidFill>
            <a:round/>
            <a:headEnd/>
            <a:tailEnd/>
          </a:ln>
          <a:effectLst/>
        </p:spPr>
        <p:txBody>
          <a:bodyPr wrap="square" lIns="90000" tIns="46800" rIns="90000" bIns="46800">
            <a:spAutoFit/>
          </a:bodyPr>
          <a:lstStyle/>
          <a:p>
            <a:endParaRPr lang="en-GB"/>
          </a:p>
        </p:txBody>
      </p:sp>
      <p:grpSp>
        <p:nvGrpSpPr>
          <p:cNvPr id="52" name="Group 54"/>
          <p:cNvGrpSpPr>
            <a:grpSpLocks/>
          </p:cNvGrpSpPr>
          <p:nvPr/>
        </p:nvGrpSpPr>
        <p:grpSpPr bwMode="auto">
          <a:xfrm>
            <a:off x="1292401" y="1050303"/>
            <a:ext cx="5665612" cy="309603"/>
            <a:chOff x="989" y="712"/>
            <a:chExt cx="3419" cy="120"/>
          </a:xfrm>
        </p:grpSpPr>
        <p:sp>
          <p:nvSpPr>
            <p:cNvPr id="53" name="Text Box 51"/>
            <p:cNvSpPr txBox="1">
              <a:spLocks noChangeArrowheads="1"/>
            </p:cNvSpPr>
            <p:nvPr/>
          </p:nvSpPr>
          <p:spPr bwMode="auto">
            <a:xfrm>
              <a:off x="989" y="712"/>
              <a:ext cx="916" cy="120"/>
            </a:xfrm>
            <a:prstGeom prst="rect">
              <a:avLst/>
            </a:prstGeom>
            <a:noFill/>
            <a:ln w="9525">
              <a:noFill/>
              <a:miter lim="800000"/>
              <a:headEnd/>
              <a:tailEnd/>
            </a:ln>
            <a:effectLst/>
          </p:spPr>
          <p:txBody>
            <a:bodyPr wrap="none" lIns="90000" tIns="46800" rIns="90000" bIns="46800">
              <a:spAutoFit/>
            </a:bodyPr>
            <a:lstStyle/>
            <a:p>
              <a:pPr algn="ctr"/>
              <a:r>
                <a:rPr lang="en-US" sz="1400" b="1" dirty="0" smtClean="0">
                  <a:solidFill>
                    <a:srgbClr val="FF0000"/>
                  </a:solidFill>
                </a:rPr>
                <a:t>NUCLEAR PROBES</a:t>
              </a:r>
              <a:endParaRPr lang="en-US" sz="1400" b="1" dirty="0">
                <a:solidFill>
                  <a:srgbClr val="FF0000"/>
                </a:solidFill>
              </a:endParaRPr>
            </a:p>
          </p:txBody>
        </p:sp>
        <p:sp>
          <p:nvSpPr>
            <p:cNvPr id="54" name="Text Box 52"/>
            <p:cNvSpPr txBox="1">
              <a:spLocks noChangeArrowheads="1"/>
            </p:cNvSpPr>
            <p:nvPr/>
          </p:nvSpPr>
          <p:spPr bwMode="auto">
            <a:xfrm>
              <a:off x="2265" y="712"/>
              <a:ext cx="779" cy="120"/>
            </a:xfrm>
            <a:prstGeom prst="rect">
              <a:avLst/>
            </a:prstGeom>
            <a:noFill/>
            <a:ln w="9525">
              <a:noFill/>
              <a:miter lim="800000"/>
              <a:headEnd/>
              <a:tailEnd/>
            </a:ln>
            <a:effectLst/>
          </p:spPr>
          <p:txBody>
            <a:bodyPr wrap="none" lIns="90000" tIns="46800" rIns="90000" bIns="46800">
              <a:spAutoFit/>
            </a:bodyPr>
            <a:lstStyle/>
            <a:p>
              <a:pPr algn="ctr"/>
              <a:r>
                <a:rPr lang="en-US" sz="1400" b="1" dirty="0" smtClean="0">
                  <a:solidFill>
                    <a:srgbClr val="FF0000"/>
                  </a:solidFill>
                </a:rPr>
                <a:t>INTERACTIONS</a:t>
              </a:r>
              <a:endParaRPr lang="en-US" sz="1400" b="1" dirty="0">
                <a:solidFill>
                  <a:srgbClr val="FF0000"/>
                </a:solidFill>
              </a:endParaRPr>
            </a:p>
          </p:txBody>
        </p:sp>
        <p:sp>
          <p:nvSpPr>
            <p:cNvPr id="55" name="Text Box 53"/>
            <p:cNvSpPr txBox="1">
              <a:spLocks noChangeArrowheads="1"/>
            </p:cNvSpPr>
            <p:nvPr/>
          </p:nvSpPr>
          <p:spPr bwMode="auto">
            <a:xfrm>
              <a:off x="3496" y="712"/>
              <a:ext cx="912" cy="120"/>
            </a:xfrm>
            <a:prstGeom prst="rect">
              <a:avLst/>
            </a:prstGeom>
            <a:noFill/>
            <a:ln w="9525">
              <a:noFill/>
              <a:miter lim="800000"/>
              <a:headEnd/>
              <a:tailEnd/>
            </a:ln>
            <a:effectLst/>
          </p:spPr>
          <p:txBody>
            <a:bodyPr lIns="90000" tIns="46800" rIns="90000" bIns="46800">
              <a:spAutoFit/>
            </a:bodyPr>
            <a:lstStyle/>
            <a:p>
              <a:pPr algn="ctr">
                <a:spcBef>
                  <a:spcPct val="50000"/>
                </a:spcBef>
              </a:pPr>
              <a:r>
                <a:rPr lang="en-US" sz="1400" b="1" dirty="0" smtClean="0">
                  <a:solidFill>
                    <a:srgbClr val="FF0000"/>
                  </a:solidFill>
                </a:rPr>
                <a:t>METHODS</a:t>
              </a:r>
              <a:endParaRPr lang="en-US" sz="1400" b="1" dirty="0">
                <a:solidFill>
                  <a:srgbClr val="FF0000"/>
                </a:solidFill>
              </a:endParaRPr>
            </a:p>
          </p:txBody>
        </p:sp>
      </p:grpSp>
      <p:sp>
        <p:nvSpPr>
          <p:cNvPr id="56" name="Rounded Rectangle 55"/>
          <p:cNvSpPr/>
          <p:nvPr/>
        </p:nvSpPr>
        <p:spPr>
          <a:xfrm>
            <a:off x="4923475" y="1439238"/>
            <a:ext cx="2146571" cy="605495"/>
          </a:xfrm>
          <a:prstGeom prst="roundRect">
            <a:avLst/>
          </a:prstGeom>
          <a:solidFill>
            <a:schemeClr val="accent2">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p:cNvSpPr/>
          <p:nvPr/>
        </p:nvSpPr>
        <p:spPr>
          <a:xfrm>
            <a:off x="4848633" y="2314567"/>
            <a:ext cx="1580380" cy="838200"/>
          </a:xfrm>
          <a:prstGeom prst="roundRect">
            <a:avLst/>
          </a:prstGeom>
          <a:solidFill>
            <a:schemeClr val="accent2">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4727148" y="3236169"/>
            <a:ext cx="2001116" cy="381002"/>
          </a:xfrm>
          <a:prstGeom prst="roundRect">
            <a:avLst/>
          </a:prstGeom>
          <a:solidFill>
            <a:schemeClr val="accent2">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3907681" y="2739056"/>
            <a:ext cx="5097909" cy="3001131"/>
            <a:chOff x="3907681" y="2739056"/>
            <a:chExt cx="5097909" cy="3001131"/>
          </a:xfrm>
        </p:grpSpPr>
        <p:sp>
          <p:nvSpPr>
            <p:cNvPr id="59" name="Text Box 6"/>
            <p:cNvSpPr txBox="1">
              <a:spLocks noChangeArrowheads="1"/>
            </p:cNvSpPr>
            <p:nvPr/>
          </p:nvSpPr>
          <p:spPr bwMode="auto">
            <a:xfrm>
              <a:off x="7380312" y="4170527"/>
              <a:ext cx="1625278" cy="1569660"/>
            </a:xfrm>
            <a:prstGeom prst="rect">
              <a:avLst/>
            </a:prstGeom>
            <a:solidFill>
              <a:srgbClr val="E740F6"/>
            </a:solidFill>
            <a:ln w="28575">
              <a:noFill/>
              <a:miter lim="800000"/>
              <a:headEnd/>
              <a:tailEnd/>
            </a:ln>
            <a:effectLst/>
          </p:spPr>
          <p:txBody>
            <a:bodyPr wrap="square">
              <a:spAutoFit/>
            </a:bodyPr>
            <a:lstStyle/>
            <a:p>
              <a:pPr algn="ctr"/>
              <a:r>
                <a:rPr lang="en-US" sz="1600" b="1" dirty="0" smtClean="0">
                  <a:solidFill>
                    <a:srgbClr val="FFFFFF"/>
                  </a:solidFill>
                </a:rPr>
                <a:t>- add chemistry to get</a:t>
              </a:r>
            </a:p>
            <a:p>
              <a:pPr algn="ctr"/>
              <a:r>
                <a:rPr lang="en-US" sz="1600" b="1" dirty="0" smtClean="0">
                  <a:solidFill>
                    <a:srgbClr val="FFFFFF"/>
                  </a:solidFill>
                </a:rPr>
                <a:t>NEW</a:t>
              </a:r>
            </a:p>
            <a:p>
              <a:pPr algn="ctr"/>
              <a:r>
                <a:rPr lang="en-US" sz="1600" b="1" dirty="0" smtClean="0">
                  <a:solidFill>
                    <a:srgbClr val="FFFFFF"/>
                  </a:solidFill>
                </a:rPr>
                <a:t>Highly selective and confined tumor killers</a:t>
              </a:r>
              <a:endParaRPr lang="en-US" sz="1600" b="1" dirty="0">
                <a:solidFill>
                  <a:srgbClr val="FFFFFF"/>
                </a:solidFill>
              </a:endParaRPr>
            </a:p>
          </p:txBody>
        </p:sp>
        <p:sp>
          <p:nvSpPr>
            <p:cNvPr id="60" name="Text Box 11"/>
            <p:cNvSpPr txBox="1">
              <a:spLocks noChangeAspect="1" noChangeArrowheads="1"/>
            </p:cNvSpPr>
            <p:nvPr/>
          </p:nvSpPr>
          <p:spPr bwMode="auto">
            <a:xfrm>
              <a:off x="3907681" y="2739056"/>
              <a:ext cx="260260" cy="260260"/>
            </a:xfrm>
            <a:prstGeom prst="rect">
              <a:avLst/>
            </a:prstGeom>
            <a:solidFill>
              <a:srgbClr val="E740F6"/>
            </a:solidFill>
            <a:ln w="9525">
              <a:noFill/>
              <a:miter lim="800000"/>
              <a:headEnd/>
              <a:tailEnd/>
            </a:ln>
            <a:effectLst/>
          </p:spPr>
          <p:txBody>
            <a:bodyPr wrap="none" lIns="0" tIns="0" rIns="0" bIns="0">
              <a:noAutofit/>
            </a:bodyPr>
            <a:lstStyle/>
            <a:p>
              <a:pPr algn="ctr"/>
              <a:r>
                <a:rPr lang="en-US" sz="1600" b="1" dirty="0" smtClean="0">
                  <a:solidFill>
                    <a:srgbClr val="FFFFFF"/>
                  </a:solidFill>
                  <a:latin typeface="Book Antiqua" pitchFamily="18" charset="0"/>
                </a:rPr>
                <a:t>+</a:t>
              </a:r>
              <a:endParaRPr lang="en-US" sz="1600" b="1" dirty="0">
                <a:solidFill>
                  <a:srgbClr val="FFFFFF"/>
                </a:solidFill>
                <a:latin typeface="Book Antiqua" pitchFamily="18" charset="0"/>
              </a:endParaRPr>
            </a:p>
          </p:txBody>
        </p:sp>
        <p:sp>
          <p:nvSpPr>
            <p:cNvPr id="63" name="Text Box 20"/>
            <p:cNvSpPr txBox="1">
              <a:spLocks noChangeArrowheads="1"/>
            </p:cNvSpPr>
            <p:nvPr/>
          </p:nvSpPr>
          <p:spPr bwMode="auto">
            <a:xfrm>
              <a:off x="4871414" y="4645275"/>
              <a:ext cx="1850684" cy="463846"/>
            </a:xfrm>
            <a:prstGeom prst="rect">
              <a:avLst/>
            </a:prstGeom>
            <a:solidFill>
              <a:srgbClr val="E740F6"/>
            </a:solidFill>
            <a:ln w="9525">
              <a:solidFill>
                <a:schemeClr val="tx1"/>
              </a:solidFill>
              <a:miter lim="800000"/>
              <a:headEnd/>
              <a:tailEnd/>
            </a:ln>
            <a:effectLst/>
          </p:spPr>
          <p:txBody>
            <a:bodyPr wrap="square" lIns="90000" tIns="46800" rIns="90000" bIns="46800">
              <a:spAutoFit/>
            </a:bodyPr>
            <a:lstStyle/>
            <a:p>
              <a:pPr algn="ctr"/>
              <a:r>
                <a:rPr lang="en-US" sz="1200" b="1" dirty="0" smtClean="0">
                  <a:solidFill>
                    <a:schemeClr val="bg1"/>
                  </a:solidFill>
                  <a:latin typeface="Book Antiqua" pitchFamily="18" charset="0"/>
                </a:rPr>
                <a:t>Tunable</a:t>
              </a:r>
              <a:r>
                <a:rPr lang="en-US" sz="1200" b="1" dirty="0">
                  <a:solidFill>
                    <a:schemeClr val="bg1"/>
                  </a:solidFill>
                  <a:latin typeface="Book Antiqua" pitchFamily="18" charset="0"/>
                </a:rPr>
                <a:t> </a:t>
              </a:r>
              <a:r>
                <a:rPr lang="en-US" sz="1200" b="1" dirty="0" smtClean="0">
                  <a:solidFill>
                    <a:schemeClr val="bg1"/>
                  </a:solidFill>
                  <a:latin typeface="Book Antiqua" pitchFamily="18" charset="0"/>
                </a:rPr>
                <a:t>&amp; local energy deposition  on matter</a:t>
              </a:r>
              <a:endParaRPr lang="en-US" sz="1200" b="1" dirty="0">
                <a:solidFill>
                  <a:schemeClr val="bg1"/>
                </a:solidFill>
                <a:latin typeface="Book Antiqua" pitchFamily="18" charset="0"/>
              </a:endParaRPr>
            </a:p>
          </p:txBody>
        </p:sp>
        <p:sp>
          <p:nvSpPr>
            <p:cNvPr id="65" name="Text Box 11"/>
            <p:cNvSpPr txBox="1">
              <a:spLocks noChangeAspect="1" noChangeArrowheads="1"/>
            </p:cNvSpPr>
            <p:nvPr/>
          </p:nvSpPr>
          <p:spPr bwMode="auto">
            <a:xfrm>
              <a:off x="3919138" y="3445410"/>
              <a:ext cx="260260" cy="260260"/>
            </a:xfrm>
            <a:prstGeom prst="rect">
              <a:avLst/>
            </a:prstGeom>
            <a:solidFill>
              <a:srgbClr val="E740F6"/>
            </a:solidFill>
            <a:ln w="9525">
              <a:noFill/>
              <a:miter lim="800000"/>
              <a:headEnd/>
              <a:tailEnd/>
            </a:ln>
            <a:effectLst/>
          </p:spPr>
          <p:txBody>
            <a:bodyPr wrap="none" lIns="0" tIns="0" rIns="0" bIns="0">
              <a:noAutofit/>
            </a:bodyPr>
            <a:lstStyle/>
            <a:p>
              <a:pPr algn="ctr"/>
              <a:r>
                <a:rPr lang="en-US" sz="1600" b="1" dirty="0" smtClean="0">
                  <a:solidFill>
                    <a:srgbClr val="FFFFFF"/>
                  </a:solidFill>
                  <a:latin typeface="Book Antiqua" pitchFamily="18" charset="0"/>
                </a:rPr>
                <a:t>+</a:t>
              </a:r>
              <a:endParaRPr lang="en-US" sz="1600" b="1" dirty="0">
                <a:solidFill>
                  <a:srgbClr val="FFFFFF"/>
                </a:solidFill>
                <a:latin typeface="Book Antiqua" pitchFamily="18" charset="0"/>
              </a:endParaRPr>
            </a:p>
          </p:txBody>
        </p:sp>
        <p:sp>
          <p:nvSpPr>
            <p:cNvPr id="2" name="Bent Arrow 1"/>
            <p:cNvSpPr/>
            <p:nvPr/>
          </p:nvSpPr>
          <p:spPr>
            <a:xfrm flipV="1">
              <a:off x="3998220" y="4298802"/>
              <a:ext cx="699514" cy="712288"/>
            </a:xfrm>
            <a:prstGeom prst="bentArrow">
              <a:avLst/>
            </a:prstGeom>
            <a:solidFill>
              <a:srgbClr val="E740F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6" name="Line 31"/>
            <p:cNvSpPr>
              <a:spLocks noChangeShapeType="1"/>
            </p:cNvSpPr>
            <p:nvPr/>
          </p:nvSpPr>
          <p:spPr bwMode="auto">
            <a:xfrm>
              <a:off x="6722098" y="4895858"/>
              <a:ext cx="658213" cy="0"/>
            </a:xfrm>
            <a:prstGeom prst="line">
              <a:avLst/>
            </a:prstGeom>
            <a:noFill/>
            <a:ln w="9525">
              <a:solidFill>
                <a:schemeClr val="tx1"/>
              </a:solidFill>
              <a:round/>
              <a:headEnd/>
              <a:tailEnd/>
            </a:ln>
            <a:effectLst/>
          </p:spPr>
          <p:txBody>
            <a:bodyPr wrap="square" lIns="90000" tIns="46800" rIns="90000" bIns="46800">
              <a:spAutoFit/>
            </a:bodyPr>
            <a:lstStyle/>
            <a:p>
              <a:endParaRPr lang="en-GB"/>
            </a:p>
          </p:txBody>
        </p:sp>
      </p:grpSp>
    </p:spTree>
    <p:extLst>
      <p:ext uri="{BB962C8B-B14F-4D97-AF65-F5344CB8AC3E}">
        <p14:creationId xmlns="" xmlns:p14="http://schemas.microsoft.com/office/powerpoint/2010/main" val="200889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a-DK" dirty="0" smtClean="0"/>
              <a:t>”Common” Isotopes for Mössbauer </a:t>
            </a:r>
            <a:r>
              <a:rPr lang="da-DK" dirty="0" err="1" smtClean="0"/>
              <a:t>spectroscopy</a:t>
            </a:r>
            <a:endParaRPr lang="en-GB" dirty="0"/>
          </a:p>
        </p:txBody>
      </p:sp>
      <p:graphicFrame>
        <p:nvGraphicFramePr>
          <p:cNvPr id="4" name="Table 3"/>
          <p:cNvGraphicFramePr>
            <a:graphicFrameLocks noGrp="1"/>
          </p:cNvGraphicFramePr>
          <p:nvPr>
            <p:extLst>
              <p:ext uri="{D42A27DB-BD31-4B8C-83A1-F6EECF244321}">
                <p14:modId xmlns="" xmlns:p14="http://schemas.microsoft.com/office/powerpoint/2010/main" val="1355397243"/>
              </p:ext>
            </p:extLst>
          </p:nvPr>
        </p:nvGraphicFramePr>
        <p:xfrm>
          <a:off x="611560" y="1556792"/>
          <a:ext cx="7920882" cy="3383280"/>
        </p:xfrm>
        <a:graphic>
          <a:graphicData uri="http://schemas.openxmlformats.org/drawingml/2006/table">
            <a:tbl>
              <a:tblPr firstRow="1" bandRow="1">
                <a:tableStyleId>{5C22544A-7EE6-4342-B048-85BDC9FD1C3A}</a:tableStyleId>
              </a:tblPr>
              <a:tblGrid>
                <a:gridCol w="1368153"/>
                <a:gridCol w="1800200"/>
                <a:gridCol w="4752529"/>
              </a:tblGrid>
              <a:tr h="370840">
                <a:tc>
                  <a:txBody>
                    <a:bodyPr/>
                    <a:lstStyle/>
                    <a:p>
                      <a:r>
                        <a:rPr lang="da-DK" dirty="0" smtClean="0"/>
                        <a:t>Mössbauer Isotope</a:t>
                      </a:r>
                      <a:endParaRPr lang="en-GB" dirty="0"/>
                    </a:p>
                  </a:txBody>
                  <a:tcPr/>
                </a:tc>
                <a:tc>
                  <a:txBody>
                    <a:bodyPr/>
                    <a:lstStyle/>
                    <a:p>
                      <a:r>
                        <a:rPr lang="da-DK" dirty="0" err="1" smtClean="0"/>
                        <a:t>Beams</a:t>
                      </a:r>
                      <a:endParaRPr lang="en-GB" dirty="0"/>
                    </a:p>
                  </a:txBody>
                  <a:tcPr/>
                </a:tc>
                <a:tc>
                  <a:txBody>
                    <a:bodyPr/>
                    <a:lstStyle/>
                    <a:p>
                      <a:r>
                        <a:rPr lang="da-DK" dirty="0" smtClean="0"/>
                        <a:t>Main Applications</a:t>
                      </a:r>
                      <a:endParaRPr lang="en-GB" dirty="0"/>
                    </a:p>
                  </a:txBody>
                  <a:tcPr/>
                </a:tc>
              </a:tr>
              <a:tr h="370840">
                <a:tc>
                  <a:txBody>
                    <a:bodyPr/>
                    <a:lstStyle/>
                    <a:p>
                      <a:r>
                        <a:rPr lang="da-DK" baseline="30000" dirty="0" smtClean="0">
                          <a:solidFill>
                            <a:schemeClr val="tx1"/>
                          </a:solidFill>
                        </a:rPr>
                        <a:t>57</a:t>
                      </a:r>
                      <a:r>
                        <a:rPr lang="da-DK" dirty="0" smtClean="0">
                          <a:solidFill>
                            <a:schemeClr val="tx1"/>
                          </a:solidFill>
                        </a:rPr>
                        <a:t>Fe</a:t>
                      </a:r>
                      <a:endParaRPr lang="en-GB" dirty="0">
                        <a:solidFill>
                          <a:schemeClr val="tx1"/>
                        </a:solidFill>
                      </a:endParaRPr>
                    </a:p>
                  </a:txBody>
                  <a:tcPr/>
                </a:tc>
                <a:tc>
                  <a:txBody>
                    <a:bodyPr/>
                    <a:lstStyle/>
                    <a:p>
                      <a:r>
                        <a:rPr lang="da-DK" baseline="30000" dirty="0" smtClean="0">
                          <a:solidFill>
                            <a:schemeClr val="tx1"/>
                          </a:solidFill>
                        </a:rPr>
                        <a:t>57</a:t>
                      </a:r>
                      <a:r>
                        <a:rPr lang="da-DK" dirty="0" smtClean="0">
                          <a:solidFill>
                            <a:schemeClr val="tx1"/>
                          </a:solidFill>
                        </a:rPr>
                        <a:t>Mn (1.5 min)</a:t>
                      </a:r>
                      <a:br>
                        <a:rPr lang="da-DK" dirty="0" smtClean="0">
                          <a:solidFill>
                            <a:schemeClr val="tx1"/>
                          </a:solidFill>
                        </a:rPr>
                      </a:br>
                      <a:r>
                        <a:rPr lang="da-DK" baseline="30000" dirty="0" smtClean="0">
                          <a:solidFill>
                            <a:schemeClr val="tx1"/>
                          </a:solidFill>
                        </a:rPr>
                        <a:t>57</a:t>
                      </a:r>
                      <a:r>
                        <a:rPr lang="da-DK" dirty="0" smtClean="0">
                          <a:solidFill>
                            <a:schemeClr val="tx1"/>
                          </a:solidFill>
                        </a:rPr>
                        <a:t>Co (272</a:t>
                      </a:r>
                      <a:r>
                        <a:rPr lang="da-DK" baseline="0" dirty="0" smtClean="0">
                          <a:solidFill>
                            <a:schemeClr val="tx1"/>
                          </a:solidFill>
                        </a:rPr>
                        <a:t> d)</a:t>
                      </a:r>
                    </a:p>
                    <a:p>
                      <a:r>
                        <a:rPr lang="da-DK" i="1" baseline="30000" dirty="0" smtClean="0">
                          <a:solidFill>
                            <a:schemeClr val="tx1"/>
                          </a:solidFill>
                        </a:rPr>
                        <a:t>57</a:t>
                      </a:r>
                      <a:r>
                        <a:rPr lang="da-DK" i="1" baseline="0" dirty="0" smtClean="0">
                          <a:solidFill>
                            <a:schemeClr val="tx1"/>
                          </a:solidFill>
                        </a:rPr>
                        <a:t>Ni (38 h)</a:t>
                      </a:r>
                      <a:endParaRPr lang="en-GB" i="1" dirty="0">
                        <a:solidFill>
                          <a:schemeClr val="tx1"/>
                        </a:solidFill>
                      </a:endParaRPr>
                    </a:p>
                  </a:txBody>
                  <a:tcPr/>
                </a:tc>
                <a:tc>
                  <a:txBody>
                    <a:bodyPr/>
                    <a:lstStyle/>
                    <a:p>
                      <a:r>
                        <a:rPr lang="da-DK" dirty="0" err="1" smtClean="0">
                          <a:solidFill>
                            <a:schemeClr val="tx1"/>
                          </a:solidFill>
                        </a:rPr>
                        <a:t>Dilute</a:t>
                      </a:r>
                      <a:r>
                        <a:rPr lang="da-DK" dirty="0" smtClean="0">
                          <a:solidFill>
                            <a:schemeClr val="tx1"/>
                          </a:solidFill>
                        </a:rPr>
                        <a:t> </a:t>
                      </a:r>
                      <a:r>
                        <a:rPr lang="da-DK" dirty="0" err="1" smtClean="0">
                          <a:solidFill>
                            <a:schemeClr val="tx1"/>
                          </a:solidFill>
                        </a:rPr>
                        <a:t>magnetism</a:t>
                      </a:r>
                      <a:r>
                        <a:rPr lang="da-DK" dirty="0" smtClean="0">
                          <a:solidFill>
                            <a:schemeClr val="tx1"/>
                          </a:solidFill>
                        </a:rPr>
                        <a:t> in 3d</a:t>
                      </a:r>
                      <a:r>
                        <a:rPr lang="da-DK" baseline="0" dirty="0" smtClean="0">
                          <a:solidFill>
                            <a:schemeClr val="tx1"/>
                          </a:solidFill>
                        </a:rPr>
                        <a:t> metal </a:t>
                      </a:r>
                      <a:r>
                        <a:rPr lang="da-DK" baseline="0" dirty="0" err="1" smtClean="0">
                          <a:solidFill>
                            <a:schemeClr val="tx1"/>
                          </a:solidFill>
                        </a:rPr>
                        <a:t>doped</a:t>
                      </a:r>
                      <a:r>
                        <a:rPr lang="da-DK" baseline="0" dirty="0" smtClean="0">
                          <a:solidFill>
                            <a:schemeClr val="tx1"/>
                          </a:solidFill>
                        </a:rPr>
                        <a:t> </a:t>
                      </a:r>
                      <a:r>
                        <a:rPr lang="da-DK" baseline="0" dirty="0" err="1" smtClean="0">
                          <a:solidFill>
                            <a:schemeClr val="tx1"/>
                          </a:solidFill>
                        </a:rPr>
                        <a:t>oxides</a:t>
                      </a:r>
                      <a:endParaRPr lang="da-DK" baseline="0" dirty="0" smtClean="0">
                        <a:solidFill>
                          <a:schemeClr val="tx1"/>
                        </a:solidFill>
                      </a:endParaRPr>
                    </a:p>
                    <a:p>
                      <a:r>
                        <a:rPr lang="da-DK" baseline="0" dirty="0" err="1" smtClean="0">
                          <a:solidFill>
                            <a:schemeClr val="tx1"/>
                          </a:solidFill>
                        </a:rPr>
                        <a:t>Defect</a:t>
                      </a:r>
                      <a:r>
                        <a:rPr lang="da-DK" baseline="0" dirty="0" smtClean="0">
                          <a:solidFill>
                            <a:schemeClr val="tx1"/>
                          </a:solidFill>
                        </a:rPr>
                        <a:t> kinetics in Si and </a:t>
                      </a:r>
                      <a:r>
                        <a:rPr lang="da-DK" baseline="0" dirty="0" err="1" smtClean="0">
                          <a:solidFill>
                            <a:schemeClr val="tx1"/>
                          </a:solidFill>
                        </a:rPr>
                        <a:t>SiGe</a:t>
                      </a:r>
                      <a:endParaRPr lang="da-DK" baseline="0" dirty="0" smtClean="0">
                        <a:solidFill>
                          <a:schemeClr val="tx1"/>
                        </a:solidFill>
                      </a:endParaRPr>
                    </a:p>
                    <a:p>
                      <a:r>
                        <a:rPr lang="da-DK" dirty="0" smtClean="0">
                          <a:solidFill>
                            <a:schemeClr val="tx1"/>
                          </a:solidFill>
                        </a:rPr>
                        <a:t>Implantation </a:t>
                      </a:r>
                      <a:r>
                        <a:rPr lang="da-DK" dirty="0" err="1" smtClean="0">
                          <a:solidFill>
                            <a:schemeClr val="tx1"/>
                          </a:solidFill>
                        </a:rPr>
                        <a:t>physics</a:t>
                      </a:r>
                      <a:r>
                        <a:rPr lang="da-DK" dirty="0" smtClean="0">
                          <a:solidFill>
                            <a:schemeClr val="tx1"/>
                          </a:solidFill>
                        </a:rPr>
                        <a:t> in </a:t>
                      </a:r>
                      <a:r>
                        <a:rPr lang="da-DK" dirty="0" err="1" smtClean="0">
                          <a:solidFill>
                            <a:schemeClr val="tx1"/>
                          </a:solidFill>
                        </a:rPr>
                        <a:t>oxides</a:t>
                      </a:r>
                      <a:endParaRPr lang="en-GB" dirty="0">
                        <a:solidFill>
                          <a:schemeClr val="tx1"/>
                        </a:solidFill>
                      </a:endParaRPr>
                    </a:p>
                  </a:txBody>
                  <a:tcPr/>
                </a:tc>
              </a:tr>
              <a:tr h="370840">
                <a:tc>
                  <a:txBody>
                    <a:bodyPr/>
                    <a:lstStyle/>
                    <a:p>
                      <a:r>
                        <a:rPr lang="da-DK" baseline="30000" dirty="0" smtClean="0">
                          <a:solidFill>
                            <a:schemeClr val="tx1"/>
                          </a:solidFill>
                        </a:rPr>
                        <a:t>119</a:t>
                      </a:r>
                      <a:r>
                        <a:rPr lang="da-DK" dirty="0" smtClean="0">
                          <a:solidFill>
                            <a:schemeClr val="tx1"/>
                          </a:solidFill>
                        </a:rPr>
                        <a:t>Sn</a:t>
                      </a:r>
                      <a:endParaRPr lang="en-GB" dirty="0">
                        <a:solidFill>
                          <a:schemeClr val="tx1"/>
                        </a:solidFill>
                      </a:endParaRPr>
                    </a:p>
                  </a:txBody>
                  <a:tcPr/>
                </a:tc>
                <a:tc>
                  <a:txBody>
                    <a:bodyPr/>
                    <a:lstStyle/>
                    <a:p>
                      <a:r>
                        <a:rPr lang="da-DK" baseline="30000" dirty="0" smtClean="0">
                          <a:solidFill>
                            <a:schemeClr val="tx1"/>
                          </a:solidFill>
                        </a:rPr>
                        <a:t>119</a:t>
                      </a:r>
                      <a:r>
                        <a:rPr lang="da-DK" dirty="0" smtClean="0">
                          <a:solidFill>
                            <a:schemeClr val="tx1"/>
                          </a:solidFill>
                        </a:rPr>
                        <a:t>In (2.1 min)</a:t>
                      </a:r>
                    </a:p>
                    <a:p>
                      <a:r>
                        <a:rPr lang="da-DK" baseline="30000" dirty="0" smtClean="0">
                          <a:solidFill>
                            <a:schemeClr val="tx1"/>
                          </a:solidFill>
                        </a:rPr>
                        <a:t>119m</a:t>
                      </a:r>
                      <a:r>
                        <a:rPr lang="da-DK" dirty="0" smtClean="0">
                          <a:solidFill>
                            <a:schemeClr val="tx1"/>
                          </a:solidFill>
                        </a:rPr>
                        <a:t>Sn (292 d)</a:t>
                      </a:r>
                    </a:p>
                    <a:p>
                      <a:r>
                        <a:rPr lang="da-DK" i="1" baseline="30000" dirty="0" smtClean="0">
                          <a:solidFill>
                            <a:schemeClr val="tx1"/>
                          </a:solidFill>
                        </a:rPr>
                        <a:t>119</a:t>
                      </a:r>
                      <a:r>
                        <a:rPr lang="da-DK" i="1" dirty="0" smtClean="0">
                          <a:solidFill>
                            <a:schemeClr val="tx1"/>
                          </a:solidFill>
                        </a:rPr>
                        <a:t>Sb (38 h)</a:t>
                      </a:r>
                    </a:p>
                    <a:p>
                      <a:r>
                        <a:rPr lang="da-DK" i="1" baseline="30000" dirty="0" smtClean="0">
                          <a:solidFill>
                            <a:schemeClr val="tx1"/>
                          </a:solidFill>
                        </a:rPr>
                        <a:t>119</a:t>
                      </a:r>
                      <a:r>
                        <a:rPr lang="da-DK" i="1" dirty="0" smtClean="0">
                          <a:solidFill>
                            <a:schemeClr val="tx1"/>
                          </a:solidFill>
                        </a:rPr>
                        <a:t>Te (4.7 d)</a:t>
                      </a:r>
                      <a:endParaRPr lang="en-GB" i="1" dirty="0">
                        <a:solidFill>
                          <a:schemeClr val="tx1"/>
                        </a:solidFill>
                      </a:endParaRPr>
                    </a:p>
                  </a:txBody>
                  <a:tcPr/>
                </a:tc>
                <a:tc>
                  <a:txBody>
                    <a:bodyPr/>
                    <a:lstStyle/>
                    <a:p>
                      <a:r>
                        <a:rPr lang="da-DK" dirty="0" err="1" smtClean="0">
                          <a:solidFill>
                            <a:schemeClr val="tx1"/>
                          </a:solidFill>
                        </a:rPr>
                        <a:t>Lattice</a:t>
                      </a:r>
                      <a:r>
                        <a:rPr lang="da-DK" dirty="0" smtClean="0">
                          <a:solidFill>
                            <a:schemeClr val="tx1"/>
                          </a:solidFill>
                        </a:rPr>
                        <a:t> location and properties of </a:t>
                      </a:r>
                      <a:r>
                        <a:rPr lang="da-DK" dirty="0" err="1" smtClean="0">
                          <a:solidFill>
                            <a:schemeClr val="tx1"/>
                          </a:solidFill>
                        </a:rPr>
                        <a:t>dopants</a:t>
                      </a:r>
                      <a:r>
                        <a:rPr lang="da-DK" dirty="0" smtClean="0">
                          <a:solidFill>
                            <a:schemeClr val="tx1"/>
                          </a:solidFill>
                        </a:rPr>
                        <a:t> in </a:t>
                      </a:r>
                      <a:r>
                        <a:rPr lang="da-DK" dirty="0" err="1" smtClean="0">
                          <a:solidFill>
                            <a:schemeClr val="tx1"/>
                          </a:solidFill>
                        </a:rPr>
                        <a:t>group</a:t>
                      </a:r>
                      <a:r>
                        <a:rPr lang="da-DK" dirty="0" smtClean="0">
                          <a:solidFill>
                            <a:schemeClr val="tx1"/>
                          </a:solidFill>
                        </a:rPr>
                        <a:t> IV, III-V</a:t>
                      </a:r>
                      <a:r>
                        <a:rPr lang="da-DK" baseline="0" dirty="0" smtClean="0">
                          <a:solidFill>
                            <a:schemeClr val="tx1"/>
                          </a:solidFill>
                        </a:rPr>
                        <a:t> and II-VI Semiconductors</a:t>
                      </a:r>
                    </a:p>
                    <a:p>
                      <a:endParaRPr lang="en-GB" dirty="0">
                        <a:solidFill>
                          <a:schemeClr val="tx1"/>
                        </a:solidFill>
                      </a:endParaRPr>
                    </a:p>
                  </a:txBody>
                  <a:tcPr/>
                </a:tc>
              </a:tr>
              <a:tr h="370840">
                <a:tc>
                  <a:txBody>
                    <a:bodyPr/>
                    <a:lstStyle/>
                    <a:p>
                      <a:r>
                        <a:rPr lang="da-DK" i="1" baseline="30000" dirty="0" smtClean="0">
                          <a:solidFill>
                            <a:schemeClr val="tx1"/>
                          </a:solidFill>
                        </a:rPr>
                        <a:t>121</a:t>
                      </a:r>
                      <a:r>
                        <a:rPr lang="da-DK" i="1" dirty="0" smtClean="0">
                          <a:solidFill>
                            <a:schemeClr val="tx1"/>
                          </a:solidFill>
                        </a:rPr>
                        <a:t>Sb</a:t>
                      </a:r>
                      <a:endParaRPr lang="en-GB" i="1" dirty="0">
                        <a:solidFill>
                          <a:schemeClr val="tx1"/>
                        </a:solidFill>
                      </a:endParaRPr>
                    </a:p>
                  </a:txBody>
                  <a:tcPr/>
                </a:tc>
                <a:tc>
                  <a:txBody>
                    <a:bodyPr/>
                    <a:lstStyle/>
                    <a:p>
                      <a:r>
                        <a:rPr lang="da-DK" i="1" baseline="30000" dirty="0" smtClean="0">
                          <a:solidFill>
                            <a:schemeClr val="tx1"/>
                          </a:solidFill>
                        </a:rPr>
                        <a:t>121</a:t>
                      </a:r>
                      <a:r>
                        <a:rPr lang="da-DK" i="1" dirty="0" smtClean="0">
                          <a:solidFill>
                            <a:schemeClr val="tx1"/>
                          </a:solidFill>
                        </a:rPr>
                        <a:t>(</a:t>
                      </a:r>
                      <a:r>
                        <a:rPr lang="da-DK" i="1" dirty="0" err="1" smtClean="0">
                          <a:solidFill>
                            <a:schemeClr val="tx1"/>
                          </a:solidFill>
                        </a:rPr>
                        <a:t>Xe</a:t>
                      </a:r>
                      <a:r>
                        <a:rPr lang="da-DK" i="1" dirty="0" smtClean="0">
                          <a:solidFill>
                            <a:schemeClr val="tx1"/>
                          </a:solidFill>
                        </a:rPr>
                        <a:t>, I, Te, </a:t>
                      </a:r>
                      <a:r>
                        <a:rPr lang="da-DK" i="1" dirty="0" err="1" smtClean="0">
                          <a:solidFill>
                            <a:schemeClr val="tx1"/>
                          </a:solidFill>
                        </a:rPr>
                        <a:t>Sn</a:t>
                      </a:r>
                      <a:r>
                        <a:rPr lang="da-DK" i="1" dirty="0" smtClean="0">
                          <a:solidFill>
                            <a:schemeClr val="tx1"/>
                          </a:solidFill>
                        </a:rPr>
                        <a:t>, In,</a:t>
                      </a:r>
                      <a:r>
                        <a:rPr lang="da-DK" i="1" baseline="0" dirty="0" smtClean="0">
                          <a:solidFill>
                            <a:schemeClr val="tx1"/>
                          </a:solidFill>
                        </a:rPr>
                        <a:t> Cd, Ag)</a:t>
                      </a:r>
                      <a:endParaRPr lang="da-DK" i="1" dirty="0" smtClean="0">
                        <a:solidFill>
                          <a:schemeClr val="tx1"/>
                        </a:solidFill>
                      </a:endParaRPr>
                    </a:p>
                  </a:txBody>
                  <a:tcPr/>
                </a:tc>
                <a:tc>
                  <a:txBody>
                    <a:bodyPr/>
                    <a:lstStyle/>
                    <a:p>
                      <a:r>
                        <a:rPr lang="da-DK" dirty="0" err="1" smtClean="0">
                          <a:solidFill>
                            <a:schemeClr val="tx1"/>
                          </a:solidFill>
                        </a:rPr>
                        <a:t>Lattice</a:t>
                      </a:r>
                      <a:r>
                        <a:rPr lang="da-DK" dirty="0" smtClean="0">
                          <a:solidFill>
                            <a:schemeClr val="tx1"/>
                          </a:solidFill>
                        </a:rPr>
                        <a:t> location and properties of </a:t>
                      </a:r>
                      <a:r>
                        <a:rPr lang="da-DK" dirty="0" err="1" smtClean="0">
                          <a:solidFill>
                            <a:schemeClr val="tx1"/>
                          </a:solidFill>
                        </a:rPr>
                        <a:t>dopants</a:t>
                      </a:r>
                      <a:r>
                        <a:rPr lang="da-DK" dirty="0" smtClean="0">
                          <a:solidFill>
                            <a:schemeClr val="tx1"/>
                          </a:solidFill>
                        </a:rPr>
                        <a:t> in </a:t>
                      </a:r>
                      <a:r>
                        <a:rPr lang="da-DK" dirty="0" err="1" smtClean="0">
                          <a:solidFill>
                            <a:schemeClr val="tx1"/>
                          </a:solidFill>
                        </a:rPr>
                        <a:t>group</a:t>
                      </a:r>
                      <a:r>
                        <a:rPr lang="da-DK" dirty="0" smtClean="0">
                          <a:solidFill>
                            <a:schemeClr val="tx1"/>
                          </a:solidFill>
                        </a:rPr>
                        <a:t> IV, III-V</a:t>
                      </a:r>
                      <a:r>
                        <a:rPr lang="da-DK" baseline="0" dirty="0" smtClean="0">
                          <a:solidFill>
                            <a:schemeClr val="tx1"/>
                          </a:solidFill>
                        </a:rPr>
                        <a:t> and II-VI Semiconductors</a:t>
                      </a:r>
                    </a:p>
                  </a:txBody>
                  <a:tcPr/>
                </a:tc>
              </a:tr>
            </a:tbl>
          </a:graphicData>
        </a:graphic>
      </p:graphicFrame>
      <p:sp>
        <p:nvSpPr>
          <p:cNvPr id="5" name="TextBox 4"/>
          <p:cNvSpPr txBox="1"/>
          <p:nvPr/>
        </p:nvSpPr>
        <p:spPr>
          <a:xfrm>
            <a:off x="600419" y="5325359"/>
            <a:ext cx="3063409" cy="830997"/>
          </a:xfrm>
          <a:prstGeom prst="rect">
            <a:avLst/>
          </a:prstGeom>
          <a:noFill/>
        </p:spPr>
        <p:txBody>
          <a:bodyPr wrap="none" rtlCol="0">
            <a:spAutoFit/>
          </a:bodyPr>
          <a:lstStyle/>
          <a:p>
            <a:pPr algn="ctr"/>
            <a:r>
              <a:rPr lang="da-DK" sz="2400" baseline="30000" dirty="0" smtClean="0">
                <a:solidFill>
                  <a:srgbClr val="FF0000"/>
                </a:solidFill>
              </a:rPr>
              <a:t>119m</a:t>
            </a:r>
            <a:r>
              <a:rPr lang="da-DK" sz="2400" dirty="0" smtClean="0">
                <a:solidFill>
                  <a:srgbClr val="FF0000"/>
                </a:solidFill>
              </a:rPr>
              <a:t>Sn: </a:t>
            </a:r>
            <a:r>
              <a:rPr lang="da-DK" sz="2400" dirty="0" smtClean="0">
                <a:solidFill>
                  <a:srgbClr val="FF0000"/>
                </a:solidFill>
                <a:latin typeface="Symbol" charset="2"/>
                <a:cs typeface="Symbol" charset="2"/>
              </a:rPr>
              <a:t>g</a:t>
            </a:r>
            <a:r>
              <a:rPr lang="da-DK" sz="2400" dirty="0" smtClean="0">
                <a:solidFill>
                  <a:srgbClr val="FF0000"/>
                </a:solidFill>
              </a:rPr>
              <a:t>-e PAC isotope</a:t>
            </a:r>
          </a:p>
          <a:p>
            <a:pPr algn="ctr"/>
            <a:r>
              <a:rPr lang="da-DK" sz="2400" baseline="30000" dirty="0" smtClean="0">
                <a:solidFill>
                  <a:srgbClr val="FF0000"/>
                </a:solidFill>
              </a:rPr>
              <a:t>57</a:t>
            </a:r>
            <a:r>
              <a:rPr lang="da-DK" sz="2400" dirty="0" smtClean="0">
                <a:solidFill>
                  <a:srgbClr val="FF0000"/>
                </a:solidFill>
              </a:rPr>
              <a:t>Mn: EC isotope</a:t>
            </a:r>
            <a:endParaRPr lang="en-GB" sz="2400" dirty="0">
              <a:solidFill>
                <a:srgbClr val="FF0000"/>
              </a:solidFill>
            </a:endParaRPr>
          </a:p>
        </p:txBody>
      </p:sp>
      <p:sp>
        <p:nvSpPr>
          <p:cNvPr id="6" name="Right Brace 5"/>
          <p:cNvSpPr/>
          <p:nvPr/>
        </p:nvSpPr>
        <p:spPr>
          <a:xfrm>
            <a:off x="3635896" y="5397688"/>
            <a:ext cx="144016" cy="792088"/>
          </a:xfrm>
          <a:prstGeom prst="rightBrace">
            <a:avLst>
              <a:gd name="adj1" fmla="val 13531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TextBox 6"/>
          <p:cNvSpPr txBox="1"/>
          <p:nvPr/>
        </p:nvSpPr>
        <p:spPr>
          <a:xfrm>
            <a:off x="3923929" y="5356918"/>
            <a:ext cx="3240360" cy="830997"/>
          </a:xfrm>
          <a:prstGeom prst="rect">
            <a:avLst/>
          </a:prstGeom>
          <a:noFill/>
        </p:spPr>
        <p:txBody>
          <a:bodyPr wrap="square" rtlCol="0">
            <a:spAutoFit/>
          </a:bodyPr>
          <a:lstStyle/>
          <a:p>
            <a:pPr algn="ctr"/>
            <a:r>
              <a:rPr lang="da-DK" sz="2400" dirty="0" err="1" smtClean="0">
                <a:solidFill>
                  <a:srgbClr val="FF0000"/>
                </a:solidFill>
              </a:rPr>
              <a:t>Possibilities</a:t>
            </a:r>
            <a:r>
              <a:rPr lang="da-DK" sz="2400" dirty="0" smtClean="0">
                <a:solidFill>
                  <a:srgbClr val="FF0000"/>
                </a:solidFill>
              </a:rPr>
              <a:t> for </a:t>
            </a:r>
            <a:r>
              <a:rPr lang="da-DK" sz="2400" dirty="0" err="1" smtClean="0">
                <a:solidFill>
                  <a:srgbClr val="FF0000"/>
                </a:solidFill>
              </a:rPr>
              <a:t>complementary</a:t>
            </a:r>
            <a:r>
              <a:rPr lang="da-DK" sz="2400" dirty="0" smtClean="0">
                <a:solidFill>
                  <a:srgbClr val="FF0000"/>
                </a:solidFill>
              </a:rPr>
              <a:t> </a:t>
            </a:r>
            <a:r>
              <a:rPr lang="da-DK" sz="2400" dirty="0" err="1" smtClean="0">
                <a:solidFill>
                  <a:srgbClr val="FF0000"/>
                </a:solidFill>
              </a:rPr>
              <a:t>physics</a:t>
            </a:r>
            <a:endParaRPr lang="en-GB" sz="2400" dirty="0">
              <a:solidFill>
                <a:srgbClr val="FF0000"/>
              </a:solidFill>
            </a:endParaRPr>
          </a:p>
        </p:txBody>
      </p:sp>
    </p:spTree>
    <p:extLst>
      <p:ext uri="{BB962C8B-B14F-4D97-AF65-F5344CB8AC3E}">
        <p14:creationId xmlns="" xmlns:p14="http://schemas.microsoft.com/office/powerpoint/2010/main" val="4933270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
            <a:ext cx="3522622" cy="6844771"/>
          </a:xfrm>
          <a:prstGeom prst="rect">
            <a:avLst/>
          </a:prstGeom>
          <a:solidFill>
            <a:srgbClr val="FFFF00"/>
          </a:solidFill>
        </p:spPr>
        <p:txBody>
          <a:bodyPr wrap="square" rtlCol="0">
            <a:noAutofit/>
          </a:bodyPr>
          <a:lstStyle/>
          <a:p>
            <a:pPr algn="just"/>
            <a:r>
              <a:rPr lang="en-US" dirty="0" smtClean="0">
                <a:latin typeface="Verdana"/>
                <a:cs typeface="Verdana"/>
              </a:rPr>
              <a:t>2012 – the oldest use of radioactive isotopes is (re)born ...</a:t>
            </a:r>
          </a:p>
          <a:p>
            <a:pPr algn="just"/>
            <a:endParaRPr lang="en-US" dirty="0" smtClean="0">
              <a:latin typeface="Verdana"/>
              <a:cs typeface="Verdana"/>
            </a:endParaRPr>
          </a:p>
          <a:p>
            <a:pPr algn="just"/>
            <a:endParaRPr lang="en-US" dirty="0" smtClean="0">
              <a:latin typeface="Verdana"/>
              <a:cs typeface="Verdana"/>
            </a:endParaRPr>
          </a:p>
          <a:p>
            <a:pPr algn="just"/>
            <a:endParaRPr lang="en-US" dirty="0" smtClean="0">
              <a:latin typeface="Verdana"/>
              <a:cs typeface="Verdana"/>
            </a:endParaRPr>
          </a:p>
          <a:p>
            <a:pPr algn="just"/>
            <a:endParaRPr lang="en-US" dirty="0">
              <a:latin typeface="Verdana"/>
              <a:cs typeface="Verdana"/>
            </a:endParaRPr>
          </a:p>
          <a:p>
            <a:pPr algn="just"/>
            <a:endParaRPr lang="en-US" dirty="0" smtClean="0">
              <a:latin typeface="Verdana"/>
              <a:cs typeface="Verdana"/>
            </a:endParaRPr>
          </a:p>
          <a:p>
            <a:pPr algn="just"/>
            <a:endParaRPr lang="en-US" dirty="0">
              <a:latin typeface="Verdana"/>
              <a:cs typeface="Verdana"/>
            </a:endParaRPr>
          </a:p>
          <a:p>
            <a:pPr algn="just"/>
            <a:endParaRPr lang="en-US" dirty="0" smtClean="0">
              <a:latin typeface="Verdana"/>
              <a:cs typeface="Verdana"/>
            </a:endParaRPr>
          </a:p>
          <a:p>
            <a:pPr algn="just"/>
            <a:endParaRPr lang="en-US" dirty="0">
              <a:latin typeface="Verdana"/>
              <a:cs typeface="Verdana"/>
            </a:endParaRPr>
          </a:p>
          <a:p>
            <a:pPr algn="just"/>
            <a:endParaRPr lang="en-US" dirty="0" smtClean="0">
              <a:latin typeface="Verdana"/>
              <a:cs typeface="Verdana"/>
            </a:endParaRPr>
          </a:p>
          <a:p>
            <a:pPr algn="just"/>
            <a:endParaRPr lang="en-US" dirty="0">
              <a:latin typeface="Verdana"/>
              <a:cs typeface="Verdana"/>
            </a:endParaRPr>
          </a:p>
          <a:p>
            <a:pPr algn="just"/>
            <a:endParaRPr lang="en-US" dirty="0">
              <a:latin typeface="Verdana"/>
              <a:cs typeface="Verdana"/>
            </a:endParaRPr>
          </a:p>
          <a:p>
            <a:pPr algn="just"/>
            <a:endParaRPr lang="en-US" dirty="0" smtClean="0">
              <a:latin typeface="Verdana"/>
              <a:cs typeface="Verdana"/>
            </a:endParaRPr>
          </a:p>
          <a:p>
            <a:pPr algn="just"/>
            <a:endParaRPr lang="en-US" dirty="0">
              <a:latin typeface="Verdana"/>
              <a:cs typeface="Verdana"/>
            </a:endParaRPr>
          </a:p>
          <a:p>
            <a:pPr algn="just"/>
            <a:endParaRPr lang="en-US" dirty="0" smtClean="0">
              <a:latin typeface="Verdana"/>
              <a:cs typeface="Verdana"/>
            </a:endParaRPr>
          </a:p>
          <a:p>
            <a:pPr algn="just"/>
            <a:endParaRPr lang="en-US" dirty="0">
              <a:latin typeface="Verdana"/>
              <a:cs typeface="Verdana"/>
            </a:endParaRPr>
          </a:p>
          <a:p>
            <a:pPr algn="just"/>
            <a:endParaRPr lang="en-US" dirty="0" smtClean="0">
              <a:latin typeface="Verdana"/>
              <a:cs typeface="Verdana"/>
            </a:endParaRPr>
          </a:p>
          <a:p>
            <a:pPr algn="just"/>
            <a:endParaRPr lang="en-US" dirty="0">
              <a:latin typeface="Verdana"/>
              <a:cs typeface="Verdana"/>
            </a:endParaRPr>
          </a:p>
          <a:p>
            <a:pPr algn="just"/>
            <a:endParaRPr lang="en-US" dirty="0">
              <a:latin typeface="Verdana"/>
              <a:cs typeface="Verdana"/>
            </a:endParaRPr>
          </a:p>
          <a:p>
            <a:pPr algn="just"/>
            <a:r>
              <a:rPr lang="en-US" dirty="0" smtClean="0">
                <a:latin typeface="Verdana"/>
                <a:cs typeface="Verdana"/>
              </a:rPr>
              <a:t>...</a:t>
            </a:r>
            <a:r>
              <a:rPr lang="en-US" dirty="0" err="1" smtClean="0">
                <a:latin typeface="Verdana"/>
                <a:cs typeface="Verdana"/>
              </a:rPr>
              <a:t>ON-line</a:t>
            </a:r>
            <a:r>
              <a:rPr lang="en-US" dirty="0" smtClean="0">
                <a:latin typeface="Verdana"/>
                <a:cs typeface="Verdana"/>
              </a:rPr>
              <a:t> diffusion with short lived isotopes </a:t>
            </a:r>
            <a:endParaRPr lang="en-GB" dirty="0">
              <a:latin typeface="Verdana"/>
              <a:cs typeface="Verdana"/>
            </a:endParaRPr>
          </a:p>
        </p:txBody>
      </p:sp>
      <p:grpSp>
        <p:nvGrpSpPr>
          <p:cNvPr id="6" name="Group 68"/>
          <p:cNvGrpSpPr>
            <a:grpSpLocks/>
          </p:cNvGrpSpPr>
          <p:nvPr/>
        </p:nvGrpSpPr>
        <p:grpSpPr bwMode="auto">
          <a:xfrm>
            <a:off x="3522622" y="26113"/>
            <a:ext cx="5621378" cy="2109787"/>
            <a:chOff x="136" y="1911"/>
            <a:chExt cx="5443" cy="2217"/>
          </a:xfrm>
        </p:grpSpPr>
        <p:sp>
          <p:nvSpPr>
            <p:cNvPr id="7" name="Rectangle 65"/>
            <p:cNvSpPr>
              <a:spLocks noChangeArrowheads="1"/>
            </p:cNvSpPr>
            <p:nvPr/>
          </p:nvSpPr>
          <p:spPr bwMode="auto">
            <a:xfrm>
              <a:off x="136" y="1911"/>
              <a:ext cx="5443" cy="2217"/>
            </a:xfrm>
            <a:prstGeom prst="rect">
              <a:avLst/>
            </a:prstGeom>
            <a:solidFill>
              <a:schemeClr val="bg1"/>
            </a:solidFill>
            <a:ln w="9525">
              <a:solidFill>
                <a:schemeClr val="tx1"/>
              </a:solidFill>
              <a:miter lim="800000"/>
              <a:headEnd/>
              <a:tailEnd/>
            </a:ln>
            <a:effectLst/>
          </p:spPr>
          <p:txBody>
            <a:bodyPr wrap="none" anchor="ctr"/>
            <a:lstStyle/>
            <a:p>
              <a:endParaRPr lang="en-GB"/>
            </a:p>
          </p:txBody>
        </p:sp>
        <p:grpSp>
          <p:nvGrpSpPr>
            <p:cNvPr id="8" name="Group 64"/>
            <p:cNvGrpSpPr>
              <a:grpSpLocks/>
            </p:cNvGrpSpPr>
            <p:nvPr/>
          </p:nvGrpSpPr>
          <p:grpSpPr bwMode="auto">
            <a:xfrm>
              <a:off x="589" y="2007"/>
              <a:ext cx="4695" cy="1899"/>
              <a:chOff x="657" y="1701"/>
              <a:chExt cx="4695" cy="1899"/>
            </a:xfrm>
          </p:grpSpPr>
          <p:graphicFrame>
            <p:nvGraphicFramePr>
              <p:cNvPr id="9" name="Object 5"/>
              <p:cNvGraphicFramePr>
                <a:graphicFrameLocks noChangeAspect="1"/>
              </p:cNvGraphicFramePr>
              <p:nvPr/>
            </p:nvGraphicFramePr>
            <p:xfrm>
              <a:off x="2144" y="3043"/>
              <a:ext cx="966" cy="557"/>
            </p:xfrm>
            <a:graphic>
              <a:graphicData uri="http://schemas.openxmlformats.org/presentationml/2006/ole">
                <p:oleObj spid="_x0000_s38944" name="CorelDRAW" r:id="rId4" imgW="2264040" imgH="1304280" progId="CorelDraw.Graphic.12">
                  <p:embed/>
                </p:oleObj>
              </a:graphicData>
            </a:graphic>
          </p:graphicFrame>
          <p:graphicFrame>
            <p:nvGraphicFramePr>
              <p:cNvPr id="10" name="Object 6"/>
              <p:cNvGraphicFramePr>
                <a:graphicFrameLocks noChangeAspect="1"/>
              </p:cNvGraphicFramePr>
              <p:nvPr/>
            </p:nvGraphicFramePr>
            <p:xfrm>
              <a:off x="2399" y="1701"/>
              <a:ext cx="496" cy="734"/>
            </p:xfrm>
            <a:graphic>
              <a:graphicData uri="http://schemas.openxmlformats.org/presentationml/2006/ole">
                <p:oleObj spid="_x0000_s38945" name="CorelDRAW" r:id="rId5" imgW="1164240" imgH="1720080" progId="CorelDraw.Graphic.12">
                  <p:embed/>
                </p:oleObj>
              </a:graphicData>
            </a:graphic>
          </p:graphicFrame>
          <p:graphicFrame>
            <p:nvGraphicFramePr>
              <p:cNvPr id="11" name="Object 7"/>
              <p:cNvGraphicFramePr>
                <a:graphicFrameLocks noChangeAspect="1"/>
              </p:cNvGraphicFramePr>
              <p:nvPr/>
            </p:nvGraphicFramePr>
            <p:xfrm>
              <a:off x="657" y="2391"/>
              <a:ext cx="973" cy="862"/>
            </p:xfrm>
            <a:graphic>
              <a:graphicData uri="http://schemas.openxmlformats.org/presentationml/2006/ole">
                <p:oleObj spid="_x0000_s38946" name="CorelDRAW" r:id="rId6" imgW="1274064" imgH="1603248" progId="CorelDraw.Graphic.12">
                  <p:embed/>
                </p:oleObj>
              </a:graphicData>
            </a:graphic>
          </p:graphicFrame>
          <p:sp>
            <p:nvSpPr>
              <p:cNvPr id="12" name="Line 9"/>
              <p:cNvSpPr>
                <a:spLocks noChangeAspect="1" noChangeShapeType="1"/>
              </p:cNvSpPr>
              <p:nvPr/>
            </p:nvSpPr>
            <p:spPr bwMode="auto">
              <a:xfrm flipV="1">
                <a:off x="2180" y="2499"/>
                <a:ext cx="146" cy="219"/>
              </a:xfrm>
              <a:prstGeom prst="line">
                <a:avLst/>
              </a:prstGeom>
              <a:noFill/>
              <a:ln w="28575">
                <a:solidFill>
                  <a:schemeClr val="tx1"/>
                </a:solidFill>
                <a:round/>
                <a:headEnd/>
                <a:tailEnd type="triangle" w="med" len="med"/>
              </a:ln>
              <a:effectLst/>
            </p:spPr>
            <p:txBody>
              <a:bodyPr/>
              <a:lstStyle/>
              <a:p>
                <a:endParaRPr lang="en-GB"/>
              </a:p>
            </p:txBody>
          </p:sp>
          <p:sp>
            <p:nvSpPr>
              <p:cNvPr id="13" name="Line 10"/>
              <p:cNvSpPr>
                <a:spLocks noChangeAspect="1" noChangeShapeType="1"/>
              </p:cNvSpPr>
              <p:nvPr/>
            </p:nvSpPr>
            <p:spPr bwMode="auto">
              <a:xfrm>
                <a:off x="2180" y="2717"/>
                <a:ext cx="146" cy="217"/>
              </a:xfrm>
              <a:prstGeom prst="line">
                <a:avLst/>
              </a:prstGeom>
              <a:noFill/>
              <a:ln w="28575">
                <a:solidFill>
                  <a:schemeClr val="tx1"/>
                </a:solidFill>
                <a:round/>
                <a:headEnd/>
                <a:tailEnd type="triangle" w="med" len="med"/>
              </a:ln>
              <a:effectLst/>
            </p:spPr>
            <p:txBody>
              <a:bodyPr/>
              <a:lstStyle/>
              <a:p>
                <a:endParaRPr lang="en-GB"/>
              </a:p>
            </p:txBody>
          </p:sp>
          <p:sp>
            <p:nvSpPr>
              <p:cNvPr id="14" name="Line 11"/>
              <p:cNvSpPr>
                <a:spLocks noChangeAspect="1" noChangeShapeType="1"/>
              </p:cNvSpPr>
              <p:nvPr/>
            </p:nvSpPr>
            <p:spPr bwMode="auto">
              <a:xfrm flipV="1">
                <a:off x="2870" y="2717"/>
                <a:ext cx="145" cy="217"/>
              </a:xfrm>
              <a:prstGeom prst="line">
                <a:avLst/>
              </a:prstGeom>
              <a:noFill/>
              <a:ln w="28575">
                <a:solidFill>
                  <a:schemeClr val="tx1"/>
                </a:solidFill>
                <a:round/>
                <a:headEnd/>
                <a:tailEnd/>
              </a:ln>
              <a:effectLst/>
            </p:spPr>
            <p:txBody>
              <a:bodyPr/>
              <a:lstStyle/>
              <a:p>
                <a:endParaRPr lang="en-GB"/>
              </a:p>
            </p:txBody>
          </p:sp>
          <p:sp>
            <p:nvSpPr>
              <p:cNvPr id="15" name="Line 12"/>
              <p:cNvSpPr>
                <a:spLocks noChangeAspect="1" noChangeShapeType="1"/>
              </p:cNvSpPr>
              <p:nvPr/>
            </p:nvSpPr>
            <p:spPr bwMode="auto">
              <a:xfrm>
                <a:off x="3015" y="2717"/>
                <a:ext cx="653" cy="0"/>
              </a:xfrm>
              <a:prstGeom prst="line">
                <a:avLst/>
              </a:prstGeom>
              <a:noFill/>
              <a:ln w="28575">
                <a:solidFill>
                  <a:schemeClr val="tx1"/>
                </a:solidFill>
                <a:round/>
                <a:headEnd/>
                <a:tailEnd type="triangle" w="med" len="med"/>
              </a:ln>
              <a:effectLst/>
            </p:spPr>
            <p:txBody>
              <a:bodyPr/>
              <a:lstStyle/>
              <a:p>
                <a:endParaRPr lang="en-GB"/>
              </a:p>
            </p:txBody>
          </p:sp>
          <p:sp>
            <p:nvSpPr>
              <p:cNvPr id="16" name="Line 13"/>
              <p:cNvSpPr>
                <a:spLocks noChangeAspect="1" noChangeShapeType="1"/>
              </p:cNvSpPr>
              <p:nvPr/>
            </p:nvSpPr>
            <p:spPr bwMode="auto">
              <a:xfrm>
                <a:off x="1636" y="2717"/>
                <a:ext cx="544" cy="0"/>
              </a:xfrm>
              <a:prstGeom prst="line">
                <a:avLst/>
              </a:prstGeom>
              <a:noFill/>
              <a:ln w="28575">
                <a:solidFill>
                  <a:schemeClr val="tx1"/>
                </a:solidFill>
                <a:round/>
                <a:headEnd/>
                <a:tailEnd/>
              </a:ln>
              <a:effectLst/>
            </p:spPr>
            <p:txBody>
              <a:bodyPr/>
              <a:lstStyle/>
              <a:p>
                <a:endParaRPr lang="en-GB"/>
              </a:p>
            </p:txBody>
          </p:sp>
          <p:sp>
            <p:nvSpPr>
              <p:cNvPr id="17" name="Line 14"/>
              <p:cNvSpPr>
                <a:spLocks noChangeAspect="1" noChangeShapeType="1"/>
              </p:cNvSpPr>
              <p:nvPr/>
            </p:nvSpPr>
            <p:spPr bwMode="auto">
              <a:xfrm flipH="1" flipV="1">
                <a:off x="2870" y="2499"/>
                <a:ext cx="145" cy="217"/>
              </a:xfrm>
              <a:prstGeom prst="line">
                <a:avLst/>
              </a:prstGeom>
              <a:noFill/>
              <a:ln w="28575">
                <a:solidFill>
                  <a:schemeClr val="tx1"/>
                </a:solidFill>
                <a:round/>
                <a:headEnd/>
                <a:tailEnd/>
              </a:ln>
              <a:effectLst/>
            </p:spPr>
            <p:txBody>
              <a:bodyPr/>
              <a:lstStyle/>
              <a:p>
                <a:endParaRPr lang="en-GB"/>
              </a:p>
            </p:txBody>
          </p:sp>
          <p:sp>
            <p:nvSpPr>
              <p:cNvPr id="18" name="Text Box 42"/>
              <p:cNvSpPr txBox="1">
                <a:spLocks noChangeArrowheads="1"/>
              </p:cNvSpPr>
              <p:nvPr/>
            </p:nvSpPr>
            <p:spPr bwMode="auto">
              <a:xfrm>
                <a:off x="885" y="3231"/>
                <a:ext cx="453" cy="154"/>
              </a:xfrm>
              <a:prstGeom prst="rect">
                <a:avLst/>
              </a:prstGeom>
              <a:noFill/>
              <a:ln w="9525">
                <a:noFill/>
                <a:miter lim="800000"/>
                <a:headEnd/>
                <a:tailEnd/>
              </a:ln>
              <a:effectLst/>
            </p:spPr>
            <p:txBody>
              <a:bodyPr wrap="none">
                <a:spAutoFit/>
              </a:bodyPr>
              <a:lstStyle/>
              <a:p>
                <a:r>
                  <a:rPr lang="de-DE" sz="1000"/>
                  <a:t>1...30 µm</a:t>
                </a:r>
              </a:p>
            </p:txBody>
          </p:sp>
          <p:pic>
            <p:nvPicPr>
              <p:cNvPr id="19" name="Picture 43" descr="Ag-normal"/>
              <p:cNvPicPr>
                <a:picLocks noChangeAspect="1" noChangeArrowheads="1"/>
              </p:cNvPicPr>
              <p:nvPr/>
            </p:nvPicPr>
            <p:blipFill>
              <a:blip r:embed="rId7" cstate="print"/>
              <a:srcRect/>
              <a:stretch>
                <a:fillRect/>
              </a:stretch>
            </p:blipFill>
            <p:spPr bwMode="auto">
              <a:xfrm>
                <a:off x="3683" y="2111"/>
                <a:ext cx="1669" cy="1183"/>
              </a:xfrm>
              <a:prstGeom prst="rect">
                <a:avLst/>
              </a:prstGeom>
              <a:noFill/>
            </p:spPr>
          </p:pic>
          <p:sp>
            <p:nvSpPr>
              <p:cNvPr id="20" name="Text Box 60"/>
              <p:cNvSpPr txBox="1">
                <a:spLocks noChangeArrowheads="1"/>
              </p:cNvSpPr>
              <p:nvPr/>
            </p:nvSpPr>
            <p:spPr bwMode="auto">
              <a:xfrm>
                <a:off x="4037" y="2251"/>
                <a:ext cx="624" cy="173"/>
              </a:xfrm>
              <a:prstGeom prst="rect">
                <a:avLst/>
              </a:prstGeom>
              <a:noFill/>
              <a:ln w="9525">
                <a:noFill/>
                <a:miter lim="800000"/>
                <a:headEnd/>
                <a:tailEnd/>
              </a:ln>
              <a:effectLst/>
            </p:spPr>
            <p:txBody>
              <a:bodyPr wrap="none">
                <a:spAutoFit/>
              </a:bodyPr>
              <a:lstStyle/>
              <a:p>
                <a:r>
                  <a:rPr lang="de-DE" sz="1200"/>
                  <a:t>CdTe:</a:t>
                </a:r>
                <a:r>
                  <a:rPr lang="de-DE" sz="1200" baseline="30000"/>
                  <a:t>111</a:t>
                </a:r>
                <a:r>
                  <a:rPr lang="de-DE" sz="1200"/>
                  <a:t>Ag</a:t>
                </a:r>
              </a:p>
            </p:txBody>
          </p:sp>
          <p:sp>
            <p:nvSpPr>
              <p:cNvPr id="21" name="Text Box 61"/>
              <p:cNvSpPr txBox="1">
                <a:spLocks noChangeArrowheads="1"/>
              </p:cNvSpPr>
              <p:nvPr/>
            </p:nvSpPr>
            <p:spPr bwMode="auto">
              <a:xfrm>
                <a:off x="4620" y="2546"/>
                <a:ext cx="596" cy="250"/>
              </a:xfrm>
              <a:prstGeom prst="rect">
                <a:avLst/>
              </a:prstGeom>
              <a:noFill/>
              <a:ln w="9525">
                <a:noFill/>
                <a:miter lim="800000"/>
                <a:headEnd/>
                <a:tailEnd/>
              </a:ln>
              <a:effectLst/>
            </p:spPr>
            <p:txBody>
              <a:bodyPr wrap="none">
                <a:spAutoFit/>
              </a:bodyPr>
              <a:lstStyle/>
              <a:p>
                <a:r>
                  <a:rPr lang="de-DE" sz="1000"/>
                  <a:t>T</a:t>
                </a:r>
                <a:r>
                  <a:rPr lang="de-DE" sz="1000" baseline="-25000"/>
                  <a:t>diff</a:t>
                </a:r>
                <a:r>
                  <a:rPr lang="de-DE" sz="1000"/>
                  <a:t> = 570 K</a:t>
                </a:r>
              </a:p>
              <a:p>
                <a:r>
                  <a:rPr lang="de-DE" sz="1000"/>
                  <a:t> t</a:t>
                </a:r>
                <a:r>
                  <a:rPr lang="de-DE" sz="1000" baseline="-25000"/>
                  <a:t>diff</a:t>
                </a:r>
                <a:r>
                  <a:rPr lang="de-DE" sz="1000"/>
                  <a:t> = 30 min</a:t>
                </a:r>
              </a:p>
            </p:txBody>
          </p:sp>
        </p:grpSp>
      </p:grpSp>
      <p:sp>
        <p:nvSpPr>
          <p:cNvPr id="4" name="Rectangle 3"/>
          <p:cNvSpPr/>
          <p:nvPr/>
        </p:nvSpPr>
        <p:spPr>
          <a:xfrm>
            <a:off x="3995936" y="5090445"/>
            <a:ext cx="5148064" cy="1754326"/>
          </a:xfrm>
          <a:prstGeom prst="rect">
            <a:avLst/>
          </a:prstGeom>
          <a:solidFill>
            <a:srgbClr val="FFFF00"/>
          </a:solidFill>
        </p:spPr>
        <p:txBody>
          <a:bodyPr wrap="square">
            <a:spAutoFit/>
          </a:bodyPr>
          <a:lstStyle/>
          <a:p>
            <a:pPr marL="285750" indent="-285750">
              <a:buFont typeface="Arial" pitchFamily="34" charset="0"/>
              <a:buChar char="•"/>
            </a:pPr>
            <a:r>
              <a:rPr lang="en-GB" b="1" dirty="0" smtClean="0"/>
              <a:t>Implantation</a:t>
            </a:r>
            <a:endParaRPr lang="en-GB" b="1" dirty="0"/>
          </a:p>
          <a:p>
            <a:pPr marL="285750" indent="-285750">
              <a:buFont typeface="Arial" pitchFamily="34" charset="0"/>
              <a:buChar char="•"/>
            </a:pPr>
            <a:r>
              <a:rPr lang="en-US" b="1" dirty="0" smtClean="0"/>
              <a:t>Diffusion </a:t>
            </a:r>
            <a:r>
              <a:rPr lang="en-US" b="1" dirty="0"/>
              <a:t>annealing up to 1800 °C</a:t>
            </a:r>
          </a:p>
          <a:p>
            <a:pPr marL="285750" indent="-285750">
              <a:buFont typeface="Arial" pitchFamily="34" charset="0"/>
              <a:buChar char="•"/>
            </a:pPr>
            <a:r>
              <a:rPr lang="en-US" b="1" dirty="0" smtClean="0"/>
              <a:t>Sample </a:t>
            </a:r>
            <a:r>
              <a:rPr lang="en-US" b="1" dirty="0"/>
              <a:t>sectioning by ion sputtering</a:t>
            </a:r>
          </a:p>
          <a:p>
            <a:pPr marL="285750" indent="-285750">
              <a:buFont typeface="Arial" pitchFamily="34" charset="0"/>
              <a:buChar char="•"/>
            </a:pPr>
            <a:r>
              <a:rPr lang="en-US" b="1" dirty="0" smtClean="0"/>
              <a:t>Catching </a:t>
            </a:r>
            <a:r>
              <a:rPr lang="en-US" b="1" dirty="0"/>
              <a:t>the sputtered ions by a tape system</a:t>
            </a:r>
          </a:p>
          <a:p>
            <a:pPr marL="285750" indent="-285750">
              <a:buFont typeface="Arial" pitchFamily="34" charset="0"/>
              <a:buChar char="•"/>
            </a:pPr>
            <a:r>
              <a:rPr lang="en-GB" b="1" dirty="0" smtClean="0"/>
              <a:t>In </a:t>
            </a:r>
            <a:r>
              <a:rPr lang="en-GB" b="1" dirty="0"/>
              <a:t>situ activity measurement</a:t>
            </a:r>
          </a:p>
          <a:p>
            <a:pPr marL="285750" indent="-285750">
              <a:buFont typeface="Arial" pitchFamily="34" charset="0"/>
              <a:buChar char="•"/>
            </a:pPr>
            <a:r>
              <a:rPr lang="en-GB" b="1" dirty="0" smtClean="0"/>
              <a:t>Remote </a:t>
            </a:r>
            <a:r>
              <a:rPr lang="en-GB" b="1" dirty="0"/>
              <a:t>control</a:t>
            </a:r>
            <a:endParaRPr lang="en-GB" dirty="0"/>
          </a:p>
        </p:txBody>
      </p:sp>
    </p:spTree>
    <p:extLst>
      <p:ext uri="{BB962C8B-B14F-4D97-AF65-F5344CB8AC3E}">
        <p14:creationId xmlns="" xmlns:p14="http://schemas.microsoft.com/office/powerpoint/2010/main" val="64171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162580"/>
            <a:ext cx="3818738" cy="523220"/>
          </a:xfrm>
          <a:prstGeom prst="rect">
            <a:avLst/>
          </a:prstGeom>
          <a:solidFill>
            <a:srgbClr val="92D050"/>
          </a:solidFill>
        </p:spPr>
        <p:txBody>
          <a:bodyPr wrap="none" rtlCol="0">
            <a:spAutoFit/>
          </a:bodyPr>
          <a:lstStyle/>
          <a:p>
            <a:r>
              <a:rPr lang="en-US" sz="2800" b="1" dirty="0" smtClean="0">
                <a:latin typeface="Arial" pitchFamily="34" charset="0"/>
                <a:cs typeface="Arial" pitchFamily="34" charset="0"/>
              </a:rPr>
              <a:t>Diffusion: Ag in </a:t>
            </a:r>
            <a:r>
              <a:rPr lang="en-US" sz="2800" b="1" dirty="0" err="1" smtClean="0">
                <a:latin typeface="Arial" pitchFamily="34" charset="0"/>
                <a:cs typeface="Arial" pitchFamily="34" charset="0"/>
              </a:rPr>
              <a:t>CdTe</a:t>
            </a:r>
            <a:endParaRPr lang="en-GB" sz="2800" b="1" dirty="0">
              <a:latin typeface="Arial" pitchFamily="34" charset="0"/>
              <a:cs typeface="Arial" pitchFamily="34" charset="0"/>
            </a:endParaRPr>
          </a:p>
        </p:txBody>
      </p:sp>
      <p:sp>
        <p:nvSpPr>
          <p:cNvPr id="5" name="Slide Number Placeholder 9"/>
          <p:cNvSpPr>
            <a:spLocks noGrp="1"/>
          </p:cNvSpPr>
          <p:nvPr>
            <p:ph type="sldNum" sz="quarter" idx="12"/>
          </p:nvPr>
        </p:nvSpPr>
        <p:spPr>
          <a:xfrm>
            <a:off x="6553200" y="6356350"/>
            <a:ext cx="2133600" cy="365125"/>
          </a:xfrm>
        </p:spPr>
        <p:txBody>
          <a:bodyPr/>
          <a:lstStyle/>
          <a:p>
            <a:fld id="{734A310C-410D-4131-861F-CBD9A1D71266}" type="slidenum">
              <a:rPr lang="en-US" smtClean="0"/>
              <a:pPr/>
              <a:t>47</a:t>
            </a:fld>
            <a:endParaRPr lang="en-US"/>
          </a:p>
        </p:txBody>
      </p:sp>
      <p:grpSp>
        <p:nvGrpSpPr>
          <p:cNvPr id="6" name="Group 14"/>
          <p:cNvGrpSpPr>
            <a:grpSpLocks/>
          </p:cNvGrpSpPr>
          <p:nvPr/>
        </p:nvGrpSpPr>
        <p:grpSpPr bwMode="auto">
          <a:xfrm>
            <a:off x="6654800" y="1612900"/>
            <a:ext cx="1662113" cy="1239838"/>
            <a:chOff x="4192" y="1016"/>
            <a:chExt cx="1047" cy="781"/>
          </a:xfrm>
        </p:grpSpPr>
        <p:sp>
          <p:nvSpPr>
            <p:cNvPr id="7" name="Rectangle 10"/>
            <p:cNvSpPr>
              <a:spLocks noChangeArrowheads="1"/>
            </p:cNvSpPr>
            <p:nvPr/>
          </p:nvSpPr>
          <p:spPr bwMode="auto">
            <a:xfrm>
              <a:off x="4192" y="1016"/>
              <a:ext cx="1047" cy="781"/>
            </a:xfrm>
            <a:prstGeom prst="rect">
              <a:avLst/>
            </a:prstGeom>
            <a:solidFill>
              <a:srgbClr val="FF9999"/>
            </a:solidFill>
            <a:ln w="9525">
              <a:solidFill>
                <a:srgbClr val="000000"/>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0000"/>
                </a:solidFill>
                <a:effectLst/>
                <a:uLnTx/>
                <a:uFillTx/>
                <a:latin typeface="Arial" charset="0"/>
                <a:ea typeface="+mn-ea"/>
                <a:cs typeface="+mn-cs"/>
              </a:endParaRPr>
            </a:p>
          </p:txBody>
        </p:sp>
        <p:sp>
          <p:nvSpPr>
            <p:cNvPr id="8" name="Text Box 5"/>
            <p:cNvSpPr txBox="1">
              <a:spLocks noChangeArrowheads="1"/>
            </p:cNvSpPr>
            <p:nvPr/>
          </p:nvSpPr>
          <p:spPr bwMode="auto">
            <a:xfrm>
              <a:off x="4263" y="1139"/>
              <a:ext cx="934" cy="577"/>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smtClean="0">
                  <a:ln>
                    <a:noFill/>
                  </a:ln>
                  <a:solidFill>
                    <a:srgbClr val="000000"/>
                  </a:solidFill>
                  <a:effectLst/>
                  <a:uLnTx/>
                  <a:uFillTx/>
                  <a:latin typeface="Arial" charset="0"/>
                  <a:ea typeface="+mn-ea"/>
                  <a:cs typeface="+mn-cs"/>
                </a:rPr>
                <a:t>T</a:t>
              </a:r>
              <a:r>
                <a:rPr kumimoji="0" lang="de-DE" sz="1800" b="1" i="0" u="none" strike="noStrike" kern="1200" cap="none" spc="0" normalizeH="0" baseline="-25000" noProof="0" dirty="0" smtClean="0">
                  <a:ln>
                    <a:noFill/>
                  </a:ln>
                  <a:solidFill>
                    <a:srgbClr val="000000"/>
                  </a:solidFill>
                  <a:effectLst/>
                  <a:uLnTx/>
                  <a:uFillTx/>
                  <a:latin typeface="Arial" charset="0"/>
                  <a:ea typeface="+mn-ea"/>
                  <a:cs typeface="+mn-cs"/>
                </a:rPr>
                <a:t>diff</a:t>
              </a:r>
              <a:r>
                <a:rPr kumimoji="0" lang="de-DE" sz="1800" b="1" i="0" u="none" strike="noStrike" kern="1200" cap="none" spc="0" normalizeH="0" baseline="0" noProof="0" dirty="0" smtClean="0">
                  <a:ln>
                    <a:noFill/>
                  </a:ln>
                  <a:solidFill>
                    <a:srgbClr val="000000"/>
                  </a:solidFill>
                  <a:effectLst/>
                  <a:uLnTx/>
                  <a:uFillTx/>
                  <a:latin typeface="Arial" charset="0"/>
                  <a:ea typeface="+mn-ea"/>
                  <a:cs typeface="+mn-cs"/>
                </a:rPr>
                <a:t> = 825 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1800" b="1" i="0" u="none" strike="noStrike" kern="1200" cap="none" spc="0" normalizeH="0" baseline="0" noProof="0" dirty="0" smtClean="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800" b="1" i="0" u="none" strike="noStrike" kern="1200" cap="none" spc="0" normalizeH="0" baseline="0" noProof="0" dirty="0" smtClean="0">
                  <a:ln>
                    <a:noFill/>
                  </a:ln>
                  <a:solidFill>
                    <a:srgbClr val="FF0000"/>
                  </a:solidFill>
                  <a:effectLst/>
                  <a:uLnTx/>
                  <a:uFillTx/>
                  <a:latin typeface="Arial" charset="0"/>
                  <a:ea typeface="+mn-ea"/>
                  <a:cs typeface="+mn-cs"/>
                </a:rPr>
                <a:t>t</a:t>
              </a:r>
              <a:r>
                <a:rPr kumimoji="0" lang="de-DE" sz="1800" b="1" i="0" u="none" strike="noStrike" kern="1200" cap="none" spc="0" normalizeH="0" baseline="-25000" noProof="0" dirty="0" smtClean="0">
                  <a:ln>
                    <a:noFill/>
                  </a:ln>
                  <a:solidFill>
                    <a:srgbClr val="FF0000"/>
                  </a:solidFill>
                  <a:effectLst/>
                  <a:uLnTx/>
                  <a:uFillTx/>
                  <a:latin typeface="Arial" charset="0"/>
                  <a:ea typeface="+mn-ea"/>
                  <a:cs typeface="+mn-cs"/>
                </a:rPr>
                <a:t>diff</a:t>
              </a:r>
              <a:r>
                <a:rPr kumimoji="0" lang="de-DE" sz="1800" b="1" i="0" u="none" strike="noStrike" kern="1200" cap="none" spc="0" normalizeH="0" baseline="0" noProof="0" dirty="0" smtClean="0">
                  <a:ln>
                    <a:noFill/>
                  </a:ln>
                  <a:solidFill>
                    <a:srgbClr val="FF0000"/>
                  </a:solidFill>
                  <a:effectLst/>
                  <a:uLnTx/>
                  <a:uFillTx/>
                  <a:latin typeface="Arial" charset="0"/>
                  <a:ea typeface="+mn-ea"/>
                  <a:cs typeface="+mn-cs"/>
                </a:rPr>
                <a:t> = 60 min</a:t>
              </a:r>
            </a:p>
          </p:txBody>
        </p:sp>
      </p:grpSp>
      <p:sp>
        <p:nvSpPr>
          <p:cNvPr id="9" name="Text Box 7"/>
          <p:cNvSpPr txBox="1">
            <a:spLocks noChangeArrowheads="1"/>
          </p:cNvSpPr>
          <p:nvPr/>
        </p:nvSpPr>
        <p:spPr bwMode="auto">
          <a:xfrm>
            <a:off x="215900" y="5516563"/>
            <a:ext cx="6330950" cy="762000"/>
          </a:xfrm>
          <a:prstGeom prst="rect">
            <a:avLst/>
          </a:prstGeom>
          <a:solidFill>
            <a:srgbClr val="FFFF00"/>
          </a:solidFill>
          <a:ln w="9525">
            <a:solidFill>
              <a:srgbClr val="000000"/>
            </a:solidFill>
            <a:miter lim="800000"/>
            <a:headEnd/>
            <a:tailEnd/>
          </a:ln>
          <a:effectLst/>
        </p:spPr>
        <p:txBody>
          <a:bodyPr lIns="144000" tIns="72000" rIns="144000" bIns="7200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1200" cap="none" spc="0" normalizeH="0" baseline="0" noProof="0" smtClean="0">
                <a:ln>
                  <a:noFill/>
                </a:ln>
                <a:solidFill>
                  <a:srgbClr val="0000FF"/>
                </a:solidFill>
                <a:effectLst/>
                <a:uLnTx/>
                <a:uFillTx/>
                <a:latin typeface="Arial" charset="0"/>
                <a:ea typeface="+mn-ea"/>
                <a:cs typeface="+mn-cs"/>
              </a:rPr>
              <a:t>Shapes of diffusion profiles strongly depend </a:t>
            </a:r>
            <a:br>
              <a:rPr kumimoji="0" lang="de-DE" sz="2000" b="1" i="0" u="none" strike="noStrike" kern="1200" cap="none" spc="0" normalizeH="0" baseline="0" noProof="0" smtClean="0">
                <a:ln>
                  <a:noFill/>
                </a:ln>
                <a:solidFill>
                  <a:srgbClr val="0000FF"/>
                </a:solidFill>
                <a:effectLst/>
                <a:uLnTx/>
                <a:uFillTx/>
                <a:latin typeface="Arial" charset="0"/>
                <a:ea typeface="+mn-ea"/>
                <a:cs typeface="+mn-cs"/>
              </a:rPr>
            </a:br>
            <a:r>
              <a:rPr kumimoji="0" lang="de-DE" sz="2000" b="1" i="0" u="none" strike="noStrike" kern="1200" cap="none" spc="0" normalizeH="0" baseline="0" noProof="0" smtClean="0">
                <a:ln>
                  <a:noFill/>
                </a:ln>
                <a:solidFill>
                  <a:srgbClr val="0000FF"/>
                </a:solidFill>
                <a:effectLst/>
                <a:uLnTx/>
                <a:uFillTx/>
                <a:latin typeface="Arial" charset="0"/>
                <a:ea typeface="+mn-ea"/>
                <a:cs typeface="+mn-cs"/>
              </a:rPr>
              <a:t>on external vapor pressure</a:t>
            </a:r>
          </a:p>
        </p:txBody>
      </p:sp>
      <p:sp>
        <p:nvSpPr>
          <p:cNvPr id="10" name="Rectangle 8"/>
          <p:cNvSpPr>
            <a:spLocks noChangeArrowheads="1"/>
          </p:cNvSpPr>
          <p:nvPr/>
        </p:nvSpPr>
        <p:spPr bwMode="auto">
          <a:xfrm>
            <a:off x="215900" y="6381750"/>
            <a:ext cx="6659563" cy="284163"/>
          </a:xfrm>
          <a:prstGeom prst="rect">
            <a:avLst/>
          </a:prstGeom>
          <a:solidFill>
            <a:srgbClr val="CCFF66"/>
          </a:solidFill>
          <a:ln w="9525">
            <a:solidFill>
              <a:srgbClr val="000000"/>
            </a:solidFill>
            <a:miter lim="800000"/>
            <a:headEnd/>
            <a:tailEnd/>
          </a:ln>
          <a:effec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0000"/>
                </a:solidFill>
                <a:effectLst/>
                <a:uLnTx/>
                <a:uFillTx/>
                <a:latin typeface="Arial" charset="0"/>
                <a:ea typeface="+mn-ea"/>
                <a:cs typeface="+mn-cs"/>
              </a:rPr>
              <a:t>H. </a:t>
            </a:r>
            <a:r>
              <a:rPr kumimoji="0" lang="en-GB" sz="1200" b="0" i="0" u="none" strike="noStrike" kern="1200" cap="none" spc="0" normalizeH="0" baseline="0" noProof="0" smtClean="0">
                <a:ln>
                  <a:noFill/>
                </a:ln>
                <a:solidFill>
                  <a:srgbClr val="000000"/>
                </a:solidFill>
                <a:effectLst/>
                <a:uLnTx/>
                <a:uFillTx/>
                <a:latin typeface="Arial" charset="0"/>
                <a:ea typeface="+mn-ea"/>
                <a:cs typeface="+mn-cs"/>
              </a:rPr>
              <a:t>Wolf, F. Wagner, Th. Wichert, and ISOLDE Collaboration, </a:t>
            </a:r>
            <a:r>
              <a:rPr kumimoji="0" lang="en-GB" sz="1200" b="0" i="1" u="none" strike="noStrike" kern="1200" cap="none" spc="0" normalizeH="0" baseline="0" noProof="0" smtClean="0">
                <a:ln>
                  <a:noFill/>
                </a:ln>
                <a:solidFill>
                  <a:srgbClr val="000000"/>
                </a:solidFill>
                <a:effectLst/>
                <a:uLnTx/>
                <a:uFillTx/>
                <a:latin typeface="Arial" charset="0"/>
                <a:ea typeface="+mn-ea"/>
                <a:cs typeface="+mn-cs"/>
              </a:rPr>
              <a:t>Phys. Rev. Lett.</a:t>
            </a:r>
            <a:r>
              <a:rPr kumimoji="0" lang="en-GB" sz="1200" b="0" i="0" u="none" strike="noStrike" kern="1200" cap="none" spc="0" normalizeH="0" baseline="0" noProof="0" smtClean="0">
                <a:ln>
                  <a:noFill/>
                </a:ln>
                <a:solidFill>
                  <a:srgbClr val="000000"/>
                </a:solidFill>
                <a:effectLst/>
                <a:uLnTx/>
                <a:uFillTx/>
                <a:latin typeface="Arial" charset="0"/>
                <a:ea typeface="+mn-ea"/>
                <a:cs typeface="+mn-cs"/>
              </a:rPr>
              <a:t> </a:t>
            </a:r>
            <a:r>
              <a:rPr kumimoji="0" lang="en-GB" sz="1200" b="1" i="0" u="none" strike="noStrike" kern="1200" cap="none" spc="0" normalizeH="0" baseline="0" noProof="0" smtClean="0">
                <a:ln>
                  <a:noFill/>
                </a:ln>
                <a:solidFill>
                  <a:srgbClr val="000000"/>
                </a:solidFill>
                <a:effectLst/>
                <a:uLnTx/>
                <a:uFillTx/>
                <a:latin typeface="Arial" charset="0"/>
                <a:ea typeface="+mn-ea"/>
                <a:cs typeface="+mn-cs"/>
              </a:rPr>
              <a:t>94, </a:t>
            </a:r>
            <a:r>
              <a:rPr kumimoji="0" lang="en-GB" sz="1200" b="0" i="0" u="none" strike="noStrike" kern="1200" cap="none" spc="0" normalizeH="0" baseline="0" noProof="0" smtClean="0">
                <a:ln>
                  <a:noFill/>
                </a:ln>
                <a:solidFill>
                  <a:srgbClr val="000000"/>
                </a:solidFill>
                <a:effectLst/>
                <a:uLnTx/>
                <a:uFillTx/>
                <a:latin typeface="Arial" charset="0"/>
                <a:ea typeface="+mn-ea"/>
                <a:cs typeface="+mn-cs"/>
              </a:rPr>
              <a:t>125901, 2005</a:t>
            </a:r>
            <a:r>
              <a:rPr kumimoji="0" lang="de-DE" sz="1200" b="0" i="0" u="none" strike="noStrike" kern="1200" cap="none" spc="0" normalizeH="0" baseline="0" noProof="0" smtClean="0">
                <a:ln>
                  <a:noFill/>
                </a:ln>
                <a:solidFill>
                  <a:srgbClr val="000000"/>
                </a:solidFill>
                <a:effectLst/>
                <a:uLnTx/>
                <a:uFillTx/>
                <a:latin typeface="Arial" charset="0"/>
                <a:ea typeface="+mn-ea"/>
                <a:cs typeface="+mn-cs"/>
              </a:rPr>
              <a:t> </a:t>
            </a:r>
          </a:p>
        </p:txBody>
      </p:sp>
      <p:grpSp>
        <p:nvGrpSpPr>
          <p:cNvPr id="11" name="Group 13"/>
          <p:cNvGrpSpPr>
            <a:grpSpLocks/>
          </p:cNvGrpSpPr>
          <p:nvPr/>
        </p:nvGrpSpPr>
        <p:grpSpPr bwMode="auto">
          <a:xfrm>
            <a:off x="215900" y="1052513"/>
            <a:ext cx="6107113" cy="4356100"/>
            <a:chOff x="136" y="663"/>
            <a:chExt cx="3847" cy="2744"/>
          </a:xfrm>
        </p:grpSpPr>
        <p:sp>
          <p:nvSpPr>
            <p:cNvPr id="12" name="Rectangle 9"/>
            <p:cNvSpPr>
              <a:spLocks noChangeArrowheads="1"/>
            </p:cNvSpPr>
            <p:nvPr/>
          </p:nvSpPr>
          <p:spPr bwMode="auto">
            <a:xfrm>
              <a:off x="136" y="663"/>
              <a:ext cx="3847" cy="2744"/>
            </a:xfrm>
            <a:prstGeom prst="rect">
              <a:avLst/>
            </a:prstGeom>
            <a:solidFill>
              <a:srgbClr val="FFFFFF"/>
            </a:solidFill>
            <a:ln w="9525">
              <a:solidFill>
                <a:srgbClr val="000000"/>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smtClean="0">
                <a:ln>
                  <a:noFill/>
                </a:ln>
                <a:solidFill>
                  <a:srgbClr val="000000"/>
                </a:solidFill>
                <a:effectLst/>
                <a:uLnTx/>
                <a:uFillTx/>
                <a:latin typeface="Arial" charset="0"/>
                <a:ea typeface="+mn-ea"/>
                <a:cs typeface="+mn-cs"/>
              </a:endParaRPr>
            </a:p>
          </p:txBody>
        </p:sp>
        <p:pic>
          <p:nvPicPr>
            <p:cNvPr id="13" name="Picture 12" descr="Profile_Standard_nofit"/>
            <p:cNvPicPr>
              <a:picLocks noChangeAspect="1" noChangeArrowheads="1"/>
            </p:cNvPicPr>
            <p:nvPr/>
          </p:nvPicPr>
          <p:blipFill>
            <a:blip r:embed="rId2" cstate="print"/>
            <a:srcRect l="3212" t="5995" r="5083" b="3114"/>
            <a:stretch>
              <a:fillRect/>
            </a:stretch>
          </p:blipFill>
          <p:spPr bwMode="auto">
            <a:xfrm>
              <a:off x="158" y="663"/>
              <a:ext cx="3825" cy="2744"/>
            </a:xfrm>
            <a:prstGeom prst="rect">
              <a:avLst/>
            </a:prstGeom>
            <a:noFill/>
          </p:spPr>
        </p:pic>
      </p:grpSp>
    </p:spTree>
    <p:extLst>
      <p:ext uri="{BB962C8B-B14F-4D97-AF65-F5344CB8AC3E}">
        <p14:creationId xmlns="" xmlns:p14="http://schemas.microsoft.com/office/powerpoint/2010/main" val="28292077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Foliennummernplatzhalter 3"/>
          <p:cNvSpPr>
            <a:spLocks noGrp="1"/>
          </p:cNvSpPr>
          <p:nvPr>
            <p:ph type="sldNum"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0D43E0D-5333-439A-B2C4-54C7B9060183}" type="slidenum">
              <a:rPr lang="de-DE">
                <a:solidFill>
                  <a:srgbClr val="FFFFFF"/>
                </a:solidFill>
              </a:rPr>
              <a:pPr eaLnBrk="1" hangingPunct="1"/>
              <a:t>48</a:t>
            </a:fld>
            <a:endParaRPr lang="de-DE">
              <a:solidFill>
                <a:srgbClr val="FFFFFF"/>
              </a:solidFill>
            </a:endParaRPr>
          </a:p>
        </p:txBody>
      </p:sp>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 y="719139"/>
            <a:ext cx="3617796" cy="2423643"/>
          </a:xfrm>
          <a:prstGeom prst="rect">
            <a:avLst/>
          </a:prstGeom>
        </p:spPr>
      </p:pic>
      <p:sp>
        <p:nvSpPr>
          <p:cNvPr id="5" name="Text Box 15"/>
          <p:cNvSpPr txBox="1">
            <a:spLocks noChangeArrowheads="1"/>
          </p:cNvSpPr>
          <p:nvPr/>
        </p:nvSpPr>
        <p:spPr bwMode="auto">
          <a:xfrm>
            <a:off x="0" y="1"/>
            <a:ext cx="9144000"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400" b="1" baseline="30000" dirty="0" smtClean="0">
                <a:solidFill>
                  <a:srgbClr val="FFFF00"/>
                </a:solidFill>
                <a:effectLst>
                  <a:outerShdw blurRad="38100" dist="38100" dir="2700000" algn="tl">
                    <a:srgbClr val="000000"/>
                  </a:outerShdw>
                </a:effectLst>
                <a:latin typeface="Arial"/>
              </a:rPr>
              <a:t>61</a:t>
            </a:r>
            <a:r>
              <a:rPr lang="en-US" sz="2400" b="1" dirty="0" smtClean="0">
                <a:solidFill>
                  <a:srgbClr val="FFFF00"/>
                </a:solidFill>
                <a:effectLst>
                  <a:outerShdw blurRad="38100" dist="38100" dir="2700000" algn="tl">
                    <a:srgbClr val="000000"/>
                  </a:outerShdw>
                </a:effectLst>
                <a:latin typeface="Arial"/>
              </a:rPr>
              <a:t>Cu diffusion in Cd saturated </a:t>
            </a:r>
            <a:r>
              <a:rPr lang="en-US" sz="2400" b="1" dirty="0" err="1" smtClean="0">
                <a:solidFill>
                  <a:srgbClr val="FFFF00"/>
                </a:solidFill>
                <a:effectLst>
                  <a:outerShdw blurRad="38100" dist="38100" dir="2700000" algn="tl">
                    <a:srgbClr val="000000"/>
                  </a:outerShdw>
                </a:effectLst>
                <a:latin typeface="Arial"/>
              </a:rPr>
              <a:t>CdTe</a:t>
            </a:r>
            <a:endParaRPr lang="en-US" sz="2400" b="1" dirty="0">
              <a:solidFill>
                <a:srgbClr val="FFFF00"/>
              </a:solidFill>
              <a:effectLst>
                <a:outerShdw blurRad="38100" dist="38100" dir="2700000" algn="tl">
                  <a:srgbClr val="000000"/>
                </a:outerShdw>
              </a:effectLst>
              <a:latin typeface="Arial"/>
            </a:endParaRPr>
          </a:p>
        </p:txBody>
      </p:sp>
      <p:pic>
        <p:nvPicPr>
          <p:cNvPr id="6" name="Picture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450374" y="1873144"/>
            <a:ext cx="6693626" cy="4984856"/>
          </a:xfrm>
          <a:prstGeom prst="rect">
            <a:avLst/>
          </a:prstGeom>
        </p:spPr>
      </p:pic>
    </p:spTree>
    <p:extLst>
      <p:ext uri="{BB962C8B-B14F-4D97-AF65-F5344CB8AC3E}">
        <p14:creationId xmlns="" xmlns:p14="http://schemas.microsoft.com/office/powerpoint/2010/main" val="157689069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2"/>
          <a:srcRect/>
          <a:stretch>
            <a:fillRect/>
          </a:stretch>
        </p:blipFill>
        <p:spPr bwMode="auto">
          <a:xfrm>
            <a:off x="7440613" y="5429250"/>
            <a:ext cx="1703387" cy="1428750"/>
          </a:xfrm>
          <a:prstGeom prst="rect">
            <a:avLst/>
          </a:prstGeom>
          <a:noFill/>
          <a:ln w="19050" cap="flat" cmpd="sng" algn="ctr">
            <a:noFill/>
            <a:prstDash val="solid"/>
            <a:miter lim="800000"/>
            <a:headEnd type="none" w="med" len="med"/>
            <a:tailEnd type="none" w="med" len="med"/>
          </a:ln>
          <a:effectLst>
            <a:prstShdw prst="shdw17" dist="17961" dir="2700000">
              <a:schemeClr val="accent1">
                <a:gamma/>
                <a:shade val="60000"/>
                <a:invGamma/>
              </a:schemeClr>
            </a:prstShdw>
          </a:effectLst>
        </p:spPr>
      </p:pic>
      <p:sp>
        <p:nvSpPr>
          <p:cNvPr id="6" name="Rectangle 5"/>
          <p:cNvSpPr/>
          <p:nvPr/>
        </p:nvSpPr>
        <p:spPr bwMode="auto">
          <a:xfrm>
            <a:off x="0" y="1079500"/>
            <a:ext cx="9144000" cy="831850"/>
          </a:xfrm>
          <a:prstGeom prst="rect">
            <a:avLst/>
          </a:prstGeom>
          <a:solidFill>
            <a:srgbClr val="FFFF00"/>
          </a:solidFill>
          <a:ln w="19050" cap="flat" cmpd="sng" algn="ctr">
            <a:noFill/>
            <a:prstDash val="solid"/>
            <a:round/>
            <a:headEnd type="none" w="med" len="med"/>
            <a:tailEnd type="none" w="med" len="med"/>
          </a:ln>
          <a:effectLst/>
        </p:spPr>
        <p:txBody>
          <a:bodyPr anchor="ctr">
            <a:spAutoFit/>
          </a:bodyPr>
          <a:lstStyle/>
          <a:p>
            <a:pPr algn="l">
              <a:defRPr/>
            </a:pPr>
            <a:r>
              <a:rPr lang="en-US" sz="1200" dirty="0" err="1">
                <a:latin typeface="Verdana" charset="0"/>
              </a:rPr>
              <a:t>Mn</a:t>
            </a:r>
            <a:r>
              <a:rPr lang="en-US" sz="1200" dirty="0">
                <a:latin typeface="Verdana" charset="0"/>
              </a:rPr>
              <a:t>-doped </a:t>
            </a:r>
            <a:r>
              <a:rPr lang="en-US" sz="1200" dirty="0" err="1">
                <a:latin typeface="Verdana" charset="0"/>
              </a:rPr>
              <a:t>Ge</a:t>
            </a:r>
            <a:r>
              <a:rPr lang="en-US" sz="1200" dirty="0">
                <a:latin typeface="Verdana" charset="0"/>
              </a:rPr>
              <a:t> </a:t>
            </a:r>
            <a:r>
              <a:rPr lang="en-US" sz="1200" dirty="0">
                <a:latin typeface="Verdana" charset="0"/>
                <a:sym typeface="Wingdings" pitchFamily="2" charset="2"/>
              </a:rPr>
              <a:t>(?) </a:t>
            </a:r>
            <a:r>
              <a:rPr lang="en-US" sz="1200" dirty="0" err="1">
                <a:latin typeface="Verdana" charset="0"/>
              </a:rPr>
              <a:t>spintronic</a:t>
            </a:r>
            <a:r>
              <a:rPr lang="en-US" sz="1200" dirty="0">
                <a:latin typeface="Verdana" charset="0"/>
              </a:rPr>
              <a:t> devices, Mn</a:t>
            </a:r>
            <a:r>
              <a:rPr lang="en-US" sz="1200" i="1" baseline="-25000" dirty="0">
                <a:latin typeface="Verdana" charset="0"/>
              </a:rPr>
              <a:t>x</a:t>
            </a:r>
            <a:r>
              <a:rPr lang="en-US" sz="1200" i="1" dirty="0">
                <a:latin typeface="Verdana" charset="0"/>
              </a:rPr>
              <a:t>Ge</a:t>
            </a:r>
            <a:r>
              <a:rPr lang="en-US" sz="1200" i="1" baseline="-25000" dirty="0">
                <a:latin typeface="Verdana" charset="0"/>
              </a:rPr>
              <a:t>1-x</a:t>
            </a:r>
            <a:r>
              <a:rPr lang="en-US" sz="1200" i="1" dirty="0">
                <a:latin typeface="Verdana" charset="0"/>
              </a:rPr>
              <a:t> </a:t>
            </a:r>
            <a:r>
              <a:rPr lang="en-US" sz="1200" i="1" dirty="0">
                <a:latin typeface="Verdana" charset="0"/>
                <a:sym typeface="Wingdings" pitchFamily="2" charset="2"/>
              </a:rPr>
              <a:t> </a:t>
            </a:r>
            <a:r>
              <a:rPr lang="en-US" sz="1200" i="1" dirty="0">
                <a:latin typeface="Verdana" charset="0"/>
              </a:rPr>
              <a:t>ferromagnetic 25 and 116 K,</a:t>
            </a:r>
          </a:p>
          <a:p>
            <a:pPr algn="l">
              <a:defRPr/>
            </a:pPr>
            <a:r>
              <a:rPr lang="en-US" sz="1200" dirty="0">
                <a:latin typeface="Verdana" charset="0"/>
              </a:rPr>
              <a:t>TC increases linearly 0.6% &lt;[</a:t>
            </a:r>
            <a:r>
              <a:rPr lang="en-US" sz="1200" dirty="0" err="1">
                <a:latin typeface="Verdana" charset="0"/>
              </a:rPr>
              <a:t>Mn</a:t>
            </a:r>
            <a:r>
              <a:rPr lang="en-US" sz="1200" dirty="0">
                <a:latin typeface="Verdana" charset="0"/>
              </a:rPr>
              <a:t>] &lt; 3.5%.</a:t>
            </a:r>
          </a:p>
          <a:p>
            <a:pPr algn="l">
              <a:defRPr/>
            </a:pPr>
            <a:r>
              <a:rPr lang="en-US" sz="1200" dirty="0">
                <a:latin typeface="Verdana" charset="0"/>
              </a:rPr>
              <a:t>Cho </a:t>
            </a:r>
            <a:r>
              <a:rPr lang="en-US" sz="1200" i="1" dirty="0">
                <a:latin typeface="Verdana" charset="0"/>
              </a:rPr>
              <a:t>et al. showed ferromagnetic ordering </a:t>
            </a:r>
            <a:r>
              <a:rPr lang="en-US" sz="1200" dirty="0">
                <a:latin typeface="Verdana" charset="0"/>
              </a:rPr>
              <a:t>in Ge</a:t>
            </a:r>
            <a:r>
              <a:rPr lang="en-US" sz="1200" baseline="-25000" dirty="0">
                <a:latin typeface="Verdana" charset="0"/>
              </a:rPr>
              <a:t>0</a:t>
            </a:r>
            <a:r>
              <a:rPr lang="en-US" sz="1200" i="1" baseline="-25000" dirty="0">
                <a:latin typeface="Verdana" charset="0"/>
              </a:rPr>
              <a:t>.94</a:t>
            </a:r>
            <a:r>
              <a:rPr lang="en-US" sz="1200" i="1" dirty="0">
                <a:latin typeface="Verdana" charset="0"/>
              </a:rPr>
              <a:t>Mn</a:t>
            </a:r>
            <a:r>
              <a:rPr lang="en-US" sz="1200" i="1" baseline="-25000" dirty="0">
                <a:latin typeface="Verdana" charset="0"/>
              </a:rPr>
              <a:t>0.06</a:t>
            </a:r>
            <a:r>
              <a:rPr lang="en-US" sz="1200" i="1" dirty="0">
                <a:latin typeface="Verdana" charset="0"/>
              </a:rPr>
              <a:t> close to room temperature (285 K)2. The origin of ferromagnetism </a:t>
            </a:r>
            <a:r>
              <a:rPr lang="en-US" sz="1200" dirty="0">
                <a:latin typeface="Verdana" charset="0"/>
              </a:rPr>
              <a:t>is not fully understood and has been related to </a:t>
            </a:r>
            <a:r>
              <a:rPr lang="en-US" sz="1200" dirty="0" err="1">
                <a:latin typeface="Verdana" charset="0"/>
              </a:rPr>
              <a:t>Mn</a:t>
            </a:r>
            <a:r>
              <a:rPr lang="en-US" sz="1200" dirty="0">
                <a:latin typeface="Verdana" charset="0"/>
              </a:rPr>
              <a:t>-rich precipitates.</a:t>
            </a:r>
            <a:endParaRPr lang="en-US" sz="1200" dirty="0">
              <a:latin typeface="Verdana" pitchFamily="-105" charset="0"/>
            </a:endParaRPr>
          </a:p>
        </p:txBody>
      </p:sp>
      <p:pic>
        <p:nvPicPr>
          <p:cNvPr id="7" name="Picture 2"/>
          <p:cNvPicPr>
            <a:picLocks noChangeAspect="1" noChangeArrowheads="1"/>
          </p:cNvPicPr>
          <p:nvPr/>
        </p:nvPicPr>
        <p:blipFill>
          <a:blip r:embed="rId3"/>
          <a:srcRect r="73684"/>
          <a:stretch>
            <a:fillRect/>
          </a:stretch>
        </p:blipFill>
        <p:spPr bwMode="auto">
          <a:xfrm>
            <a:off x="152400" y="2057400"/>
            <a:ext cx="1905000" cy="4714875"/>
          </a:xfrm>
          <a:prstGeom prst="rect">
            <a:avLst/>
          </a:prstGeom>
          <a:noFill/>
          <a:ln w="19050" cap="flat" cmpd="sng" algn="ctr">
            <a:noFill/>
            <a:prstDash val="solid"/>
            <a:miter lim="800000"/>
            <a:headEnd type="none" w="med" len="med"/>
            <a:tailEnd type="none" w="med" len="med"/>
          </a:ln>
          <a:effectLst>
            <a:prstShdw prst="shdw17" dist="17961" dir="2700000">
              <a:schemeClr val="accent1">
                <a:gamma/>
                <a:shade val="60000"/>
                <a:invGamma/>
              </a:schemeClr>
            </a:prstShdw>
          </a:effectLst>
        </p:spPr>
      </p:pic>
      <p:pic>
        <p:nvPicPr>
          <p:cNvPr id="8" name="Picture 2"/>
          <p:cNvPicPr>
            <a:picLocks noChangeAspect="1" noChangeArrowheads="1"/>
          </p:cNvPicPr>
          <p:nvPr/>
        </p:nvPicPr>
        <p:blipFill>
          <a:blip r:embed="rId3"/>
          <a:srcRect l="62105"/>
          <a:stretch>
            <a:fillRect/>
          </a:stretch>
        </p:blipFill>
        <p:spPr bwMode="auto">
          <a:xfrm>
            <a:off x="4648200" y="2057400"/>
            <a:ext cx="2743200" cy="4714875"/>
          </a:xfrm>
          <a:prstGeom prst="rect">
            <a:avLst/>
          </a:prstGeom>
          <a:noFill/>
          <a:ln w="19050" cap="flat" cmpd="sng" algn="ctr">
            <a:noFill/>
            <a:prstDash val="solid"/>
            <a:miter lim="800000"/>
            <a:headEnd type="none" w="med" len="med"/>
            <a:tailEnd type="none" w="med" len="med"/>
          </a:ln>
          <a:effectLst>
            <a:prstShdw prst="shdw17" dist="17961" dir="2700000">
              <a:schemeClr val="accent1">
                <a:gamma/>
                <a:shade val="60000"/>
                <a:invGamma/>
              </a:schemeClr>
            </a:prstShdw>
          </a:effectLst>
        </p:spPr>
      </p:pic>
      <p:pic>
        <p:nvPicPr>
          <p:cNvPr id="9" name="Picture 2"/>
          <p:cNvPicPr>
            <a:picLocks noChangeAspect="1" noChangeArrowheads="1"/>
          </p:cNvPicPr>
          <p:nvPr/>
        </p:nvPicPr>
        <p:blipFill>
          <a:blip r:embed="rId3"/>
          <a:srcRect l="42105" r="40000"/>
          <a:stretch>
            <a:fillRect/>
          </a:stretch>
        </p:blipFill>
        <p:spPr bwMode="auto">
          <a:xfrm>
            <a:off x="3200400" y="2057400"/>
            <a:ext cx="1295400" cy="4714875"/>
          </a:xfrm>
          <a:prstGeom prst="rect">
            <a:avLst/>
          </a:prstGeom>
          <a:noFill/>
          <a:ln w="19050" cap="flat" cmpd="sng" algn="ctr">
            <a:noFill/>
            <a:prstDash val="solid"/>
            <a:miter lim="800000"/>
            <a:headEnd type="none" w="med" len="med"/>
            <a:tailEnd type="none" w="med" len="med"/>
          </a:ln>
          <a:effectLst>
            <a:prstShdw prst="shdw17" dist="17961" dir="2700000">
              <a:schemeClr val="accent1">
                <a:gamma/>
                <a:shade val="60000"/>
                <a:invGamma/>
              </a:schemeClr>
            </a:prstShdw>
          </a:effectLst>
        </p:spPr>
      </p:pic>
      <p:pic>
        <p:nvPicPr>
          <p:cNvPr id="117762" name="Picture 2"/>
          <p:cNvPicPr>
            <a:picLocks noChangeAspect="1" noChangeArrowheads="1"/>
          </p:cNvPicPr>
          <p:nvPr/>
        </p:nvPicPr>
        <p:blipFill>
          <a:blip r:embed="rId3"/>
          <a:srcRect/>
          <a:stretch>
            <a:fillRect/>
          </a:stretch>
        </p:blipFill>
        <p:spPr bwMode="auto">
          <a:xfrm>
            <a:off x="152400" y="2057400"/>
            <a:ext cx="7239000" cy="4714875"/>
          </a:xfrm>
          <a:prstGeom prst="rect">
            <a:avLst/>
          </a:prstGeom>
          <a:noFill/>
          <a:ln w="19050" cap="flat" cmpd="sng" algn="ctr">
            <a:noFill/>
            <a:prstDash val="solid"/>
            <a:miter lim="800000"/>
            <a:headEnd type="none" w="med" len="med"/>
            <a:tailEnd type="none" w="med" len="med"/>
          </a:ln>
          <a:effectLst>
            <a:prstShdw prst="shdw17" dist="17961" dir="2700000">
              <a:schemeClr val="accent1">
                <a:gamma/>
                <a:shade val="60000"/>
                <a:invGamma/>
              </a:schemeClr>
            </a:prstShdw>
          </a:effectLst>
        </p:spPr>
      </p:pic>
      <p:sp>
        <p:nvSpPr>
          <p:cNvPr id="10" name="TextBox 9"/>
          <p:cNvSpPr txBox="1"/>
          <p:nvPr/>
        </p:nvSpPr>
        <p:spPr>
          <a:xfrm>
            <a:off x="7543800" y="2971800"/>
            <a:ext cx="1447800" cy="2246313"/>
          </a:xfrm>
          <a:prstGeom prst="rect">
            <a:avLst/>
          </a:prstGeom>
          <a:noFill/>
        </p:spPr>
        <p:txBody>
          <a:bodyPr>
            <a:spAutoFit/>
          </a:bodyPr>
          <a:lstStyle/>
          <a:p>
            <a:pPr>
              <a:defRPr/>
            </a:pPr>
            <a:r>
              <a:rPr lang="en-US" sz="2800" dirty="0">
                <a:solidFill>
                  <a:srgbClr val="0000FF"/>
                </a:solidFill>
                <a:effectLst>
                  <a:glow rad="139700">
                    <a:schemeClr val="accent1">
                      <a:alpha val="75000"/>
                    </a:schemeClr>
                  </a:glow>
                  <a:outerShdw blurRad="50800" dist="38100" dir="2700000">
                    <a:srgbClr val="000000">
                      <a:alpha val="43000"/>
                    </a:srgbClr>
                  </a:outerShdw>
                </a:effectLst>
                <a:latin typeface="Comic Sans MS"/>
                <a:ea typeface="+mj-ea"/>
                <a:cs typeface="Comic Sans MS"/>
              </a:rPr>
              <a:t>38(7)% </a:t>
            </a:r>
            <a:r>
              <a:rPr lang="en-US" sz="2800" dirty="0" err="1">
                <a:solidFill>
                  <a:srgbClr val="0000FF"/>
                </a:solidFill>
                <a:effectLst>
                  <a:glow rad="139700">
                    <a:schemeClr val="accent1">
                      <a:alpha val="75000"/>
                    </a:schemeClr>
                  </a:glow>
                  <a:outerShdw blurRad="50800" dist="38100" dir="2700000">
                    <a:srgbClr val="000000">
                      <a:alpha val="43000"/>
                    </a:srgbClr>
                  </a:outerShdw>
                </a:effectLst>
                <a:latin typeface="Comic Sans MS"/>
                <a:ea typeface="+mj-ea"/>
                <a:cs typeface="Comic Sans MS"/>
              </a:rPr>
              <a:t>Mn</a:t>
            </a:r>
            <a:r>
              <a:rPr lang="en-US" sz="2800" dirty="0">
                <a:solidFill>
                  <a:srgbClr val="0000FF"/>
                </a:solidFill>
                <a:effectLst>
                  <a:glow rad="139700">
                    <a:schemeClr val="accent1">
                      <a:alpha val="75000"/>
                    </a:schemeClr>
                  </a:glow>
                  <a:outerShdw blurRad="50800" dist="38100" dir="2700000">
                    <a:srgbClr val="000000">
                      <a:alpha val="43000"/>
                    </a:srgbClr>
                  </a:outerShdw>
                </a:effectLst>
                <a:latin typeface="Comic Sans MS"/>
                <a:ea typeface="+mj-ea"/>
                <a:cs typeface="Comic Sans MS"/>
              </a:rPr>
              <a:t>(S)</a:t>
            </a:r>
          </a:p>
          <a:p>
            <a:pPr>
              <a:defRPr/>
            </a:pPr>
            <a:r>
              <a:rPr lang="en-US" sz="2800" dirty="0">
                <a:solidFill>
                  <a:srgbClr val="0000FF"/>
                </a:solidFill>
                <a:effectLst>
                  <a:glow rad="139700">
                    <a:schemeClr val="accent1">
                      <a:alpha val="75000"/>
                    </a:schemeClr>
                  </a:glow>
                  <a:outerShdw blurRad="50800" dist="38100" dir="2700000">
                    <a:srgbClr val="000000">
                      <a:alpha val="43000"/>
                    </a:srgbClr>
                  </a:outerShdw>
                </a:effectLst>
                <a:latin typeface="Comic Sans MS"/>
                <a:ea typeface="+mj-ea"/>
                <a:cs typeface="Comic Sans MS"/>
              </a:rPr>
              <a:t>+</a:t>
            </a:r>
          </a:p>
          <a:p>
            <a:pPr>
              <a:defRPr/>
            </a:pPr>
            <a:r>
              <a:rPr lang="en-US" sz="2800" dirty="0">
                <a:solidFill>
                  <a:srgbClr val="0000FF"/>
                </a:solidFill>
                <a:effectLst>
                  <a:glow rad="139700">
                    <a:schemeClr val="accent1">
                      <a:alpha val="75000"/>
                    </a:schemeClr>
                  </a:glow>
                  <a:outerShdw blurRad="50800" dist="38100" dir="2700000">
                    <a:srgbClr val="000000">
                      <a:alpha val="43000"/>
                    </a:srgbClr>
                  </a:outerShdw>
                </a:effectLst>
                <a:latin typeface="Comic Sans MS"/>
                <a:ea typeface="+mj-ea"/>
                <a:cs typeface="Comic Sans MS"/>
              </a:rPr>
              <a:t>59(8)% </a:t>
            </a:r>
            <a:r>
              <a:rPr lang="en-US" sz="2800" dirty="0" err="1">
                <a:solidFill>
                  <a:srgbClr val="0000FF"/>
                </a:solidFill>
                <a:effectLst>
                  <a:glow rad="139700">
                    <a:schemeClr val="accent1">
                      <a:alpha val="75000"/>
                    </a:schemeClr>
                  </a:glow>
                  <a:outerShdw blurRad="50800" dist="38100" dir="2700000">
                    <a:srgbClr val="000000">
                      <a:alpha val="43000"/>
                    </a:srgbClr>
                  </a:outerShdw>
                </a:effectLst>
                <a:latin typeface="Comic Sans MS"/>
                <a:ea typeface="+mj-ea"/>
                <a:cs typeface="Comic Sans MS"/>
              </a:rPr>
              <a:t>Mn</a:t>
            </a:r>
            <a:r>
              <a:rPr lang="en-US" sz="2800" dirty="0">
                <a:solidFill>
                  <a:srgbClr val="0000FF"/>
                </a:solidFill>
                <a:effectLst>
                  <a:glow rad="139700">
                    <a:schemeClr val="accent1">
                      <a:alpha val="75000"/>
                    </a:schemeClr>
                  </a:glow>
                  <a:outerShdw blurRad="50800" dist="38100" dir="2700000">
                    <a:srgbClr val="000000">
                      <a:alpha val="43000"/>
                    </a:srgbClr>
                  </a:outerShdw>
                </a:effectLst>
                <a:latin typeface="Comic Sans MS"/>
                <a:ea typeface="+mj-ea"/>
                <a:cs typeface="Comic Sans MS"/>
              </a:rPr>
              <a:t>(BC)</a:t>
            </a:r>
          </a:p>
        </p:txBody>
      </p:sp>
      <p:sp>
        <p:nvSpPr>
          <p:cNvPr id="12" name="Rounded Rectangle 4"/>
          <p:cNvSpPr/>
          <p:nvPr/>
        </p:nvSpPr>
        <p:spPr>
          <a:xfrm>
            <a:off x="0" y="0"/>
            <a:ext cx="9144000" cy="911916"/>
          </a:xfrm>
          <a:prstGeom prst="rect">
            <a:avLst/>
          </a:prstGeom>
          <a:solidFill>
            <a:srgbClr val="0000FF"/>
          </a:solidFill>
          <a:scene3d>
            <a:camera prst="orthographicFront">
              <a:rot lat="0" lon="0" rev="0"/>
            </a:camera>
            <a:lightRig rig="contrasting" dir="t">
              <a:rot lat="0" lon="0" rev="1200000"/>
            </a:lightRig>
          </a:scene3d>
        </p:spPr>
        <p:style>
          <a:lnRef idx="1">
            <a:schemeClr val="accent1"/>
          </a:lnRef>
          <a:fillRef idx="3">
            <a:schemeClr val="accent1"/>
          </a:fillRef>
          <a:effectRef idx="2">
            <a:schemeClr val="accent1"/>
          </a:effectRef>
          <a:fontRef idx="minor">
            <a:schemeClr val="lt1"/>
          </a:fontRef>
        </p:style>
        <p:txBody>
          <a:bodyPr lIns="76200" tIns="76200" rIns="76200" bIns="76200" spcCol="1270" anchor="ctr"/>
          <a:lstStyle/>
          <a:p>
            <a:pPr defTabSz="889000">
              <a:lnSpc>
                <a:spcPct val="90000"/>
              </a:lnSpc>
              <a:spcAft>
                <a:spcPct val="35000"/>
              </a:spcAft>
              <a:defRPr/>
            </a:pPr>
            <a:r>
              <a:rPr lang="pt-PT" sz="1800" b="1" dirty="0">
                <a:solidFill>
                  <a:srgbClr val="FFFF00"/>
                </a:solidFill>
                <a:effectLst>
                  <a:outerShdw blurRad="38100" dist="38100" dir="2700000" algn="tl">
                    <a:srgbClr val="C0C0C0"/>
                  </a:outerShdw>
                </a:effectLst>
                <a:latin typeface="Verdana" charset="0"/>
              </a:rPr>
              <a:t>Lattice location study of implanted </a:t>
            </a:r>
            <a:r>
              <a:rPr lang="pt-PT" sz="1800" b="1" baseline="30000" dirty="0">
                <a:solidFill>
                  <a:srgbClr val="FFFF00"/>
                </a:solidFill>
                <a:effectLst>
                  <a:outerShdw blurRad="38100" dist="38100" dir="2700000" algn="tl">
                    <a:srgbClr val="C0C0C0"/>
                  </a:outerShdw>
                </a:effectLst>
                <a:latin typeface="Verdana" charset="0"/>
              </a:rPr>
              <a:t>56</a:t>
            </a:r>
            <a:r>
              <a:rPr lang="pt-PT" sz="1800" b="1" dirty="0">
                <a:solidFill>
                  <a:srgbClr val="FFFF00"/>
                </a:solidFill>
                <a:effectLst>
                  <a:outerShdw blurRad="38100" dist="38100" dir="2700000" algn="tl">
                    <a:srgbClr val="C0C0C0"/>
                  </a:outerShdw>
                </a:effectLst>
                <a:latin typeface="Verdana" charset="0"/>
              </a:rPr>
              <a:t>Mn (2.6h) : Ge</a:t>
            </a:r>
          </a:p>
          <a:p>
            <a:pPr defTabSz="889000">
              <a:lnSpc>
                <a:spcPct val="90000"/>
              </a:lnSpc>
              <a:spcAft>
                <a:spcPct val="35000"/>
              </a:spcAft>
              <a:defRPr/>
            </a:pPr>
            <a:r>
              <a:rPr lang="pt-PT" sz="1800" b="1" dirty="0">
                <a:solidFill>
                  <a:srgbClr val="FFFF00"/>
                </a:solidFill>
                <a:effectLst>
                  <a:outerShdw blurRad="38100" dist="38100" dir="2700000" algn="tl">
                    <a:srgbClr val="C0C0C0"/>
                  </a:outerShdw>
                </a:effectLst>
                <a:latin typeface="Verdana" charset="0"/>
              </a:rPr>
              <a:t>Implantation at 300</a:t>
            </a:r>
            <a:r>
              <a:rPr lang="pt-PT" sz="1800" b="1" baseline="30000" dirty="0">
                <a:solidFill>
                  <a:srgbClr val="FFFF00"/>
                </a:solidFill>
                <a:effectLst>
                  <a:outerShdw blurRad="38100" dist="38100" dir="2700000" algn="tl">
                    <a:srgbClr val="C0C0C0"/>
                  </a:outerShdw>
                </a:effectLst>
                <a:latin typeface="Verdana" charset="0"/>
              </a:rPr>
              <a:t>o</a:t>
            </a:r>
            <a:r>
              <a:rPr lang="pt-PT" sz="1800" b="1" dirty="0">
                <a:solidFill>
                  <a:srgbClr val="FFFF00"/>
                </a:solidFill>
                <a:effectLst>
                  <a:outerShdw blurRad="38100" dist="38100" dir="2700000" algn="tl">
                    <a:srgbClr val="C0C0C0"/>
                  </a:outerShdw>
                </a:effectLst>
                <a:latin typeface="Verdana" charset="0"/>
              </a:rPr>
              <a:t>C</a:t>
            </a:r>
          </a:p>
          <a:p>
            <a:pPr defTabSz="889000">
              <a:lnSpc>
                <a:spcPct val="90000"/>
              </a:lnSpc>
              <a:spcAft>
                <a:spcPct val="35000"/>
              </a:spcAft>
              <a:defRPr/>
            </a:pPr>
            <a:r>
              <a:rPr lang="pt-PT" sz="1400" dirty="0" smtClean="0">
                <a:solidFill>
                  <a:srgbClr val="FFFF00"/>
                </a:solidFill>
                <a:latin typeface="Verdana" charset="0"/>
              </a:rPr>
              <a:t>S. </a:t>
            </a:r>
            <a:r>
              <a:rPr lang="pt-PT" sz="1400" dirty="0" err="1" smtClean="0">
                <a:solidFill>
                  <a:srgbClr val="FFFF00"/>
                </a:solidFill>
                <a:latin typeface="Verdana" charset="0"/>
              </a:rPr>
              <a:t>Decoster</a:t>
            </a:r>
            <a:r>
              <a:rPr lang="pt-PT" sz="1400" dirty="0" smtClean="0">
                <a:solidFill>
                  <a:srgbClr val="FFFF00"/>
                </a:solidFill>
                <a:latin typeface="Verdana" charset="0"/>
              </a:rPr>
              <a:t>, U. </a:t>
            </a:r>
            <a:r>
              <a:rPr lang="pt-PT" sz="1400" dirty="0" err="1" smtClean="0">
                <a:solidFill>
                  <a:srgbClr val="FFFF00"/>
                </a:solidFill>
                <a:latin typeface="Verdana" charset="0"/>
              </a:rPr>
              <a:t>Wahl</a:t>
            </a:r>
            <a:r>
              <a:rPr lang="pt-PT" sz="1400" dirty="0" smtClean="0">
                <a:solidFill>
                  <a:srgbClr val="FFFF00"/>
                </a:solidFill>
                <a:latin typeface="Verdana" charset="0"/>
              </a:rPr>
              <a:t> </a:t>
            </a:r>
            <a:r>
              <a:rPr lang="pt-PT" sz="1400" dirty="0" err="1" smtClean="0">
                <a:solidFill>
                  <a:srgbClr val="FFFF00"/>
                </a:solidFill>
                <a:latin typeface="Verdana" charset="0"/>
              </a:rPr>
              <a:t>et</a:t>
            </a:r>
            <a:r>
              <a:rPr lang="pt-PT" sz="1400" dirty="0" smtClean="0">
                <a:solidFill>
                  <a:srgbClr val="FFFF00"/>
                </a:solidFill>
                <a:latin typeface="Verdana" charset="0"/>
              </a:rPr>
              <a:t> </a:t>
            </a:r>
            <a:r>
              <a:rPr lang="pt-PT" sz="1400" dirty="0" err="1" smtClean="0">
                <a:solidFill>
                  <a:srgbClr val="FFFF00"/>
                </a:solidFill>
                <a:latin typeface="Verdana" charset="0"/>
              </a:rPr>
              <a:t>al.</a:t>
            </a:r>
            <a:r>
              <a:rPr lang="pt-PT" sz="1400" dirty="0" smtClean="0">
                <a:solidFill>
                  <a:srgbClr val="FFFF00"/>
                </a:solidFill>
                <a:latin typeface="Verdana" charset="0"/>
              </a:rPr>
              <a:t>, </a:t>
            </a:r>
            <a:r>
              <a:rPr lang="pt-PT" sz="1400" dirty="0" err="1" smtClean="0">
                <a:solidFill>
                  <a:srgbClr val="FFFF00"/>
                </a:solidFill>
                <a:latin typeface="Verdana" charset="0"/>
              </a:rPr>
              <a:t>Applied</a:t>
            </a:r>
            <a:r>
              <a:rPr lang="pt-PT" sz="1400" dirty="0" smtClean="0">
                <a:solidFill>
                  <a:srgbClr val="FFFF00"/>
                </a:solidFill>
                <a:latin typeface="Verdana" charset="0"/>
              </a:rPr>
              <a:t> </a:t>
            </a:r>
            <a:r>
              <a:rPr lang="pt-PT" sz="1400" dirty="0" err="1">
                <a:solidFill>
                  <a:srgbClr val="FFFF00"/>
                </a:solidFill>
                <a:latin typeface="Verdana" charset="0"/>
              </a:rPr>
              <a:t>Physics</a:t>
            </a:r>
            <a:r>
              <a:rPr lang="pt-PT" sz="1400" dirty="0">
                <a:solidFill>
                  <a:srgbClr val="FFFF00"/>
                </a:solidFill>
                <a:latin typeface="Verdana" charset="0"/>
              </a:rPr>
              <a:t> </a:t>
            </a:r>
            <a:r>
              <a:rPr lang="pt-PT" sz="1400" dirty="0" err="1">
                <a:solidFill>
                  <a:srgbClr val="FFFF00"/>
                </a:solidFill>
                <a:latin typeface="Verdana" charset="0"/>
              </a:rPr>
              <a:t>Letters</a:t>
            </a:r>
            <a:r>
              <a:rPr lang="pt-PT" sz="1400" dirty="0">
                <a:solidFill>
                  <a:srgbClr val="FFFF00"/>
                </a:solidFill>
                <a:latin typeface="Verdana" charset="0"/>
              </a:rPr>
              <a:t> 97, 151914 (2010</a:t>
            </a:r>
            <a:r>
              <a:rPr lang="pt-PT" sz="1400" dirty="0" smtClean="0">
                <a:solidFill>
                  <a:srgbClr val="FFFF00"/>
                </a:solidFill>
                <a:latin typeface="Verdana" charset="0"/>
              </a:rPr>
              <a:t>)</a:t>
            </a:r>
            <a:endParaRPr lang="en-US" sz="1400" dirty="0">
              <a:solidFill>
                <a:srgbClr val="FFFF00"/>
              </a:solidFill>
              <a:effectLst/>
            </a:endParaRPr>
          </a:p>
        </p:txBody>
      </p:sp>
    </p:spTree>
    <p:extLst>
      <p:ext uri="{BB962C8B-B14F-4D97-AF65-F5344CB8AC3E}">
        <p14:creationId xmlns="" xmlns:p14="http://schemas.microsoft.com/office/powerpoint/2010/main" val="182265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7762"/>
                                        </p:tgtEl>
                                        <p:attrNameLst>
                                          <p:attrName>style.visibility</p:attrName>
                                        </p:attrNameLst>
                                      </p:cBhvr>
                                      <p:to>
                                        <p:strVal val="visible"/>
                                      </p:to>
                                    </p:set>
                                    <p:animEffect transition="in" filter="fade">
                                      <p:cBhvr>
                                        <p:cTn id="17" dur="500"/>
                                        <p:tgtEl>
                                          <p:spTgt spid="11776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 presetClass="entr" presetSubtype="0" fill="hold" nodeType="withEffect">
                                  <p:stCondLst>
                                    <p:cond delay="0"/>
                                  </p:stCondLst>
                                  <p:childTnLst>
                                    <p:set>
                                      <p:cBhvr>
                                        <p:cTn id="22" dur="1" fill="hold">
                                          <p:stCondLst>
                                            <p:cond delay="0"/>
                                          </p:stCondLst>
                                        </p:cTn>
                                        <p:tgtEl>
                                          <p:spTgt spid="96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a:blip r:embed="rId2"/>
          <a:stretch>
            <a:fillRect/>
          </a:stretch>
        </p:blipFill>
        <p:spPr>
          <a:xfrm>
            <a:off x="3196280" y="5006215"/>
            <a:ext cx="540000" cy="540000"/>
          </a:xfrm>
          <a:prstGeom prst="rect">
            <a:avLst/>
          </a:prstGeom>
        </p:spPr>
      </p:pic>
      <p:pic>
        <p:nvPicPr>
          <p:cNvPr id="26" name="Picture 25"/>
          <p:cNvPicPr>
            <a:picLocks noChangeAspect="1"/>
          </p:cNvPicPr>
          <p:nvPr/>
        </p:nvPicPr>
        <p:blipFill>
          <a:blip r:embed="rId3"/>
          <a:stretch>
            <a:fillRect/>
          </a:stretch>
        </p:blipFill>
        <p:spPr>
          <a:xfrm>
            <a:off x="5289177" y="670535"/>
            <a:ext cx="3592099" cy="3673002"/>
          </a:xfrm>
          <a:prstGeom prst="rect">
            <a:avLst/>
          </a:prstGeom>
        </p:spPr>
      </p:pic>
      <p:sp>
        <p:nvSpPr>
          <p:cNvPr id="3" name="Content Placeholder 2"/>
          <p:cNvSpPr>
            <a:spLocks noGrp="1"/>
          </p:cNvSpPr>
          <p:nvPr>
            <p:ph idx="1"/>
          </p:nvPr>
        </p:nvSpPr>
        <p:spPr>
          <a:xfrm>
            <a:off x="179294" y="215150"/>
            <a:ext cx="8701982" cy="790266"/>
          </a:xfrm>
        </p:spPr>
        <p:txBody>
          <a:bodyPr>
            <a:normAutofit fontScale="92500"/>
          </a:bodyPr>
          <a:lstStyle/>
          <a:p>
            <a:pPr marL="0" indent="0">
              <a:buNone/>
            </a:pPr>
            <a:r>
              <a:rPr lang="en-US" dirty="0" smtClean="0">
                <a:sym typeface="Wingdings"/>
              </a:rPr>
              <a:t>(Re)defining</a:t>
            </a:r>
            <a:r>
              <a:rPr lang="en-US" dirty="0" smtClean="0"/>
              <a:t> “Applications” of </a:t>
            </a:r>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exotic</a:t>
            </a:r>
            <a:r>
              <a:rPr lang="en-US" dirty="0" smtClean="0"/>
              <a:t> radioisotopes:</a:t>
            </a:r>
          </a:p>
        </p:txBody>
      </p:sp>
      <p:grpSp>
        <p:nvGrpSpPr>
          <p:cNvPr id="16" name="Group 15"/>
          <p:cNvGrpSpPr/>
          <p:nvPr/>
        </p:nvGrpSpPr>
        <p:grpSpPr>
          <a:xfrm>
            <a:off x="425021" y="996412"/>
            <a:ext cx="1475700" cy="2148431"/>
            <a:chOff x="1484805" y="1122517"/>
            <a:chExt cx="1475700" cy="2148431"/>
          </a:xfrm>
        </p:grpSpPr>
        <p:pic>
          <p:nvPicPr>
            <p:cNvPr id="6" name="Picture 5"/>
            <p:cNvPicPr>
              <a:picLocks noChangeAspect="1"/>
            </p:cNvPicPr>
            <p:nvPr/>
          </p:nvPicPr>
          <p:blipFill>
            <a:blip r:embed="rId4"/>
            <a:stretch>
              <a:fillRect/>
            </a:stretch>
          </p:blipFill>
          <p:spPr>
            <a:xfrm>
              <a:off x="1484805" y="1714084"/>
              <a:ext cx="1475700" cy="1556864"/>
            </a:xfrm>
            <a:prstGeom prst="rect">
              <a:avLst/>
            </a:prstGeom>
          </p:spPr>
        </p:pic>
        <p:pic>
          <p:nvPicPr>
            <p:cNvPr id="4" name="Picture 3"/>
            <p:cNvPicPr>
              <a:picLocks noChangeAspect="1"/>
            </p:cNvPicPr>
            <p:nvPr/>
          </p:nvPicPr>
          <p:blipFill>
            <a:blip r:embed="rId5"/>
            <a:stretch>
              <a:fillRect/>
            </a:stretch>
          </p:blipFill>
          <p:spPr>
            <a:xfrm>
              <a:off x="1576203" y="1122517"/>
              <a:ext cx="795688" cy="785126"/>
            </a:xfrm>
            <a:prstGeom prst="rect">
              <a:avLst/>
            </a:prstGeom>
          </p:spPr>
        </p:pic>
      </p:grpSp>
      <p:pic>
        <p:nvPicPr>
          <p:cNvPr id="8" name="Picture 7"/>
          <p:cNvPicPr>
            <a:picLocks noChangeAspect="1"/>
          </p:cNvPicPr>
          <p:nvPr/>
        </p:nvPicPr>
        <p:blipFill>
          <a:blip r:embed="rId2"/>
          <a:stretch>
            <a:fillRect/>
          </a:stretch>
        </p:blipFill>
        <p:spPr>
          <a:xfrm>
            <a:off x="2906810" y="1653518"/>
            <a:ext cx="540000" cy="540000"/>
          </a:xfrm>
          <a:prstGeom prst="rect">
            <a:avLst/>
          </a:prstGeom>
        </p:spPr>
      </p:pic>
      <p:sp>
        <p:nvSpPr>
          <p:cNvPr id="10" name="TextBox 9"/>
          <p:cNvSpPr txBox="1"/>
          <p:nvPr/>
        </p:nvSpPr>
        <p:spPr>
          <a:xfrm>
            <a:off x="4357589" y="1387769"/>
            <a:ext cx="807216" cy="1323439"/>
          </a:xfrm>
          <a:prstGeom prst="rect">
            <a:avLst/>
          </a:prstGeom>
          <a:noFill/>
        </p:spPr>
        <p:txBody>
          <a:bodyPr wrap="square" rtlCol="0">
            <a:spAutoFit/>
          </a:bodyPr>
          <a:lstStyle/>
          <a:p>
            <a:r>
              <a:rPr lang="en-US" sz="8000" dirty="0" smtClean="0"/>
              <a:t>=</a:t>
            </a:r>
            <a:endParaRPr lang="en-US" sz="8000" dirty="0"/>
          </a:p>
        </p:txBody>
      </p:sp>
      <p:pic>
        <p:nvPicPr>
          <p:cNvPr id="27" name="Picture 26"/>
          <p:cNvPicPr>
            <a:picLocks noChangeAspect="1"/>
          </p:cNvPicPr>
          <p:nvPr/>
        </p:nvPicPr>
        <p:blipFill>
          <a:blip r:embed="rId2"/>
          <a:stretch>
            <a:fillRect/>
          </a:stretch>
        </p:blipFill>
        <p:spPr>
          <a:xfrm>
            <a:off x="3599210" y="1653518"/>
            <a:ext cx="540000" cy="540000"/>
          </a:xfrm>
          <a:prstGeom prst="rect">
            <a:avLst/>
          </a:prstGeom>
        </p:spPr>
      </p:pic>
      <p:pic>
        <p:nvPicPr>
          <p:cNvPr id="18" name="Picture 17"/>
          <p:cNvPicPr>
            <a:picLocks noChangeAspect="1"/>
          </p:cNvPicPr>
          <p:nvPr/>
        </p:nvPicPr>
        <p:blipFill>
          <a:blip r:embed="rId6"/>
          <a:stretch>
            <a:fillRect/>
          </a:stretch>
        </p:blipFill>
        <p:spPr>
          <a:xfrm>
            <a:off x="6427415" y="4522550"/>
            <a:ext cx="1903194" cy="1683995"/>
          </a:xfrm>
          <a:prstGeom prst="rect">
            <a:avLst/>
          </a:prstGeom>
        </p:spPr>
      </p:pic>
      <p:pic>
        <p:nvPicPr>
          <p:cNvPr id="40" name="Picture 39"/>
          <p:cNvPicPr>
            <a:picLocks noChangeAspect="1"/>
          </p:cNvPicPr>
          <p:nvPr/>
        </p:nvPicPr>
        <p:blipFill rotWithShape="1">
          <a:blip r:embed="rId7"/>
          <a:srcRect r="68621"/>
          <a:stretch/>
        </p:blipFill>
        <p:spPr>
          <a:xfrm>
            <a:off x="306080" y="4170515"/>
            <a:ext cx="1237979" cy="2154330"/>
          </a:xfrm>
          <a:prstGeom prst="rect">
            <a:avLst/>
          </a:prstGeom>
        </p:spPr>
      </p:pic>
      <p:pic>
        <p:nvPicPr>
          <p:cNvPr id="42" name="Picture 41"/>
          <p:cNvPicPr>
            <a:picLocks noChangeAspect="1"/>
          </p:cNvPicPr>
          <p:nvPr/>
        </p:nvPicPr>
        <p:blipFill rotWithShape="1">
          <a:blip r:embed="rId7"/>
          <a:srcRect l="31379" r="36744"/>
          <a:stretch/>
        </p:blipFill>
        <p:spPr>
          <a:xfrm>
            <a:off x="2487427" y="4170515"/>
            <a:ext cx="1257629" cy="2154330"/>
          </a:xfrm>
          <a:prstGeom prst="rect">
            <a:avLst/>
          </a:prstGeom>
        </p:spPr>
      </p:pic>
      <p:pic>
        <p:nvPicPr>
          <p:cNvPr id="41" name="Picture 40"/>
          <p:cNvPicPr>
            <a:picLocks noChangeAspect="1"/>
          </p:cNvPicPr>
          <p:nvPr/>
        </p:nvPicPr>
        <p:blipFill rotWithShape="1">
          <a:blip r:embed="rId7"/>
          <a:srcRect l="63256" r="-203"/>
          <a:stretch/>
        </p:blipFill>
        <p:spPr>
          <a:xfrm>
            <a:off x="4722986" y="4170515"/>
            <a:ext cx="1457647" cy="2154330"/>
          </a:xfrm>
          <a:prstGeom prst="rect">
            <a:avLst/>
          </a:prstGeom>
        </p:spPr>
      </p:pic>
      <p:sp>
        <p:nvSpPr>
          <p:cNvPr id="44" name="TextBox 43"/>
          <p:cNvSpPr txBox="1"/>
          <p:nvPr/>
        </p:nvSpPr>
        <p:spPr>
          <a:xfrm>
            <a:off x="1999361" y="1263437"/>
            <a:ext cx="807216" cy="1323439"/>
          </a:xfrm>
          <a:prstGeom prst="rect">
            <a:avLst/>
          </a:prstGeom>
          <a:noFill/>
        </p:spPr>
        <p:txBody>
          <a:bodyPr wrap="square" rtlCol="0">
            <a:spAutoFit/>
          </a:bodyPr>
          <a:lstStyle/>
          <a:p>
            <a:r>
              <a:rPr lang="en-US" sz="8000" dirty="0" smtClean="0"/>
              <a:t>+</a:t>
            </a:r>
            <a:endParaRPr lang="en-US" sz="8000" dirty="0"/>
          </a:p>
        </p:txBody>
      </p:sp>
      <p:pic>
        <p:nvPicPr>
          <p:cNvPr id="45" name="Picture 4" descr="Eurisol-logo-semplice1"/>
          <p:cNvPicPr preferRelativeResize="0">
            <a:picLocks noChangeAspect="1" noChangeArrowheads="1"/>
          </p:cNvPicPr>
          <p:nvPr/>
        </p:nvPicPr>
        <p:blipFill rotWithShape="1">
          <a:blip r:embed="rId8">
            <a:extLst>
              <a:ext uri="{28A0092B-C50C-407E-A947-70E740481C1C}">
                <a14:useLocalDpi xmlns="" xmlns:a14="http://schemas.microsoft.com/office/drawing/2010/main" val="0"/>
              </a:ext>
            </a:extLst>
          </a:blip>
          <a:srcRect b="38601"/>
          <a:stretch/>
        </p:blipFill>
        <p:spPr bwMode="auto">
          <a:xfrm rot="1380000">
            <a:off x="6138292" y="1844524"/>
            <a:ext cx="1433993" cy="253438"/>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46"/>
          <p:cNvPicPr>
            <a:picLocks noChangeAspect="1"/>
          </p:cNvPicPr>
          <p:nvPr/>
        </p:nvPicPr>
        <p:blipFill>
          <a:blip r:embed="rId9"/>
          <a:stretch>
            <a:fillRect/>
          </a:stretch>
        </p:blipFill>
        <p:spPr>
          <a:xfrm>
            <a:off x="1521351" y="4823614"/>
            <a:ext cx="966076" cy="1080000"/>
          </a:xfrm>
          <a:prstGeom prst="rect">
            <a:avLst/>
          </a:prstGeom>
        </p:spPr>
      </p:pic>
      <p:pic>
        <p:nvPicPr>
          <p:cNvPr id="43" name="Picture 42"/>
          <p:cNvPicPr>
            <a:picLocks/>
          </p:cNvPicPr>
          <p:nvPr/>
        </p:nvPicPr>
        <p:blipFill>
          <a:blip r:embed="rId9"/>
          <a:stretch>
            <a:fillRect/>
          </a:stretch>
        </p:blipFill>
        <p:spPr>
          <a:xfrm flipH="1">
            <a:off x="3745056" y="4823614"/>
            <a:ext cx="964800" cy="1080000"/>
          </a:xfrm>
          <a:prstGeom prst="rect">
            <a:avLst/>
          </a:prstGeom>
        </p:spPr>
      </p:pic>
      <p:grpSp>
        <p:nvGrpSpPr>
          <p:cNvPr id="56" name="Group 55"/>
          <p:cNvGrpSpPr/>
          <p:nvPr/>
        </p:nvGrpSpPr>
        <p:grpSpPr>
          <a:xfrm>
            <a:off x="7118556" y="5015722"/>
            <a:ext cx="791167" cy="888826"/>
            <a:chOff x="7052962" y="4938118"/>
            <a:chExt cx="791167" cy="888826"/>
          </a:xfrm>
        </p:grpSpPr>
        <p:grpSp>
          <p:nvGrpSpPr>
            <p:cNvPr id="57" name="Group 56"/>
            <p:cNvGrpSpPr>
              <a:grpSpLocks noChangeAspect="1"/>
            </p:cNvGrpSpPr>
            <p:nvPr/>
          </p:nvGrpSpPr>
          <p:grpSpPr>
            <a:xfrm>
              <a:off x="7052962" y="4938119"/>
              <a:ext cx="275914" cy="360000"/>
              <a:chOff x="4806137" y="1121938"/>
              <a:chExt cx="1524000" cy="1988449"/>
            </a:xfrm>
          </p:grpSpPr>
          <p:pic>
            <p:nvPicPr>
              <p:cNvPr id="67" name="Picture 66"/>
              <p:cNvPicPr>
                <a:picLocks noChangeAspect="1"/>
              </p:cNvPicPr>
              <p:nvPr/>
            </p:nvPicPr>
            <p:blipFill rotWithShape="1">
              <a:blip r:embed="rId10"/>
              <a:srcRect t="13603"/>
              <a:stretch/>
            </p:blipFill>
            <p:spPr>
              <a:xfrm>
                <a:off x="4806137" y="1121938"/>
                <a:ext cx="1524000" cy="1261830"/>
              </a:xfrm>
              <a:prstGeom prst="rect">
                <a:avLst/>
              </a:prstGeom>
            </p:spPr>
          </p:pic>
          <p:pic>
            <p:nvPicPr>
              <p:cNvPr id="68" name="Picture 6952"/>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4846006" y="1626247"/>
                <a:ext cx="1484131" cy="1484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grpSp>
          <p:nvGrpSpPr>
            <p:cNvPr id="58" name="Group 57"/>
            <p:cNvGrpSpPr>
              <a:grpSpLocks noChangeAspect="1"/>
            </p:cNvGrpSpPr>
            <p:nvPr/>
          </p:nvGrpSpPr>
          <p:grpSpPr>
            <a:xfrm>
              <a:off x="7062253" y="5466944"/>
              <a:ext cx="273786" cy="360000"/>
              <a:chOff x="7367525" y="3037098"/>
              <a:chExt cx="965698" cy="1269791"/>
            </a:xfrm>
          </p:grpSpPr>
          <p:pic>
            <p:nvPicPr>
              <p:cNvPr id="65" name="Picture 64"/>
              <p:cNvPicPr>
                <a:picLocks noChangeAspect="1"/>
              </p:cNvPicPr>
              <p:nvPr/>
            </p:nvPicPr>
            <p:blipFill rotWithShape="1">
              <a:blip r:embed="rId10"/>
              <a:srcRect t="13603"/>
              <a:stretch/>
            </p:blipFill>
            <p:spPr>
              <a:xfrm rot="10800000">
                <a:off x="7367526" y="3507318"/>
                <a:ext cx="965697" cy="799571"/>
              </a:xfrm>
              <a:prstGeom prst="rect">
                <a:avLst/>
              </a:prstGeom>
            </p:spPr>
          </p:pic>
          <p:pic>
            <p:nvPicPr>
              <p:cNvPr id="66" name="Picture 6952"/>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7367525" y="3037098"/>
                <a:ext cx="940434" cy="940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grpSp>
          <p:nvGrpSpPr>
            <p:cNvPr id="59" name="Group 58"/>
            <p:cNvGrpSpPr>
              <a:grpSpLocks noChangeAspect="1"/>
            </p:cNvGrpSpPr>
            <p:nvPr/>
          </p:nvGrpSpPr>
          <p:grpSpPr>
            <a:xfrm>
              <a:off x="7439549" y="4938118"/>
              <a:ext cx="273786" cy="360000"/>
              <a:chOff x="7367525" y="3037098"/>
              <a:chExt cx="965698" cy="1269791"/>
            </a:xfrm>
          </p:grpSpPr>
          <p:pic>
            <p:nvPicPr>
              <p:cNvPr id="63" name="Picture 62"/>
              <p:cNvPicPr>
                <a:picLocks noChangeAspect="1"/>
              </p:cNvPicPr>
              <p:nvPr/>
            </p:nvPicPr>
            <p:blipFill rotWithShape="1">
              <a:blip r:embed="rId10"/>
              <a:srcRect t="13603"/>
              <a:stretch/>
            </p:blipFill>
            <p:spPr>
              <a:xfrm rot="10800000">
                <a:off x="7367526" y="3507318"/>
                <a:ext cx="965697" cy="799571"/>
              </a:xfrm>
              <a:prstGeom prst="rect">
                <a:avLst/>
              </a:prstGeom>
            </p:spPr>
          </p:pic>
          <p:pic>
            <p:nvPicPr>
              <p:cNvPr id="64" name="Picture 6952"/>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7367525" y="3037098"/>
                <a:ext cx="940434" cy="9404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grpSp>
          <p:nvGrpSpPr>
            <p:cNvPr id="60" name="Group 59"/>
            <p:cNvGrpSpPr>
              <a:grpSpLocks noChangeAspect="1"/>
            </p:cNvGrpSpPr>
            <p:nvPr/>
          </p:nvGrpSpPr>
          <p:grpSpPr>
            <a:xfrm>
              <a:off x="7568215" y="5286944"/>
              <a:ext cx="275914" cy="360000"/>
              <a:chOff x="4806137" y="1121938"/>
              <a:chExt cx="1524000" cy="1988449"/>
            </a:xfrm>
          </p:grpSpPr>
          <p:pic>
            <p:nvPicPr>
              <p:cNvPr id="61" name="Picture 60"/>
              <p:cNvPicPr>
                <a:picLocks noChangeAspect="1"/>
              </p:cNvPicPr>
              <p:nvPr/>
            </p:nvPicPr>
            <p:blipFill rotWithShape="1">
              <a:blip r:embed="rId10"/>
              <a:srcRect t="13603"/>
              <a:stretch/>
            </p:blipFill>
            <p:spPr>
              <a:xfrm>
                <a:off x="4806137" y="1121938"/>
                <a:ext cx="1524000" cy="1261830"/>
              </a:xfrm>
              <a:prstGeom prst="rect">
                <a:avLst/>
              </a:prstGeom>
            </p:spPr>
          </p:pic>
          <p:pic>
            <p:nvPicPr>
              <p:cNvPr id="62" name="Picture 6952"/>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4846006" y="1626247"/>
                <a:ext cx="1484131" cy="14841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grpSp>
      <p:grpSp>
        <p:nvGrpSpPr>
          <p:cNvPr id="51" name="Group 50"/>
          <p:cNvGrpSpPr>
            <a:grpSpLocks noChangeAspect="1"/>
          </p:cNvGrpSpPr>
          <p:nvPr/>
        </p:nvGrpSpPr>
        <p:grpSpPr>
          <a:xfrm>
            <a:off x="7309645" y="2340701"/>
            <a:ext cx="1377249" cy="1382649"/>
            <a:chOff x="6598318" y="1688959"/>
            <a:chExt cx="515907" cy="517930"/>
          </a:xfrm>
        </p:grpSpPr>
        <p:sp>
          <p:nvSpPr>
            <p:cNvPr id="54" name="Explosion 1 53"/>
            <p:cNvSpPr/>
            <p:nvPr/>
          </p:nvSpPr>
          <p:spPr>
            <a:xfrm>
              <a:off x="6598318" y="1688959"/>
              <a:ext cx="515907" cy="517930"/>
            </a:xfrm>
            <a:prstGeom prst="irregularSeal1">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6952"/>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6730664" y="1823179"/>
              <a:ext cx="266623" cy="26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70" name="TextBox 69"/>
          <p:cNvSpPr txBox="1"/>
          <p:nvPr/>
        </p:nvSpPr>
        <p:spPr>
          <a:xfrm>
            <a:off x="5967385" y="4763799"/>
            <a:ext cx="807216" cy="1323439"/>
          </a:xfrm>
          <a:prstGeom prst="rect">
            <a:avLst/>
          </a:prstGeom>
          <a:noFill/>
        </p:spPr>
        <p:txBody>
          <a:bodyPr wrap="square" rtlCol="0">
            <a:spAutoFit/>
          </a:bodyPr>
          <a:lstStyle/>
          <a:p>
            <a:r>
              <a:rPr lang="en-US" sz="8000" dirty="0" smtClean="0"/>
              <a:t>+</a:t>
            </a:r>
            <a:endParaRPr lang="en-US" sz="8000" dirty="0"/>
          </a:p>
        </p:txBody>
      </p:sp>
      <p:grpSp>
        <p:nvGrpSpPr>
          <p:cNvPr id="39" name="Group 38"/>
          <p:cNvGrpSpPr/>
          <p:nvPr/>
        </p:nvGrpSpPr>
        <p:grpSpPr>
          <a:xfrm>
            <a:off x="0" y="1"/>
            <a:ext cx="9144000" cy="6858000"/>
            <a:chOff x="0" y="1"/>
            <a:chExt cx="9144000" cy="6858000"/>
          </a:xfrm>
        </p:grpSpPr>
        <p:sp>
          <p:nvSpPr>
            <p:cNvPr id="71" name="Content Placeholder 2"/>
            <p:cNvSpPr txBox="1">
              <a:spLocks/>
            </p:cNvSpPr>
            <p:nvPr/>
          </p:nvSpPr>
          <p:spPr>
            <a:xfrm>
              <a:off x="0" y="1"/>
              <a:ext cx="9144000" cy="6858000"/>
            </a:xfrm>
            <a:prstGeom prst="rect">
              <a:avLst/>
            </a:prstGeom>
            <a:solidFill>
              <a:srgbClr val="042C7F"/>
            </a:solidFill>
          </p:spPr>
          <p:txBody>
            <a:bodyPr vert="horz" lIns="5486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US" dirty="0" smtClean="0">
                  <a:solidFill>
                    <a:schemeClr val="bg1"/>
                  </a:solidFill>
                  <a:sym typeface="Wingdings"/>
                </a:rPr>
                <a:t>Applications of EXOTIC isotopes at EURISOL:</a:t>
              </a:r>
            </a:p>
            <a:p>
              <a:pPr marL="0" indent="0" algn="ctr">
                <a:buFont typeface="Arial"/>
                <a:buNone/>
              </a:pPr>
              <a:endParaRPr lang="en-US" dirty="0" smtClean="0">
                <a:solidFill>
                  <a:schemeClr val="bg1"/>
                </a:solidFill>
                <a:sym typeface="Wingdings"/>
              </a:endParaRPr>
            </a:p>
            <a:p>
              <a:pPr marL="0" indent="0">
                <a:buFont typeface="Wingdings" pitchFamily="2" charset="2"/>
                <a:buChar char="v"/>
              </a:pPr>
              <a:r>
                <a:rPr lang="en-US" dirty="0" smtClean="0">
                  <a:solidFill>
                    <a:schemeClr val="bg1"/>
                  </a:solidFill>
                  <a:sym typeface="Wingdings"/>
                </a:rPr>
                <a:t> Defining the </a:t>
              </a:r>
              <a:r>
                <a:rPr lang="en-US" dirty="0" smtClean="0">
                  <a:solidFill>
                    <a:srgbClr val="FFFF00"/>
                  </a:solidFill>
                  <a:sym typeface="Wingdings"/>
                </a:rPr>
                <a:t>application areas</a:t>
              </a:r>
              <a:r>
                <a:rPr lang="en-US" dirty="0" smtClean="0">
                  <a:solidFill>
                    <a:schemeClr val="bg1"/>
                  </a:solidFill>
                  <a:sym typeface="Wingdings"/>
                </a:rPr>
                <a:t>:</a:t>
              </a:r>
            </a:p>
            <a:p>
              <a:pPr marL="0" indent="0">
                <a:buNone/>
              </a:pPr>
              <a:r>
                <a:rPr lang="en-US" dirty="0" smtClean="0">
                  <a:solidFill>
                    <a:schemeClr val="bg1"/>
                  </a:solidFill>
                </a:rPr>
                <a:t>(Life </a:t>
              </a:r>
              <a:r>
                <a:rPr lang="en-US" dirty="0">
                  <a:solidFill>
                    <a:schemeClr val="bg1"/>
                  </a:solidFill>
                </a:rPr>
                <a:t>Sciences, Materials, Soft </a:t>
              </a:r>
              <a:r>
                <a:rPr lang="en-US" dirty="0" smtClean="0">
                  <a:solidFill>
                    <a:schemeClr val="bg1"/>
                  </a:solidFill>
                </a:rPr>
                <a:t>Matter, Chemistry...)</a:t>
              </a:r>
              <a:endParaRPr lang="en-US" sz="4000" dirty="0">
                <a:solidFill>
                  <a:schemeClr val="bg1"/>
                </a:solidFill>
              </a:endParaRPr>
            </a:p>
            <a:p>
              <a:pPr marL="0" indent="0">
                <a:buNone/>
              </a:pPr>
              <a:endParaRPr lang="en-US" dirty="0" smtClean="0">
                <a:solidFill>
                  <a:schemeClr val="bg1"/>
                </a:solidFill>
                <a:sym typeface="Wingdings"/>
              </a:endParaRPr>
            </a:p>
            <a:p>
              <a:pPr marL="0" indent="0">
                <a:buFont typeface="Wingdings" pitchFamily="2" charset="2"/>
                <a:buChar char="v"/>
              </a:pPr>
              <a:r>
                <a:rPr lang="en-US" dirty="0" smtClean="0">
                  <a:solidFill>
                    <a:schemeClr val="bg1"/>
                  </a:solidFill>
                  <a:sym typeface="Wingdings"/>
                </a:rPr>
                <a:t> Defining the right C</a:t>
              </a:r>
              <a:r>
                <a:rPr lang="en-US" dirty="0" smtClean="0">
                  <a:solidFill>
                    <a:schemeClr val="bg1"/>
                  </a:solidFill>
                </a:rPr>
                <a:t>oordination with USERS:</a:t>
              </a:r>
            </a:p>
            <a:p>
              <a:pPr marL="0" indent="0">
                <a:buNone/>
              </a:pPr>
              <a:r>
                <a:rPr lang="en-US" dirty="0" smtClean="0">
                  <a:solidFill>
                    <a:srgbClr val="FFFF00"/>
                  </a:solidFill>
                </a:rPr>
                <a:t>	UNIVERSITIES    AND    </a:t>
              </a:r>
              <a:r>
                <a:rPr lang="en-US" dirty="0" smtClean="0">
                  <a:solidFill>
                    <a:srgbClr val="FFC000"/>
                  </a:solidFill>
                </a:rPr>
                <a:t>LABORATORIES</a:t>
              </a:r>
            </a:p>
            <a:p>
              <a:pPr marL="0" indent="0">
                <a:buFont typeface="Arial"/>
                <a:buNone/>
              </a:pPr>
              <a:endParaRPr lang="en-US" dirty="0" smtClean="0">
                <a:solidFill>
                  <a:schemeClr val="bg1"/>
                </a:solidFill>
                <a:sym typeface="Wingdings"/>
              </a:endParaRPr>
            </a:p>
            <a:p>
              <a:pPr marL="0" indent="0">
                <a:buFont typeface="Wingdings" pitchFamily="2" charset="2"/>
                <a:buChar char="v"/>
              </a:pPr>
              <a:r>
                <a:rPr lang="en-US" dirty="0" smtClean="0">
                  <a:solidFill>
                    <a:schemeClr val="bg1"/>
                  </a:solidFill>
                  <a:sym typeface="Wingdings"/>
                </a:rPr>
                <a:t> Conceiving an infrastructure with:</a:t>
              </a:r>
            </a:p>
            <a:p>
              <a:pPr marL="0" indent="0">
                <a:buFont typeface="Arial"/>
                <a:buNone/>
              </a:pPr>
              <a:r>
                <a:rPr lang="en-US" dirty="0" smtClean="0">
                  <a:solidFill>
                    <a:schemeClr val="bg1"/>
                  </a:solidFill>
                  <a:sym typeface="Wingdings"/>
                </a:rPr>
                <a:t>	Dedicated </a:t>
              </a:r>
              <a:r>
                <a:rPr lang="en-US" dirty="0" smtClean="0">
                  <a:solidFill>
                    <a:srgbClr val="FFFF00"/>
                  </a:solidFill>
                  <a:sym typeface="Wingdings"/>
                </a:rPr>
                <a:t>BEAM LINES </a:t>
              </a:r>
              <a:r>
                <a:rPr lang="en-US" dirty="0" smtClean="0">
                  <a:solidFill>
                    <a:schemeClr val="bg1"/>
                  </a:solidFill>
                  <a:sym typeface="Wingdings"/>
                </a:rPr>
                <a:t>and </a:t>
              </a:r>
              <a:r>
                <a:rPr lang="en-US" dirty="0" smtClean="0">
                  <a:solidFill>
                    <a:srgbClr val="FFFF00"/>
                  </a:solidFill>
                  <a:sym typeface="Wingdings"/>
                </a:rPr>
                <a:t>BEAM TIME</a:t>
              </a:r>
            </a:p>
            <a:p>
              <a:pPr marL="0" indent="0">
                <a:buFont typeface="Arial"/>
                <a:buNone/>
              </a:pPr>
              <a:r>
                <a:rPr lang="en-US" dirty="0" smtClean="0">
                  <a:solidFill>
                    <a:schemeClr val="bg1"/>
                  </a:solidFill>
                  <a:sym typeface="Wingdings"/>
                </a:rPr>
                <a:t>	Dedicated </a:t>
              </a:r>
              <a:r>
                <a:rPr lang="en-US" dirty="0" smtClean="0">
                  <a:solidFill>
                    <a:srgbClr val="FFFF00"/>
                  </a:solidFill>
                  <a:sym typeface="Wingdings"/>
                </a:rPr>
                <a:t>LABORATORY SPACE</a:t>
              </a:r>
            </a:p>
          </p:txBody>
        </p:sp>
        <p:sp>
          <p:nvSpPr>
            <p:cNvPr id="37" name="Down Arrow 36"/>
            <p:cNvSpPr/>
            <p:nvPr/>
          </p:nvSpPr>
          <p:spPr>
            <a:xfrm>
              <a:off x="3446810" y="2325157"/>
              <a:ext cx="1025595" cy="6222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Down Arrow 37"/>
            <p:cNvSpPr/>
            <p:nvPr/>
          </p:nvSpPr>
          <p:spPr>
            <a:xfrm>
              <a:off x="3446810" y="4141506"/>
              <a:ext cx="1025595" cy="62229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 xmlns:p14="http://schemas.microsoft.com/office/powerpoint/2010/main" val="300954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1000" fill="hold"/>
                                        <p:tgtEl>
                                          <p:spTgt spid="47"/>
                                        </p:tgtEl>
                                        <p:attrNameLst>
                                          <p:attrName>ppt_x</p:attrName>
                                        </p:attrNameLst>
                                      </p:cBhvr>
                                      <p:tavLst>
                                        <p:tav tm="0">
                                          <p:val>
                                            <p:strVal val="#ppt_x"/>
                                          </p:val>
                                        </p:tav>
                                        <p:tav tm="100000">
                                          <p:val>
                                            <p:strVal val="#ppt_x"/>
                                          </p:val>
                                        </p:tav>
                                      </p:tavLst>
                                    </p:anim>
                                    <p:anim calcmode="lin" valueType="num">
                                      <p:cBhvr additive="base">
                                        <p:cTn id="8" dur="10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additive="base">
                                        <p:cTn id="17" dur="500" fill="hold"/>
                                        <p:tgtEl>
                                          <p:spTgt spid="42"/>
                                        </p:tgtEl>
                                        <p:attrNameLst>
                                          <p:attrName>ppt_x</p:attrName>
                                        </p:attrNameLst>
                                      </p:cBhvr>
                                      <p:tavLst>
                                        <p:tav tm="0">
                                          <p:val>
                                            <p:strVal val="#ppt_x"/>
                                          </p:val>
                                        </p:tav>
                                        <p:tav tm="100000">
                                          <p:val>
                                            <p:strVal val="#ppt_x"/>
                                          </p:val>
                                        </p:tav>
                                      </p:tavLst>
                                    </p:anim>
                                    <p:anim calcmode="lin" valueType="num">
                                      <p:cBhvr additive="base">
                                        <p:cTn id="18" dur="500" fill="hold"/>
                                        <p:tgtEl>
                                          <p:spTgt spid="42"/>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nodeType="after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additive="base">
                                        <p:cTn id="22" dur="500" fill="hold"/>
                                        <p:tgtEl>
                                          <p:spTgt spid="43"/>
                                        </p:tgtEl>
                                        <p:attrNameLst>
                                          <p:attrName>ppt_x</p:attrName>
                                        </p:attrNameLst>
                                      </p:cBhvr>
                                      <p:tavLst>
                                        <p:tav tm="0">
                                          <p:val>
                                            <p:strVal val="#ppt_x"/>
                                          </p:val>
                                        </p:tav>
                                        <p:tav tm="100000">
                                          <p:val>
                                            <p:strVal val="#ppt_x"/>
                                          </p:val>
                                        </p:tav>
                                      </p:tavLst>
                                    </p:anim>
                                    <p:anim calcmode="lin" valueType="num">
                                      <p:cBhvr additive="base">
                                        <p:cTn id="23" dur="500" fill="hold"/>
                                        <p:tgtEl>
                                          <p:spTgt spid="43"/>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500" fill="hold"/>
                                        <p:tgtEl>
                                          <p:spTgt spid="41"/>
                                        </p:tgtEl>
                                        <p:attrNameLst>
                                          <p:attrName>ppt_x</p:attrName>
                                        </p:attrNameLst>
                                      </p:cBhvr>
                                      <p:tavLst>
                                        <p:tav tm="0">
                                          <p:val>
                                            <p:strVal val="#ppt_x"/>
                                          </p:val>
                                        </p:tav>
                                        <p:tav tm="100000">
                                          <p:val>
                                            <p:strVal val="#ppt_x"/>
                                          </p:val>
                                        </p:tav>
                                      </p:tavLst>
                                    </p:anim>
                                    <p:anim calcmode="lin" valueType="num">
                                      <p:cBhvr additive="base">
                                        <p:cTn id="28" dur="500" fill="hold"/>
                                        <p:tgtEl>
                                          <p:spTgt spid="41"/>
                                        </p:tgtEl>
                                        <p:attrNameLst>
                                          <p:attrName>ppt_y</p:attrName>
                                        </p:attrNameLst>
                                      </p:cBhvr>
                                      <p:tavLst>
                                        <p:tav tm="0">
                                          <p:val>
                                            <p:strVal val="1+#ppt_h/2"/>
                                          </p:val>
                                        </p:tav>
                                        <p:tav tm="100000">
                                          <p:val>
                                            <p:strVal val="#ppt_y"/>
                                          </p:val>
                                        </p:tav>
                                      </p:tavLst>
                                    </p:anim>
                                  </p:childTnLst>
                                </p:cTn>
                              </p:par>
                              <p:par>
                                <p:cTn id="29" presetID="1" presetClass="entr" presetSubtype="0" fill="hold" grpId="0"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0"/>
                                  </p:stCondLst>
                                  <p:childTnLst>
                                    <p:set>
                                      <p:cBhvr>
                                        <p:cTn id="33" dur="1" fill="hold">
                                          <p:stCondLst>
                                            <p:cond delay="0"/>
                                          </p:stCondLst>
                                        </p:cTn>
                                        <p:tgtEl>
                                          <p:spTgt spid="53"/>
                                        </p:tgtEl>
                                        <p:attrNameLst>
                                          <p:attrName>style.visibility</p:attrName>
                                        </p:attrNameLst>
                                      </p:cBhvr>
                                      <p:to>
                                        <p:strVal val="visible"/>
                                      </p:to>
                                    </p:set>
                                  </p:childTnLst>
                                </p:cTn>
                              </p:par>
                              <p:par>
                                <p:cTn id="34" presetID="42" presetClass="path" presetSubtype="0" accel="50000" decel="50000" fill="hold" nodeType="withEffect">
                                  <p:stCondLst>
                                    <p:cond delay="0"/>
                                  </p:stCondLst>
                                  <p:childTnLst>
                                    <p:animMotion origin="layout" path="M -0.03265 -0.04702 L 0.01042 -0.38569 " pathEditMode="relative" rAng="0" ptsTypes="AA">
                                      <p:cBhvr>
                                        <p:cTn id="35" dur="2000" fill="hold"/>
                                        <p:tgtEl>
                                          <p:spTgt spid="53"/>
                                        </p:tgtEl>
                                        <p:attrNameLst>
                                          <p:attrName>ppt_x</p:attrName>
                                          <p:attrName>ppt_y</p:attrName>
                                        </p:attrNameLst>
                                      </p:cBhvr>
                                      <p:rCtr x="2154" y="-16933"/>
                                    </p:animMotion>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Hall1"/>
          <p:cNvPicPr>
            <a:picLocks noChangeAspect="1" noChangeArrowheads="1"/>
          </p:cNvPicPr>
          <p:nvPr/>
        </p:nvPicPr>
        <p:blipFill>
          <a:blip r:embed="rId2">
            <a:extLst>
              <a:ext uri="{28A0092B-C50C-407E-A947-70E740481C1C}">
                <a14:useLocalDpi xmlns="" xmlns:a14="http://schemas.microsoft.com/office/drawing/2010/main" val="0"/>
              </a:ext>
            </a:extLst>
          </a:blip>
          <a:srcRect t="28799" r="4167"/>
          <a:stretch>
            <a:fillRect/>
          </a:stretch>
        </p:blipFill>
        <p:spPr bwMode="auto">
          <a:xfrm>
            <a:off x="0" y="5982"/>
            <a:ext cx="6192647" cy="29960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8" name="Text Box 5"/>
          <p:cNvSpPr txBox="1">
            <a:spLocks noChangeArrowheads="1"/>
          </p:cNvSpPr>
          <p:nvPr/>
        </p:nvSpPr>
        <p:spPr bwMode="auto">
          <a:xfrm>
            <a:off x="7162800" y="646015"/>
            <a:ext cx="1981200" cy="1754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cap="sq">
                <a:solidFill>
                  <a:srgbClr val="000000"/>
                </a:solidFill>
                <a:miter lim="800000"/>
                <a:headEnd/>
                <a:tailEnd/>
              </a14:hiddenLine>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a:r>
              <a:rPr kumimoji="1" lang="en-GB" sz="1800" b="1" dirty="0">
                <a:solidFill>
                  <a:srgbClr val="000066"/>
                </a:solidFill>
                <a:effectLst/>
                <a:latin typeface="+mn-lt"/>
              </a:rPr>
              <a:t>37 Experiments</a:t>
            </a:r>
          </a:p>
          <a:p>
            <a:pPr algn="ctr"/>
            <a:r>
              <a:rPr kumimoji="1" lang="en-GB" sz="1800" b="1" dirty="0">
                <a:solidFill>
                  <a:srgbClr val="000066"/>
                </a:solidFill>
                <a:effectLst/>
                <a:latin typeface="+mn-lt"/>
              </a:rPr>
              <a:t>300 Users</a:t>
            </a:r>
          </a:p>
          <a:p>
            <a:pPr algn="ctr"/>
            <a:r>
              <a:rPr kumimoji="1" lang="en-GB" sz="1800" b="1" dirty="0">
                <a:solidFill>
                  <a:srgbClr val="000066"/>
                </a:solidFill>
                <a:effectLst/>
                <a:latin typeface="+mn-lt"/>
              </a:rPr>
              <a:t>96 Institutes</a:t>
            </a:r>
          </a:p>
          <a:p>
            <a:pPr algn="ctr"/>
            <a:r>
              <a:rPr kumimoji="1" lang="en-GB" sz="1800" b="1" dirty="0">
                <a:solidFill>
                  <a:srgbClr val="000066"/>
                </a:solidFill>
                <a:effectLst/>
                <a:latin typeface="+mn-lt"/>
              </a:rPr>
              <a:t>22 Countries</a:t>
            </a:r>
          </a:p>
          <a:p>
            <a:pPr algn="ctr"/>
            <a:r>
              <a:rPr kumimoji="1" lang="en-US" sz="1800" b="1" dirty="0">
                <a:solidFill>
                  <a:srgbClr val="000066"/>
                </a:solidFill>
                <a:effectLst/>
                <a:latin typeface="+mn-lt"/>
              </a:rPr>
              <a:t>235  8h-shifts of radioactive beams</a:t>
            </a:r>
            <a:endParaRPr kumimoji="1" lang="en-GB" sz="1800" b="1" dirty="0">
              <a:solidFill>
                <a:srgbClr val="000066"/>
              </a:solidFill>
              <a:effectLst/>
              <a:latin typeface="+mn-lt"/>
            </a:endParaRPr>
          </a:p>
        </p:txBody>
      </p:sp>
      <p:grpSp>
        <p:nvGrpSpPr>
          <p:cNvPr id="31749" name="Group 6"/>
          <p:cNvGrpSpPr>
            <a:grpSpLocks/>
          </p:cNvGrpSpPr>
          <p:nvPr/>
        </p:nvGrpSpPr>
        <p:grpSpPr bwMode="auto">
          <a:xfrm rot="20733382">
            <a:off x="2721831" y="3086418"/>
            <a:ext cx="6244321" cy="3495002"/>
            <a:chOff x="273" y="1659"/>
            <a:chExt cx="3571" cy="1920"/>
          </a:xfrm>
        </p:grpSpPr>
        <p:grpSp>
          <p:nvGrpSpPr>
            <p:cNvPr id="31755" name="Group 7"/>
            <p:cNvGrpSpPr>
              <a:grpSpLocks/>
            </p:cNvGrpSpPr>
            <p:nvPr/>
          </p:nvGrpSpPr>
          <p:grpSpPr bwMode="auto">
            <a:xfrm flipH="1">
              <a:off x="273" y="1659"/>
              <a:ext cx="3571" cy="1920"/>
              <a:chOff x="942" y="1522"/>
              <a:chExt cx="3421" cy="1369"/>
            </a:xfrm>
          </p:grpSpPr>
          <p:sp>
            <p:nvSpPr>
              <p:cNvPr id="418824" name="Freeform 8"/>
              <p:cNvSpPr>
                <a:spLocks/>
              </p:cNvSpPr>
              <p:nvPr/>
            </p:nvSpPr>
            <p:spPr bwMode="auto">
              <a:xfrm>
                <a:off x="2652" y="1522"/>
                <a:ext cx="173" cy="910"/>
              </a:xfrm>
              <a:custGeom>
                <a:avLst/>
                <a:gdLst/>
                <a:ahLst/>
                <a:cxnLst>
                  <a:cxn ang="0">
                    <a:pos x="0" y="436"/>
                  </a:cxn>
                  <a:cxn ang="0">
                    <a:pos x="173" y="0"/>
                  </a:cxn>
                  <a:cxn ang="0">
                    <a:pos x="173" y="474"/>
                  </a:cxn>
                  <a:cxn ang="0">
                    <a:pos x="0" y="910"/>
                  </a:cxn>
                  <a:cxn ang="0">
                    <a:pos x="0" y="436"/>
                  </a:cxn>
                </a:cxnLst>
                <a:rect l="0" t="0" r="r" b="b"/>
                <a:pathLst>
                  <a:path w="173" h="910">
                    <a:moveTo>
                      <a:pt x="0" y="436"/>
                    </a:moveTo>
                    <a:lnTo>
                      <a:pt x="173" y="0"/>
                    </a:lnTo>
                    <a:lnTo>
                      <a:pt x="173" y="474"/>
                    </a:lnTo>
                    <a:lnTo>
                      <a:pt x="0" y="910"/>
                    </a:lnTo>
                    <a:lnTo>
                      <a:pt x="0" y="436"/>
                    </a:lnTo>
                    <a:close/>
                  </a:path>
                </a:pathLst>
              </a:custGeom>
              <a:solidFill>
                <a:srgbClr val="008000"/>
              </a:solidFill>
              <a:ln w="11113">
                <a:solidFill>
                  <a:srgbClr val="000000"/>
                </a:solidFill>
                <a:prstDash val="solid"/>
                <a:round/>
                <a:headEnd/>
                <a:tailEnd/>
              </a:ln>
            </p:spPr>
            <p:txBody>
              <a:bodyPr/>
              <a:lstStyle/>
              <a:p>
                <a:pPr>
                  <a:defRPr/>
                </a:pPr>
                <a:endParaRPr lang="en-US">
                  <a:ea typeface="+mn-ea"/>
                  <a:cs typeface="+mn-cs"/>
                </a:endParaRPr>
              </a:p>
            </p:txBody>
          </p:sp>
          <p:sp>
            <p:nvSpPr>
              <p:cNvPr id="418825" name="Freeform 9"/>
              <p:cNvSpPr>
                <a:spLocks/>
              </p:cNvSpPr>
              <p:nvPr/>
            </p:nvSpPr>
            <p:spPr bwMode="auto">
              <a:xfrm>
                <a:off x="2652" y="1522"/>
                <a:ext cx="173" cy="436"/>
              </a:xfrm>
              <a:custGeom>
                <a:avLst/>
                <a:gdLst/>
                <a:ahLst/>
                <a:cxnLst>
                  <a:cxn ang="0">
                    <a:pos x="0" y="0"/>
                  </a:cxn>
                  <a:cxn ang="0">
                    <a:pos x="29" y="0"/>
                  </a:cxn>
                  <a:cxn ang="0">
                    <a:pos x="58" y="0"/>
                  </a:cxn>
                  <a:cxn ang="0">
                    <a:pos x="86" y="0"/>
                  </a:cxn>
                  <a:cxn ang="0">
                    <a:pos x="115" y="0"/>
                  </a:cxn>
                  <a:cxn ang="0">
                    <a:pos x="144" y="0"/>
                  </a:cxn>
                  <a:cxn ang="0">
                    <a:pos x="173" y="0"/>
                  </a:cxn>
                  <a:cxn ang="0">
                    <a:pos x="0" y="436"/>
                  </a:cxn>
                  <a:cxn ang="0">
                    <a:pos x="0" y="0"/>
                  </a:cxn>
                </a:cxnLst>
                <a:rect l="0" t="0" r="r" b="b"/>
                <a:pathLst>
                  <a:path w="173" h="436">
                    <a:moveTo>
                      <a:pt x="0" y="0"/>
                    </a:moveTo>
                    <a:lnTo>
                      <a:pt x="29" y="0"/>
                    </a:lnTo>
                    <a:lnTo>
                      <a:pt x="58" y="0"/>
                    </a:lnTo>
                    <a:lnTo>
                      <a:pt x="86" y="0"/>
                    </a:lnTo>
                    <a:lnTo>
                      <a:pt x="115" y="0"/>
                    </a:lnTo>
                    <a:lnTo>
                      <a:pt x="144" y="0"/>
                    </a:lnTo>
                    <a:lnTo>
                      <a:pt x="173" y="0"/>
                    </a:lnTo>
                    <a:lnTo>
                      <a:pt x="0" y="436"/>
                    </a:lnTo>
                    <a:lnTo>
                      <a:pt x="0" y="0"/>
                    </a:lnTo>
                    <a:close/>
                  </a:path>
                </a:pathLst>
              </a:custGeom>
              <a:solidFill>
                <a:srgbClr val="00FF00"/>
              </a:solidFill>
              <a:ln w="11113">
                <a:solidFill>
                  <a:srgbClr val="000000"/>
                </a:solidFill>
                <a:prstDash val="solid"/>
                <a:round/>
                <a:headEnd/>
                <a:tailEnd/>
              </a:ln>
            </p:spPr>
            <p:txBody>
              <a:bodyPr/>
              <a:lstStyle/>
              <a:p>
                <a:pPr>
                  <a:defRPr/>
                </a:pPr>
                <a:endParaRPr lang="en-US">
                  <a:ea typeface="+mn-ea"/>
                  <a:cs typeface="+mn-cs"/>
                </a:endParaRPr>
              </a:p>
            </p:txBody>
          </p:sp>
          <p:sp>
            <p:nvSpPr>
              <p:cNvPr id="418826" name="Freeform 10"/>
              <p:cNvSpPr>
                <a:spLocks/>
              </p:cNvSpPr>
              <p:nvPr/>
            </p:nvSpPr>
            <p:spPr bwMode="auto">
              <a:xfrm>
                <a:off x="2681" y="1648"/>
                <a:ext cx="1164" cy="784"/>
              </a:xfrm>
              <a:custGeom>
                <a:avLst/>
                <a:gdLst/>
                <a:ahLst/>
                <a:cxnLst>
                  <a:cxn ang="0">
                    <a:pos x="0" y="310"/>
                  </a:cxn>
                  <a:cxn ang="0">
                    <a:pos x="1164" y="0"/>
                  </a:cxn>
                  <a:cxn ang="0">
                    <a:pos x="1164" y="473"/>
                  </a:cxn>
                  <a:cxn ang="0">
                    <a:pos x="0" y="784"/>
                  </a:cxn>
                  <a:cxn ang="0">
                    <a:pos x="0" y="310"/>
                  </a:cxn>
                </a:cxnLst>
                <a:rect l="0" t="0" r="r" b="b"/>
                <a:pathLst>
                  <a:path w="1164" h="784">
                    <a:moveTo>
                      <a:pt x="0" y="310"/>
                    </a:moveTo>
                    <a:lnTo>
                      <a:pt x="1164" y="0"/>
                    </a:lnTo>
                    <a:lnTo>
                      <a:pt x="1164" y="473"/>
                    </a:lnTo>
                    <a:lnTo>
                      <a:pt x="0" y="784"/>
                    </a:lnTo>
                    <a:lnTo>
                      <a:pt x="0" y="310"/>
                    </a:lnTo>
                    <a:close/>
                  </a:path>
                </a:pathLst>
              </a:custGeom>
              <a:solidFill>
                <a:srgbClr val="1A6666"/>
              </a:solidFill>
              <a:ln w="11113">
                <a:solidFill>
                  <a:srgbClr val="000000"/>
                </a:solidFill>
                <a:prstDash val="solid"/>
                <a:round/>
                <a:headEnd/>
                <a:tailEnd/>
              </a:ln>
            </p:spPr>
            <p:txBody>
              <a:bodyPr/>
              <a:lstStyle/>
              <a:p>
                <a:pPr>
                  <a:defRPr/>
                </a:pPr>
                <a:endParaRPr lang="en-US">
                  <a:ea typeface="+mn-ea"/>
                  <a:cs typeface="+mn-cs"/>
                </a:endParaRPr>
              </a:p>
            </p:txBody>
          </p:sp>
          <p:sp>
            <p:nvSpPr>
              <p:cNvPr id="418827" name="Freeform 11"/>
              <p:cNvSpPr>
                <a:spLocks/>
              </p:cNvSpPr>
              <p:nvPr/>
            </p:nvSpPr>
            <p:spPr bwMode="auto">
              <a:xfrm>
                <a:off x="2681" y="1522"/>
                <a:ext cx="1164" cy="436"/>
              </a:xfrm>
              <a:custGeom>
                <a:avLst/>
                <a:gdLst/>
                <a:ahLst/>
                <a:cxnLst>
                  <a:cxn ang="0">
                    <a:pos x="172" y="0"/>
                  </a:cxn>
                  <a:cxn ang="0">
                    <a:pos x="201" y="0"/>
                  </a:cxn>
                  <a:cxn ang="0">
                    <a:pos x="258" y="0"/>
                  </a:cxn>
                  <a:cxn ang="0">
                    <a:pos x="287" y="7"/>
                  </a:cxn>
                  <a:cxn ang="0">
                    <a:pos x="309" y="7"/>
                  </a:cxn>
                  <a:cxn ang="0">
                    <a:pos x="366" y="7"/>
                  </a:cxn>
                  <a:cxn ang="0">
                    <a:pos x="395" y="15"/>
                  </a:cxn>
                  <a:cxn ang="0">
                    <a:pos x="424" y="15"/>
                  </a:cxn>
                  <a:cxn ang="0">
                    <a:pos x="453" y="15"/>
                  </a:cxn>
                  <a:cxn ang="0">
                    <a:pos x="510" y="22"/>
                  </a:cxn>
                  <a:cxn ang="0">
                    <a:pos x="532" y="22"/>
                  </a:cxn>
                  <a:cxn ang="0">
                    <a:pos x="560" y="22"/>
                  </a:cxn>
                  <a:cxn ang="0">
                    <a:pos x="618" y="29"/>
                  </a:cxn>
                  <a:cxn ang="0">
                    <a:pos x="639" y="29"/>
                  </a:cxn>
                  <a:cxn ang="0">
                    <a:pos x="668" y="37"/>
                  </a:cxn>
                  <a:cxn ang="0">
                    <a:pos x="718" y="44"/>
                  </a:cxn>
                  <a:cxn ang="0">
                    <a:pos x="747" y="44"/>
                  </a:cxn>
                  <a:cxn ang="0">
                    <a:pos x="769" y="52"/>
                  </a:cxn>
                  <a:cxn ang="0">
                    <a:pos x="798" y="52"/>
                  </a:cxn>
                  <a:cxn ang="0">
                    <a:pos x="848" y="59"/>
                  </a:cxn>
                  <a:cxn ang="0">
                    <a:pos x="869" y="66"/>
                  </a:cxn>
                  <a:cxn ang="0">
                    <a:pos x="891" y="66"/>
                  </a:cxn>
                  <a:cxn ang="0">
                    <a:pos x="941" y="81"/>
                  </a:cxn>
                  <a:cxn ang="0">
                    <a:pos x="963" y="81"/>
                  </a:cxn>
                  <a:cxn ang="0">
                    <a:pos x="992" y="89"/>
                  </a:cxn>
                  <a:cxn ang="0">
                    <a:pos x="1035" y="96"/>
                  </a:cxn>
                  <a:cxn ang="0">
                    <a:pos x="1056" y="103"/>
                  </a:cxn>
                  <a:cxn ang="0">
                    <a:pos x="1078" y="103"/>
                  </a:cxn>
                  <a:cxn ang="0">
                    <a:pos x="1099" y="111"/>
                  </a:cxn>
                  <a:cxn ang="0">
                    <a:pos x="1142" y="118"/>
                  </a:cxn>
                  <a:cxn ang="0">
                    <a:pos x="1164" y="126"/>
                  </a:cxn>
                  <a:cxn ang="0">
                    <a:pos x="0" y="436"/>
                  </a:cxn>
                  <a:cxn ang="0">
                    <a:pos x="172" y="0"/>
                  </a:cxn>
                </a:cxnLst>
                <a:rect l="0" t="0" r="r" b="b"/>
                <a:pathLst>
                  <a:path w="1164" h="436">
                    <a:moveTo>
                      <a:pt x="172" y="0"/>
                    </a:moveTo>
                    <a:lnTo>
                      <a:pt x="201" y="0"/>
                    </a:lnTo>
                    <a:lnTo>
                      <a:pt x="258" y="0"/>
                    </a:lnTo>
                    <a:lnTo>
                      <a:pt x="287" y="7"/>
                    </a:lnTo>
                    <a:lnTo>
                      <a:pt x="309" y="7"/>
                    </a:lnTo>
                    <a:lnTo>
                      <a:pt x="366" y="7"/>
                    </a:lnTo>
                    <a:lnTo>
                      <a:pt x="395" y="15"/>
                    </a:lnTo>
                    <a:lnTo>
                      <a:pt x="424" y="15"/>
                    </a:lnTo>
                    <a:lnTo>
                      <a:pt x="453" y="15"/>
                    </a:lnTo>
                    <a:lnTo>
                      <a:pt x="510" y="22"/>
                    </a:lnTo>
                    <a:lnTo>
                      <a:pt x="532" y="22"/>
                    </a:lnTo>
                    <a:lnTo>
                      <a:pt x="560" y="22"/>
                    </a:lnTo>
                    <a:lnTo>
                      <a:pt x="618" y="29"/>
                    </a:lnTo>
                    <a:lnTo>
                      <a:pt x="639" y="29"/>
                    </a:lnTo>
                    <a:lnTo>
                      <a:pt x="668" y="37"/>
                    </a:lnTo>
                    <a:lnTo>
                      <a:pt x="718" y="44"/>
                    </a:lnTo>
                    <a:lnTo>
                      <a:pt x="747" y="44"/>
                    </a:lnTo>
                    <a:lnTo>
                      <a:pt x="769" y="52"/>
                    </a:lnTo>
                    <a:lnTo>
                      <a:pt x="798" y="52"/>
                    </a:lnTo>
                    <a:lnTo>
                      <a:pt x="848" y="59"/>
                    </a:lnTo>
                    <a:lnTo>
                      <a:pt x="869" y="66"/>
                    </a:lnTo>
                    <a:lnTo>
                      <a:pt x="891" y="66"/>
                    </a:lnTo>
                    <a:lnTo>
                      <a:pt x="941" y="81"/>
                    </a:lnTo>
                    <a:lnTo>
                      <a:pt x="963" y="81"/>
                    </a:lnTo>
                    <a:lnTo>
                      <a:pt x="992" y="89"/>
                    </a:lnTo>
                    <a:lnTo>
                      <a:pt x="1035" y="96"/>
                    </a:lnTo>
                    <a:lnTo>
                      <a:pt x="1056" y="103"/>
                    </a:lnTo>
                    <a:lnTo>
                      <a:pt x="1078" y="103"/>
                    </a:lnTo>
                    <a:lnTo>
                      <a:pt x="1099" y="111"/>
                    </a:lnTo>
                    <a:lnTo>
                      <a:pt x="1142" y="118"/>
                    </a:lnTo>
                    <a:lnTo>
                      <a:pt x="1164" y="126"/>
                    </a:lnTo>
                    <a:lnTo>
                      <a:pt x="0" y="436"/>
                    </a:lnTo>
                    <a:lnTo>
                      <a:pt x="172" y="0"/>
                    </a:lnTo>
                    <a:close/>
                  </a:path>
                </a:pathLst>
              </a:custGeom>
              <a:solidFill>
                <a:srgbClr val="33CCCC"/>
              </a:solidFill>
              <a:ln w="11113">
                <a:solidFill>
                  <a:srgbClr val="000000"/>
                </a:solidFill>
                <a:prstDash val="solid"/>
                <a:round/>
                <a:headEnd/>
                <a:tailEnd/>
              </a:ln>
            </p:spPr>
            <p:txBody>
              <a:bodyPr/>
              <a:lstStyle/>
              <a:p>
                <a:pPr>
                  <a:defRPr/>
                </a:pPr>
                <a:endParaRPr lang="en-US">
                  <a:ea typeface="+mn-ea"/>
                  <a:cs typeface="+mn-cs"/>
                </a:endParaRPr>
              </a:p>
            </p:txBody>
          </p:sp>
          <p:sp>
            <p:nvSpPr>
              <p:cNvPr id="418828" name="Freeform 12"/>
              <p:cNvSpPr>
                <a:spLocks/>
              </p:cNvSpPr>
              <p:nvPr/>
            </p:nvSpPr>
            <p:spPr bwMode="auto">
              <a:xfrm>
                <a:off x="4154" y="1973"/>
                <a:ext cx="209" cy="689"/>
              </a:xfrm>
              <a:custGeom>
                <a:avLst/>
                <a:gdLst/>
                <a:ahLst/>
                <a:cxnLst>
                  <a:cxn ang="0">
                    <a:pos x="209" y="0"/>
                  </a:cxn>
                  <a:cxn ang="0">
                    <a:pos x="209" y="8"/>
                  </a:cxn>
                  <a:cxn ang="0">
                    <a:pos x="209" y="15"/>
                  </a:cxn>
                  <a:cxn ang="0">
                    <a:pos x="201" y="30"/>
                  </a:cxn>
                  <a:cxn ang="0">
                    <a:pos x="201" y="37"/>
                  </a:cxn>
                  <a:cxn ang="0">
                    <a:pos x="194" y="45"/>
                  </a:cxn>
                  <a:cxn ang="0">
                    <a:pos x="194" y="60"/>
                  </a:cxn>
                  <a:cxn ang="0">
                    <a:pos x="194" y="67"/>
                  </a:cxn>
                  <a:cxn ang="0">
                    <a:pos x="180" y="82"/>
                  </a:cxn>
                  <a:cxn ang="0">
                    <a:pos x="180" y="89"/>
                  </a:cxn>
                  <a:cxn ang="0">
                    <a:pos x="173" y="97"/>
                  </a:cxn>
                  <a:cxn ang="0">
                    <a:pos x="165" y="104"/>
                  </a:cxn>
                  <a:cxn ang="0">
                    <a:pos x="151" y="119"/>
                  </a:cxn>
                  <a:cxn ang="0">
                    <a:pos x="144" y="126"/>
                  </a:cxn>
                  <a:cxn ang="0">
                    <a:pos x="137" y="134"/>
                  </a:cxn>
                  <a:cxn ang="0">
                    <a:pos x="129" y="141"/>
                  </a:cxn>
                  <a:cxn ang="0">
                    <a:pos x="115" y="148"/>
                  </a:cxn>
                  <a:cxn ang="0">
                    <a:pos x="101" y="163"/>
                  </a:cxn>
                  <a:cxn ang="0">
                    <a:pos x="86" y="171"/>
                  </a:cxn>
                  <a:cxn ang="0">
                    <a:pos x="79" y="171"/>
                  </a:cxn>
                  <a:cxn ang="0">
                    <a:pos x="65" y="178"/>
                  </a:cxn>
                  <a:cxn ang="0">
                    <a:pos x="50" y="185"/>
                  </a:cxn>
                  <a:cxn ang="0">
                    <a:pos x="29" y="200"/>
                  </a:cxn>
                  <a:cxn ang="0">
                    <a:pos x="14" y="208"/>
                  </a:cxn>
                  <a:cxn ang="0">
                    <a:pos x="0" y="215"/>
                  </a:cxn>
                  <a:cxn ang="0">
                    <a:pos x="0" y="689"/>
                  </a:cxn>
                  <a:cxn ang="0">
                    <a:pos x="14" y="681"/>
                  </a:cxn>
                  <a:cxn ang="0">
                    <a:pos x="29" y="674"/>
                  </a:cxn>
                  <a:cxn ang="0">
                    <a:pos x="50" y="659"/>
                  </a:cxn>
                  <a:cxn ang="0">
                    <a:pos x="65" y="652"/>
                  </a:cxn>
                  <a:cxn ang="0">
                    <a:pos x="79" y="644"/>
                  </a:cxn>
                  <a:cxn ang="0">
                    <a:pos x="86" y="644"/>
                  </a:cxn>
                  <a:cxn ang="0">
                    <a:pos x="101" y="637"/>
                  </a:cxn>
                  <a:cxn ang="0">
                    <a:pos x="115" y="622"/>
                  </a:cxn>
                  <a:cxn ang="0">
                    <a:pos x="129" y="615"/>
                  </a:cxn>
                  <a:cxn ang="0">
                    <a:pos x="137" y="607"/>
                  </a:cxn>
                  <a:cxn ang="0">
                    <a:pos x="144" y="600"/>
                  </a:cxn>
                  <a:cxn ang="0">
                    <a:pos x="151" y="592"/>
                  </a:cxn>
                  <a:cxn ang="0">
                    <a:pos x="165" y="578"/>
                  </a:cxn>
                  <a:cxn ang="0">
                    <a:pos x="173" y="570"/>
                  </a:cxn>
                  <a:cxn ang="0">
                    <a:pos x="180" y="563"/>
                  </a:cxn>
                  <a:cxn ang="0">
                    <a:pos x="180" y="555"/>
                  </a:cxn>
                  <a:cxn ang="0">
                    <a:pos x="194" y="541"/>
                  </a:cxn>
                  <a:cxn ang="0">
                    <a:pos x="194" y="533"/>
                  </a:cxn>
                  <a:cxn ang="0">
                    <a:pos x="194" y="518"/>
                  </a:cxn>
                  <a:cxn ang="0">
                    <a:pos x="201" y="511"/>
                  </a:cxn>
                  <a:cxn ang="0">
                    <a:pos x="201" y="504"/>
                  </a:cxn>
                  <a:cxn ang="0">
                    <a:pos x="209" y="489"/>
                  </a:cxn>
                  <a:cxn ang="0">
                    <a:pos x="209" y="481"/>
                  </a:cxn>
                  <a:cxn ang="0">
                    <a:pos x="209" y="474"/>
                  </a:cxn>
                  <a:cxn ang="0">
                    <a:pos x="209" y="0"/>
                  </a:cxn>
                </a:cxnLst>
                <a:rect l="0" t="0" r="r" b="b"/>
                <a:pathLst>
                  <a:path w="209" h="689">
                    <a:moveTo>
                      <a:pt x="209" y="0"/>
                    </a:moveTo>
                    <a:lnTo>
                      <a:pt x="209" y="8"/>
                    </a:lnTo>
                    <a:lnTo>
                      <a:pt x="209" y="15"/>
                    </a:lnTo>
                    <a:lnTo>
                      <a:pt x="201" y="30"/>
                    </a:lnTo>
                    <a:lnTo>
                      <a:pt x="201" y="37"/>
                    </a:lnTo>
                    <a:lnTo>
                      <a:pt x="194" y="45"/>
                    </a:lnTo>
                    <a:lnTo>
                      <a:pt x="194" y="60"/>
                    </a:lnTo>
                    <a:lnTo>
                      <a:pt x="194" y="67"/>
                    </a:lnTo>
                    <a:lnTo>
                      <a:pt x="180" y="82"/>
                    </a:lnTo>
                    <a:lnTo>
                      <a:pt x="180" y="89"/>
                    </a:lnTo>
                    <a:lnTo>
                      <a:pt x="173" y="97"/>
                    </a:lnTo>
                    <a:lnTo>
                      <a:pt x="165" y="104"/>
                    </a:lnTo>
                    <a:lnTo>
                      <a:pt x="151" y="119"/>
                    </a:lnTo>
                    <a:lnTo>
                      <a:pt x="144" y="126"/>
                    </a:lnTo>
                    <a:lnTo>
                      <a:pt x="137" y="134"/>
                    </a:lnTo>
                    <a:lnTo>
                      <a:pt x="129" y="141"/>
                    </a:lnTo>
                    <a:lnTo>
                      <a:pt x="115" y="148"/>
                    </a:lnTo>
                    <a:lnTo>
                      <a:pt x="101" y="163"/>
                    </a:lnTo>
                    <a:lnTo>
                      <a:pt x="86" y="171"/>
                    </a:lnTo>
                    <a:lnTo>
                      <a:pt x="79" y="171"/>
                    </a:lnTo>
                    <a:lnTo>
                      <a:pt x="65" y="178"/>
                    </a:lnTo>
                    <a:lnTo>
                      <a:pt x="50" y="185"/>
                    </a:lnTo>
                    <a:lnTo>
                      <a:pt x="29" y="200"/>
                    </a:lnTo>
                    <a:lnTo>
                      <a:pt x="14" y="208"/>
                    </a:lnTo>
                    <a:lnTo>
                      <a:pt x="0" y="215"/>
                    </a:lnTo>
                    <a:lnTo>
                      <a:pt x="0" y="689"/>
                    </a:lnTo>
                    <a:lnTo>
                      <a:pt x="14" y="681"/>
                    </a:lnTo>
                    <a:lnTo>
                      <a:pt x="29" y="674"/>
                    </a:lnTo>
                    <a:lnTo>
                      <a:pt x="50" y="659"/>
                    </a:lnTo>
                    <a:lnTo>
                      <a:pt x="65" y="652"/>
                    </a:lnTo>
                    <a:lnTo>
                      <a:pt x="79" y="644"/>
                    </a:lnTo>
                    <a:lnTo>
                      <a:pt x="86" y="644"/>
                    </a:lnTo>
                    <a:lnTo>
                      <a:pt x="101" y="637"/>
                    </a:lnTo>
                    <a:lnTo>
                      <a:pt x="115" y="622"/>
                    </a:lnTo>
                    <a:lnTo>
                      <a:pt x="129" y="615"/>
                    </a:lnTo>
                    <a:lnTo>
                      <a:pt x="137" y="607"/>
                    </a:lnTo>
                    <a:lnTo>
                      <a:pt x="144" y="600"/>
                    </a:lnTo>
                    <a:lnTo>
                      <a:pt x="151" y="592"/>
                    </a:lnTo>
                    <a:lnTo>
                      <a:pt x="165" y="578"/>
                    </a:lnTo>
                    <a:lnTo>
                      <a:pt x="173" y="570"/>
                    </a:lnTo>
                    <a:lnTo>
                      <a:pt x="180" y="563"/>
                    </a:lnTo>
                    <a:lnTo>
                      <a:pt x="180" y="555"/>
                    </a:lnTo>
                    <a:lnTo>
                      <a:pt x="194" y="541"/>
                    </a:lnTo>
                    <a:lnTo>
                      <a:pt x="194" y="533"/>
                    </a:lnTo>
                    <a:lnTo>
                      <a:pt x="194" y="518"/>
                    </a:lnTo>
                    <a:lnTo>
                      <a:pt x="201" y="511"/>
                    </a:lnTo>
                    <a:lnTo>
                      <a:pt x="201" y="504"/>
                    </a:lnTo>
                    <a:lnTo>
                      <a:pt x="209" y="489"/>
                    </a:lnTo>
                    <a:lnTo>
                      <a:pt x="209" y="481"/>
                    </a:lnTo>
                    <a:lnTo>
                      <a:pt x="209" y="474"/>
                    </a:lnTo>
                    <a:lnTo>
                      <a:pt x="209" y="0"/>
                    </a:lnTo>
                    <a:close/>
                  </a:path>
                </a:pathLst>
              </a:custGeom>
              <a:solidFill>
                <a:srgbClr val="808000"/>
              </a:solidFill>
              <a:ln w="11113">
                <a:solidFill>
                  <a:srgbClr val="000000"/>
                </a:solidFill>
                <a:prstDash val="solid"/>
                <a:round/>
                <a:headEnd/>
                <a:tailEnd/>
              </a:ln>
            </p:spPr>
            <p:txBody>
              <a:bodyPr/>
              <a:lstStyle/>
              <a:p>
                <a:pPr>
                  <a:defRPr/>
                </a:pPr>
                <a:endParaRPr lang="en-US">
                  <a:ea typeface="+mn-ea"/>
                  <a:cs typeface="+mn-cs"/>
                </a:endParaRPr>
              </a:p>
            </p:txBody>
          </p:sp>
          <p:sp>
            <p:nvSpPr>
              <p:cNvPr id="418829" name="Freeform 13"/>
              <p:cNvSpPr>
                <a:spLocks/>
              </p:cNvSpPr>
              <p:nvPr/>
            </p:nvSpPr>
            <p:spPr bwMode="auto">
              <a:xfrm>
                <a:off x="2717" y="1973"/>
                <a:ext cx="1437" cy="689"/>
              </a:xfrm>
              <a:custGeom>
                <a:avLst/>
                <a:gdLst/>
                <a:ahLst/>
                <a:cxnLst>
                  <a:cxn ang="0">
                    <a:pos x="0" y="0"/>
                  </a:cxn>
                  <a:cxn ang="0">
                    <a:pos x="1437" y="215"/>
                  </a:cxn>
                  <a:cxn ang="0">
                    <a:pos x="1437" y="689"/>
                  </a:cxn>
                  <a:cxn ang="0">
                    <a:pos x="0" y="474"/>
                  </a:cxn>
                  <a:cxn ang="0">
                    <a:pos x="0" y="0"/>
                  </a:cxn>
                </a:cxnLst>
                <a:rect l="0" t="0" r="r" b="b"/>
                <a:pathLst>
                  <a:path w="1437" h="689">
                    <a:moveTo>
                      <a:pt x="0" y="0"/>
                    </a:moveTo>
                    <a:lnTo>
                      <a:pt x="1437" y="215"/>
                    </a:lnTo>
                    <a:lnTo>
                      <a:pt x="1437" y="689"/>
                    </a:lnTo>
                    <a:lnTo>
                      <a:pt x="0" y="474"/>
                    </a:lnTo>
                    <a:lnTo>
                      <a:pt x="0" y="0"/>
                    </a:lnTo>
                    <a:close/>
                  </a:path>
                </a:pathLst>
              </a:custGeom>
              <a:solidFill>
                <a:srgbClr val="808000"/>
              </a:solidFill>
              <a:ln w="11113">
                <a:solidFill>
                  <a:srgbClr val="000000"/>
                </a:solidFill>
                <a:prstDash val="solid"/>
                <a:round/>
                <a:headEnd/>
                <a:tailEnd/>
              </a:ln>
            </p:spPr>
            <p:txBody>
              <a:bodyPr/>
              <a:lstStyle/>
              <a:p>
                <a:pPr>
                  <a:defRPr/>
                </a:pPr>
                <a:endParaRPr lang="en-US">
                  <a:ea typeface="+mn-ea"/>
                  <a:cs typeface="+mn-cs"/>
                </a:endParaRPr>
              </a:p>
            </p:txBody>
          </p:sp>
          <p:sp>
            <p:nvSpPr>
              <p:cNvPr id="418830" name="Freeform 14"/>
              <p:cNvSpPr>
                <a:spLocks/>
              </p:cNvSpPr>
              <p:nvPr/>
            </p:nvSpPr>
            <p:spPr bwMode="auto">
              <a:xfrm>
                <a:off x="2717" y="1662"/>
                <a:ext cx="1646" cy="526"/>
              </a:xfrm>
              <a:custGeom>
                <a:avLst/>
                <a:gdLst/>
                <a:ahLst/>
                <a:cxnLst>
                  <a:cxn ang="0">
                    <a:pos x="1164" y="0"/>
                  </a:cxn>
                  <a:cxn ang="0">
                    <a:pos x="1178" y="8"/>
                  </a:cxn>
                  <a:cxn ang="0">
                    <a:pos x="1221" y="15"/>
                  </a:cxn>
                  <a:cxn ang="0">
                    <a:pos x="1243" y="23"/>
                  </a:cxn>
                  <a:cxn ang="0">
                    <a:pos x="1257" y="30"/>
                  </a:cxn>
                  <a:cxn ang="0">
                    <a:pos x="1279" y="37"/>
                  </a:cxn>
                  <a:cxn ang="0">
                    <a:pos x="1315" y="45"/>
                  </a:cxn>
                  <a:cxn ang="0">
                    <a:pos x="1329" y="52"/>
                  </a:cxn>
                  <a:cxn ang="0">
                    <a:pos x="1344" y="60"/>
                  </a:cxn>
                  <a:cxn ang="0">
                    <a:pos x="1380" y="74"/>
                  </a:cxn>
                  <a:cxn ang="0">
                    <a:pos x="1394" y="82"/>
                  </a:cxn>
                  <a:cxn ang="0">
                    <a:pos x="1408" y="89"/>
                  </a:cxn>
                  <a:cxn ang="0">
                    <a:pos x="1437" y="97"/>
                  </a:cxn>
                  <a:cxn ang="0">
                    <a:pos x="1451" y="104"/>
                  </a:cxn>
                  <a:cxn ang="0">
                    <a:pos x="1466" y="111"/>
                  </a:cxn>
                  <a:cxn ang="0">
                    <a:pos x="1480" y="119"/>
                  </a:cxn>
                  <a:cxn ang="0">
                    <a:pos x="1502" y="134"/>
                  </a:cxn>
                  <a:cxn ang="0">
                    <a:pos x="1516" y="141"/>
                  </a:cxn>
                  <a:cxn ang="0">
                    <a:pos x="1523" y="148"/>
                  </a:cxn>
                  <a:cxn ang="0">
                    <a:pos x="1545" y="163"/>
                  </a:cxn>
                  <a:cxn ang="0">
                    <a:pos x="1552" y="171"/>
                  </a:cxn>
                  <a:cxn ang="0">
                    <a:pos x="1566" y="178"/>
                  </a:cxn>
                  <a:cxn ang="0">
                    <a:pos x="1581" y="193"/>
                  </a:cxn>
                  <a:cxn ang="0">
                    <a:pos x="1588" y="200"/>
                  </a:cxn>
                  <a:cxn ang="0">
                    <a:pos x="1595" y="208"/>
                  </a:cxn>
                  <a:cxn ang="0">
                    <a:pos x="1602" y="215"/>
                  </a:cxn>
                  <a:cxn ang="0">
                    <a:pos x="1617" y="230"/>
                  </a:cxn>
                  <a:cxn ang="0">
                    <a:pos x="1617" y="237"/>
                  </a:cxn>
                  <a:cxn ang="0">
                    <a:pos x="1624" y="245"/>
                  </a:cxn>
                  <a:cxn ang="0">
                    <a:pos x="1631" y="259"/>
                  </a:cxn>
                  <a:cxn ang="0">
                    <a:pos x="1631" y="267"/>
                  </a:cxn>
                  <a:cxn ang="0">
                    <a:pos x="1638" y="274"/>
                  </a:cxn>
                  <a:cxn ang="0">
                    <a:pos x="1638" y="289"/>
                  </a:cxn>
                  <a:cxn ang="0">
                    <a:pos x="1646" y="296"/>
                  </a:cxn>
                  <a:cxn ang="0">
                    <a:pos x="1646" y="304"/>
                  </a:cxn>
                  <a:cxn ang="0">
                    <a:pos x="1646" y="311"/>
                  </a:cxn>
                  <a:cxn ang="0">
                    <a:pos x="1646" y="326"/>
                  </a:cxn>
                  <a:cxn ang="0">
                    <a:pos x="1638" y="334"/>
                  </a:cxn>
                  <a:cxn ang="0">
                    <a:pos x="1638" y="341"/>
                  </a:cxn>
                  <a:cxn ang="0">
                    <a:pos x="1631" y="356"/>
                  </a:cxn>
                  <a:cxn ang="0">
                    <a:pos x="1631" y="371"/>
                  </a:cxn>
                  <a:cxn ang="0">
                    <a:pos x="1631" y="378"/>
                  </a:cxn>
                  <a:cxn ang="0">
                    <a:pos x="1617" y="393"/>
                  </a:cxn>
                  <a:cxn ang="0">
                    <a:pos x="1617" y="400"/>
                  </a:cxn>
                  <a:cxn ang="0">
                    <a:pos x="1610" y="408"/>
                  </a:cxn>
                  <a:cxn ang="0">
                    <a:pos x="1602" y="415"/>
                  </a:cxn>
                  <a:cxn ang="0">
                    <a:pos x="1588" y="430"/>
                  </a:cxn>
                  <a:cxn ang="0">
                    <a:pos x="1581" y="437"/>
                  </a:cxn>
                  <a:cxn ang="0">
                    <a:pos x="1574" y="445"/>
                  </a:cxn>
                  <a:cxn ang="0">
                    <a:pos x="1552" y="459"/>
                  </a:cxn>
                  <a:cxn ang="0">
                    <a:pos x="1545" y="467"/>
                  </a:cxn>
                  <a:cxn ang="0">
                    <a:pos x="1538" y="474"/>
                  </a:cxn>
                  <a:cxn ang="0">
                    <a:pos x="1516" y="482"/>
                  </a:cxn>
                  <a:cxn ang="0">
                    <a:pos x="1502" y="489"/>
                  </a:cxn>
                  <a:cxn ang="0">
                    <a:pos x="1487" y="496"/>
                  </a:cxn>
                  <a:cxn ang="0">
                    <a:pos x="1480" y="504"/>
                  </a:cxn>
                  <a:cxn ang="0">
                    <a:pos x="1451" y="519"/>
                  </a:cxn>
                  <a:cxn ang="0">
                    <a:pos x="1437" y="526"/>
                  </a:cxn>
                  <a:cxn ang="0">
                    <a:pos x="0" y="311"/>
                  </a:cxn>
                  <a:cxn ang="0">
                    <a:pos x="1164" y="0"/>
                  </a:cxn>
                </a:cxnLst>
                <a:rect l="0" t="0" r="r" b="b"/>
                <a:pathLst>
                  <a:path w="1646" h="526">
                    <a:moveTo>
                      <a:pt x="1164" y="0"/>
                    </a:moveTo>
                    <a:lnTo>
                      <a:pt x="1178" y="8"/>
                    </a:lnTo>
                    <a:lnTo>
                      <a:pt x="1221" y="15"/>
                    </a:lnTo>
                    <a:lnTo>
                      <a:pt x="1243" y="23"/>
                    </a:lnTo>
                    <a:lnTo>
                      <a:pt x="1257" y="30"/>
                    </a:lnTo>
                    <a:lnTo>
                      <a:pt x="1279" y="37"/>
                    </a:lnTo>
                    <a:lnTo>
                      <a:pt x="1315" y="45"/>
                    </a:lnTo>
                    <a:lnTo>
                      <a:pt x="1329" y="52"/>
                    </a:lnTo>
                    <a:lnTo>
                      <a:pt x="1344" y="60"/>
                    </a:lnTo>
                    <a:lnTo>
                      <a:pt x="1380" y="74"/>
                    </a:lnTo>
                    <a:lnTo>
                      <a:pt x="1394" y="82"/>
                    </a:lnTo>
                    <a:lnTo>
                      <a:pt x="1408" y="89"/>
                    </a:lnTo>
                    <a:lnTo>
                      <a:pt x="1437" y="97"/>
                    </a:lnTo>
                    <a:lnTo>
                      <a:pt x="1451" y="104"/>
                    </a:lnTo>
                    <a:lnTo>
                      <a:pt x="1466" y="111"/>
                    </a:lnTo>
                    <a:lnTo>
                      <a:pt x="1480" y="119"/>
                    </a:lnTo>
                    <a:lnTo>
                      <a:pt x="1502" y="134"/>
                    </a:lnTo>
                    <a:lnTo>
                      <a:pt x="1516" y="141"/>
                    </a:lnTo>
                    <a:lnTo>
                      <a:pt x="1523" y="148"/>
                    </a:lnTo>
                    <a:lnTo>
                      <a:pt x="1545" y="163"/>
                    </a:lnTo>
                    <a:lnTo>
                      <a:pt x="1552" y="171"/>
                    </a:lnTo>
                    <a:lnTo>
                      <a:pt x="1566" y="178"/>
                    </a:lnTo>
                    <a:lnTo>
                      <a:pt x="1581" y="193"/>
                    </a:lnTo>
                    <a:lnTo>
                      <a:pt x="1588" y="200"/>
                    </a:lnTo>
                    <a:lnTo>
                      <a:pt x="1595" y="208"/>
                    </a:lnTo>
                    <a:lnTo>
                      <a:pt x="1602" y="215"/>
                    </a:lnTo>
                    <a:lnTo>
                      <a:pt x="1617" y="230"/>
                    </a:lnTo>
                    <a:lnTo>
                      <a:pt x="1617" y="237"/>
                    </a:lnTo>
                    <a:lnTo>
                      <a:pt x="1624" y="245"/>
                    </a:lnTo>
                    <a:lnTo>
                      <a:pt x="1631" y="259"/>
                    </a:lnTo>
                    <a:lnTo>
                      <a:pt x="1631" y="267"/>
                    </a:lnTo>
                    <a:lnTo>
                      <a:pt x="1638" y="274"/>
                    </a:lnTo>
                    <a:lnTo>
                      <a:pt x="1638" y="289"/>
                    </a:lnTo>
                    <a:lnTo>
                      <a:pt x="1646" y="296"/>
                    </a:lnTo>
                    <a:lnTo>
                      <a:pt x="1646" y="304"/>
                    </a:lnTo>
                    <a:lnTo>
                      <a:pt x="1646" y="311"/>
                    </a:lnTo>
                    <a:lnTo>
                      <a:pt x="1646" y="326"/>
                    </a:lnTo>
                    <a:lnTo>
                      <a:pt x="1638" y="334"/>
                    </a:lnTo>
                    <a:lnTo>
                      <a:pt x="1638" y="341"/>
                    </a:lnTo>
                    <a:lnTo>
                      <a:pt x="1631" y="356"/>
                    </a:lnTo>
                    <a:lnTo>
                      <a:pt x="1631" y="371"/>
                    </a:lnTo>
                    <a:lnTo>
                      <a:pt x="1631" y="378"/>
                    </a:lnTo>
                    <a:lnTo>
                      <a:pt x="1617" y="393"/>
                    </a:lnTo>
                    <a:lnTo>
                      <a:pt x="1617" y="400"/>
                    </a:lnTo>
                    <a:lnTo>
                      <a:pt x="1610" y="408"/>
                    </a:lnTo>
                    <a:lnTo>
                      <a:pt x="1602" y="415"/>
                    </a:lnTo>
                    <a:lnTo>
                      <a:pt x="1588" y="430"/>
                    </a:lnTo>
                    <a:lnTo>
                      <a:pt x="1581" y="437"/>
                    </a:lnTo>
                    <a:lnTo>
                      <a:pt x="1574" y="445"/>
                    </a:lnTo>
                    <a:lnTo>
                      <a:pt x="1552" y="459"/>
                    </a:lnTo>
                    <a:lnTo>
                      <a:pt x="1545" y="467"/>
                    </a:lnTo>
                    <a:lnTo>
                      <a:pt x="1538" y="474"/>
                    </a:lnTo>
                    <a:lnTo>
                      <a:pt x="1516" y="482"/>
                    </a:lnTo>
                    <a:lnTo>
                      <a:pt x="1502" y="489"/>
                    </a:lnTo>
                    <a:lnTo>
                      <a:pt x="1487" y="496"/>
                    </a:lnTo>
                    <a:lnTo>
                      <a:pt x="1480" y="504"/>
                    </a:lnTo>
                    <a:lnTo>
                      <a:pt x="1451" y="519"/>
                    </a:lnTo>
                    <a:lnTo>
                      <a:pt x="1437" y="526"/>
                    </a:lnTo>
                    <a:lnTo>
                      <a:pt x="0" y="311"/>
                    </a:lnTo>
                    <a:lnTo>
                      <a:pt x="1164" y="0"/>
                    </a:lnTo>
                    <a:close/>
                  </a:path>
                </a:pathLst>
              </a:custGeom>
              <a:solidFill>
                <a:srgbClr val="FFFF00"/>
              </a:solidFill>
              <a:ln w="11113">
                <a:solidFill>
                  <a:srgbClr val="000000"/>
                </a:solidFill>
                <a:prstDash val="solid"/>
                <a:round/>
                <a:headEnd/>
                <a:tailEnd/>
              </a:ln>
            </p:spPr>
            <p:txBody>
              <a:bodyPr/>
              <a:lstStyle/>
              <a:p>
                <a:pPr>
                  <a:defRPr/>
                </a:pPr>
                <a:endParaRPr lang="en-US">
                  <a:ea typeface="+mn-ea"/>
                  <a:cs typeface="+mn-cs"/>
                </a:endParaRPr>
              </a:p>
            </p:txBody>
          </p:sp>
          <p:sp>
            <p:nvSpPr>
              <p:cNvPr id="418831" name="Freeform 15"/>
              <p:cNvSpPr>
                <a:spLocks/>
              </p:cNvSpPr>
              <p:nvPr/>
            </p:nvSpPr>
            <p:spPr bwMode="auto">
              <a:xfrm>
                <a:off x="3443" y="2195"/>
                <a:ext cx="690" cy="652"/>
              </a:xfrm>
              <a:custGeom>
                <a:avLst/>
                <a:gdLst/>
                <a:ahLst/>
                <a:cxnLst>
                  <a:cxn ang="0">
                    <a:pos x="690" y="0"/>
                  </a:cxn>
                  <a:cxn ang="0">
                    <a:pos x="675" y="8"/>
                  </a:cxn>
                  <a:cxn ang="0">
                    <a:pos x="646" y="23"/>
                  </a:cxn>
                  <a:cxn ang="0">
                    <a:pos x="632" y="30"/>
                  </a:cxn>
                  <a:cxn ang="0">
                    <a:pos x="618" y="37"/>
                  </a:cxn>
                  <a:cxn ang="0">
                    <a:pos x="596" y="37"/>
                  </a:cxn>
                  <a:cxn ang="0">
                    <a:pos x="567" y="52"/>
                  </a:cxn>
                  <a:cxn ang="0">
                    <a:pos x="546" y="60"/>
                  </a:cxn>
                  <a:cxn ang="0">
                    <a:pos x="531" y="67"/>
                  </a:cxn>
                  <a:cxn ang="0">
                    <a:pos x="510" y="67"/>
                  </a:cxn>
                  <a:cxn ang="0">
                    <a:pos x="474" y="82"/>
                  </a:cxn>
                  <a:cxn ang="0">
                    <a:pos x="452" y="89"/>
                  </a:cxn>
                  <a:cxn ang="0">
                    <a:pos x="431" y="97"/>
                  </a:cxn>
                  <a:cxn ang="0">
                    <a:pos x="416" y="97"/>
                  </a:cxn>
                  <a:cxn ang="0">
                    <a:pos x="373" y="111"/>
                  </a:cxn>
                  <a:cxn ang="0">
                    <a:pos x="352" y="111"/>
                  </a:cxn>
                  <a:cxn ang="0">
                    <a:pos x="330" y="119"/>
                  </a:cxn>
                  <a:cxn ang="0">
                    <a:pos x="309" y="126"/>
                  </a:cxn>
                  <a:cxn ang="0">
                    <a:pos x="265" y="134"/>
                  </a:cxn>
                  <a:cxn ang="0">
                    <a:pos x="244" y="141"/>
                  </a:cxn>
                  <a:cxn ang="0">
                    <a:pos x="215" y="141"/>
                  </a:cxn>
                  <a:cxn ang="0">
                    <a:pos x="194" y="148"/>
                  </a:cxn>
                  <a:cxn ang="0">
                    <a:pos x="143" y="156"/>
                  </a:cxn>
                  <a:cxn ang="0">
                    <a:pos x="122" y="163"/>
                  </a:cxn>
                  <a:cxn ang="0">
                    <a:pos x="100" y="163"/>
                  </a:cxn>
                  <a:cxn ang="0">
                    <a:pos x="71" y="171"/>
                  </a:cxn>
                  <a:cxn ang="0">
                    <a:pos x="21" y="178"/>
                  </a:cxn>
                  <a:cxn ang="0">
                    <a:pos x="0" y="178"/>
                  </a:cxn>
                  <a:cxn ang="0">
                    <a:pos x="0" y="652"/>
                  </a:cxn>
                  <a:cxn ang="0">
                    <a:pos x="21" y="652"/>
                  </a:cxn>
                  <a:cxn ang="0">
                    <a:pos x="71" y="644"/>
                  </a:cxn>
                  <a:cxn ang="0">
                    <a:pos x="100" y="637"/>
                  </a:cxn>
                  <a:cxn ang="0">
                    <a:pos x="122" y="637"/>
                  </a:cxn>
                  <a:cxn ang="0">
                    <a:pos x="143" y="630"/>
                  </a:cxn>
                  <a:cxn ang="0">
                    <a:pos x="194" y="622"/>
                  </a:cxn>
                  <a:cxn ang="0">
                    <a:pos x="215" y="615"/>
                  </a:cxn>
                  <a:cxn ang="0">
                    <a:pos x="244" y="615"/>
                  </a:cxn>
                  <a:cxn ang="0">
                    <a:pos x="265" y="607"/>
                  </a:cxn>
                  <a:cxn ang="0">
                    <a:pos x="309" y="600"/>
                  </a:cxn>
                  <a:cxn ang="0">
                    <a:pos x="330" y="593"/>
                  </a:cxn>
                  <a:cxn ang="0">
                    <a:pos x="352" y="585"/>
                  </a:cxn>
                  <a:cxn ang="0">
                    <a:pos x="373" y="585"/>
                  </a:cxn>
                  <a:cxn ang="0">
                    <a:pos x="416" y="570"/>
                  </a:cxn>
                  <a:cxn ang="0">
                    <a:pos x="431" y="570"/>
                  </a:cxn>
                  <a:cxn ang="0">
                    <a:pos x="452" y="563"/>
                  </a:cxn>
                  <a:cxn ang="0">
                    <a:pos x="474" y="556"/>
                  </a:cxn>
                  <a:cxn ang="0">
                    <a:pos x="510" y="541"/>
                  </a:cxn>
                  <a:cxn ang="0">
                    <a:pos x="531" y="541"/>
                  </a:cxn>
                  <a:cxn ang="0">
                    <a:pos x="546" y="533"/>
                  </a:cxn>
                  <a:cxn ang="0">
                    <a:pos x="567" y="526"/>
                  </a:cxn>
                  <a:cxn ang="0">
                    <a:pos x="596" y="511"/>
                  </a:cxn>
                  <a:cxn ang="0">
                    <a:pos x="618" y="511"/>
                  </a:cxn>
                  <a:cxn ang="0">
                    <a:pos x="632" y="504"/>
                  </a:cxn>
                  <a:cxn ang="0">
                    <a:pos x="646" y="496"/>
                  </a:cxn>
                  <a:cxn ang="0">
                    <a:pos x="675" y="481"/>
                  </a:cxn>
                  <a:cxn ang="0">
                    <a:pos x="690" y="474"/>
                  </a:cxn>
                  <a:cxn ang="0">
                    <a:pos x="690" y="0"/>
                  </a:cxn>
                </a:cxnLst>
                <a:rect l="0" t="0" r="r" b="b"/>
                <a:pathLst>
                  <a:path w="690" h="652">
                    <a:moveTo>
                      <a:pt x="690" y="0"/>
                    </a:moveTo>
                    <a:lnTo>
                      <a:pt x="675" y="8"/>
                    </a:lnTo>
                    <a:lnTo>
                      <a:pt x="646" y="23"/>
                    </a:lnTo>
                    <a:lnTo>
                      <a:pt x="632" y="30"/>
                    </a:lnTo>
                    <a:lnTo>
                      <a:pt x="618" y="37"/>
                    </a:lnTo>
                    <a:lnTo>
                      <a:pt x="596" y="37"/>
                    </a:lnTo>
                    <a:lnTo>
                      <a:pt x="567" y="52"/>
                    </a:lnTo>
                    <a:lnTo>
                      <a:pt x="546" y="60"/>
                    </a:lnTo>
                    <a:lnTo>
                      <a:pt x="531" y="67"/>
                    </a:lnTo>
                    <a:lnTo>
                      <a:pt x="510" y="67"/>
                    </a:lnTo>
                    <a:lnTo>
                      <a:pt x="474" y="82"/>
                    </a:lnTo>
                    <a:lnTo>
                      <a:pt x="452" y="89"/>
                    </a:lnTo>
                    <a:lnTo>
                      <a:pt x="431" y="97"/>
                    </a:lnTo>
                    <a:lnTo>
                      <a:pt x="416" y="97"/>
                    </a:lnTo>
                    <a:lnTo>
                      <a:pt x="373" y="111"/>
                    </a:lnTo>
                    <a:lnTo>
                      <a:pt x="352" y="111"/>
                    </a:lnTo>
                    <a:lnTo>
                      <a:pt x="330" y="119"/>
                    </a:lnTo>
                    <a:lnTo>
                      <a:pt x="309" y="126"/>
                    </a:lnTo>
                    <a:lnTo>
                      <a:pt x="265" y="134"/>
                    </a:lnTo>
                    <a:lnTo>
                      <a:pt x="244" y="141"/>
                    </a:lnTo>
                    <a:lnTo>
                      <a:pt x="215" y="141"/>
                    </a:lnTo>
                    <a:lnTo>
                      <a:pt x="194" y="148"/>
                    </a:lnTo>
                    <a:lnTo>
                      <a:pt x="143" y="156"/>
                    </a:lnTo>
                    <a:lnTo>
                      <a:pt x="122" y="163"/>
                    </a:lnTo>
                    <a:lnTo>
                      <a:pt x="100" y="163"/>
                    </a:lnTo>
                    <a:lnTo>
                      <a:pt x="71" y="171"/>
                    </a:lnTo>
                    <a:lnTo>
                      <a:pt x="21" y="178"/>
                    </a:lnTo>
                    <a:lnTo>
                      <a:pt x="0" y="178"/>
                    </a:lnTo>
                    <a:lnTo>
                      <a:pt x="0" y="652"/>
                    </a:lnTo>
                    <a:lnTo>
                      <a:pt x="21" y="652"/>
                    </a:lnTo>
                    <a:lnTo>
                      <a:pt x="71" y="644"/>
                    </a:lnTo>
                    <a:lnTo>
                      <a:pt x="100" y="637"/>
                    </a:lnTo>
                    <a:lnTo>
                      <a:pt x="122" y="637"/>
                    </a:lnTo>
                    <a:lnTo>
                      <a:pt x="143" y="630"/>
                    </a:lnTo>
                    <a:lnTo>
                      <a:pt x="194" y="622"/>
                    </a:lnTo>
                    <a:lnTo>
                      <a:pt x="215" y="615"/>
                    </a:lnTo>
                    <a:lnTo>
                      <a:pt x="244" y="615"/>
                    </a:lnTo>
                    <a:lnTo>
                      <a:pt x="265" y="607"/>
                    </a:lnTo>
                    <a:lnTo>
                      <a:pt x="309" y="600"/>
                    </a:lnTo>
                    <a:lnTo>
                      <a:pt x="330" y="593"/>
                    </a:lnTo>
                    <a:lnTo>
                      <a:pt x="352" y="585"/>
                    </a:lnTo>
                    <a:lnTo>
                      <a:pt x="373" y="585"/>
                    </a:lnTo>
                    <a:lnTo>
                      <a:pt x="416" y="570"/>
                    </a:lnTo>
                    <a:lnTo>
                      <a:pt x="431" y="570"/>
                    </a:lnTo>
                    <a:lnTo>
                      <a:pt x="452" y="563"/>
                    </a:lnTo>
                    <a:lnTo>
                      <a:pt x="474" y="556"/>
                    </a:lnTo>
                    <a:lnTo>
                      <a:pt x="510" y="541"/>
                    </a:lnTo>
                    <a:lnTo>
                      <a:pt x="531" y="541"/>
                    </a:lnTo>
                    <a:lnTo>
                      <a:pt x="546" y="533"/>
                    </a:lnTo>
                    <a:lnTo>
                      <a:pt x="567" y="526"/>
                    </a:lnTo>
                    <a:lnTo>
                      <a:pt x="596" y="511"/>
                    </a:lnTo>
                    <a:lnTo>
                      <a:pt x="618" y="511"/>
                    </a:lnTo>
                    <a:lnTo>
                      <a:pt x="632" y="504"/>
                    </a:lnTo>
                    <a:lnTo>
                      <a:pt x="646" y="496"/>
                    </a:lnTo>
                    <a:lnTo>
                      <a:pt x="675" y="481"/>
                    </a:lnTo>
                    <a:lnTo>
                      <a:pt x="690" y="474"/>
                    </a:lnTo>
                    <a:lnTo>
                      <a:pt x="690" y="0"/>
                    </a:lnTo>
                    <a:close/>
                  </a:path>
                </a:pathLst>
              </a:custGeom>
              <a:solidFill>
                <a:srgbClr val="000080"/>
              </a:solidFill>
              <a:ln w="11113">
                <a:solidFill>
                  <a:srgbClr val="000000"/>
                </a:solidFill>
                <a:prstDash val="solid"/>
                <a:round/>
                <a:headEnd/>
                <a:tailEnd/>
              </a:ln>
            </p:spPr>
            <p:txBody>
              <a:bodyPr/>
              <a:lstStyle/>
              <a:p>
                <a:pPr>
                  <a:defRPr/>
                </a:pPr>
                <a:endParaRPr lang="en-US">
                  <a:ea typeface="+mn-ea"/>
                  <a:cs typeface="+mn-cs"/>
                </a:endParaRPr>
              </a:p>
            </p:txBody>
          </p:sp>
          <p:sp>
            <p:nvSpPr>
              <p:cNvPr id="418832" name="Freeform 16"/>
              <p:cNvSpPr>
                <a:spLocks/>
              </p:cNvSpPr>
              <p:nvPr/>
            </p:nvSpPr>
            <p:spPr bwMode="auto">
              <a:xfrm>
                <a:off x="2695" y="1981"/>
                <a:ext cx="748" cy="866"/>
              </a:xfrm>
              <a:custGeom>
                <a:avLst/>
                <a:gdLst/>
                <a:ahLst/>
                <a:cxnLst>
                  <a:cxn ang="0">
                    <a:pos x="0" y="0"/>
                  </a:cxn>
                  <a:cxn ang="0">
                    <a:pos x="748" y="392"/>
                  </a:cxn>
                  <a:cxn ang="0">
                    <a:pos x="748" y="866"/>
                  </a:cxn>
                  <a:cxn ang="0">
                    <a:pos x="0" y="473"/>
                  </a:cxn>
                  <a:cxn ang="0">
                    <a:pos x="0" y="0"/>
                  </a:cxn>
                </a:cxnLst>
                <a:rect l="0" t="0" r="r" b="b"/>
                <a:pathLst>
                  <a:path w="748" h="866">
                    <a:moveTo>
                      <a:pt x="0" y="0"/>
                    </a:moveTo>
                    <a:lnTo>
                      <a:pt x="748" y="392"/>
                    </a:lnTo>
                    <a:lnTo>
                      <a:pt x="748" y="866"/>
                    </a:lnTo>
                    <a:lnTo>
                      <a:pt x="0" y="473"/>
                    </a:lnTo>
                    <a:lnTo>
                      <a:pt x="0" y="0"/>
                    </a:lnTo>
                    <a:close/>
                  </a:path>
                </a:pathLst>
              </a:custGeom>
              <a:solidFill>
                <a:srgbClr val="000080"/>
              </a:solidFill>
              <a:ln w="11113">
                <a:solidFill>
                  <a:srgbClr val="000000"/>
                </a:solidFill>
                <a:prstDash val="solid"/>
                <a:round/>
                <a:headEnd/>
                <a:tailEnd/>
              </a:ln>
            </p:spPr>
            <p:txBody>
              <a:bodyPr/>
              <a:lstStyle/>
              <a:p>
                <a:pPr>
                  <a:defRPr/>
                </a:pPr>
                <a:endParaRPr lang="en-US">
                  <a:ea typeface="+mn-ea"/>
                  <a:cs typeface="+mn-cs"/>
                </a:endParaRPr>
              </a:p>
            </p:txBody>
          </p:sp>
          <p:sp>
            <p:nvSpPr>
              <p:cNvPr id="418833" name="Freeform 17"/>
              <p:cNvSpPr>
                <a:spLocks/>
              </p:cNvSpPr>
              <p:nvPr/>
            </p:nvSpPr>
            <p:spPr bwMode="auto">
              <a:xfrm>
                <a:off x="2695" y="1981"/>
                <a:ext cx="1438" cy="392"/>
              </a:xfrm>
              <a:custGeom>
                <a:avLst/>
                <a:gdLst/>
                <a:ahLst/>
                <a:cxnLst>
                  <a:cxn ang="0">
                    <a:pos x="1438" y="214"/>
                  </a:cxn>
                  <a:cxn ang="0">
                    <a:pos x="1423" y="222"/>
                  </a:cxn>
                  <a:cxn ang="0">
                    <a:pos x="1394" y="237"/>
                  </a:cxn>
                  <a:cxn ang="0">
                    <a:pos x="1380" y="244"/>
                  </a:cxn>
                  <a:cxn ang="0">
                    <a:pos x="1366" y="251"/>
                  </a:cxn>
                  <a:cxn ang="0">
                    <a:pos x="1344" y="251"/>
                  </a:cxn>
                  <a:cxn ang="0">
                    <a:pos x="1315" y="266"/>
                  </a:cxn>
                  <a:cxn ang="0">
                    <a:pos x="1294" y="274"/>
                  </a:cxn>
                  <a:cxn ang="0">
                    <a:pos x="1279" y="281"/>
                  </a:cxn>
                  <a:cxn ang="0">
                    <a:pos x="1258" y="281"/>
                  </a:cxn>
                  <a:cxn ang="0">
                    <a:pos x="1222" y="296"/>
                  </a:cxn>
                  <a:cxn ang="0">
                    <a:pos x="1200" y="303"/>
                  </a:cxn>
                  <a:cxn ang="0">
                    <a:pos x="1179" y="311"/>
                  </a:cxn>
                  <a:cxn ang="0">
                    <a:pos x="1164" y="311"/>
                  </a:cxn>
                  <a:cxn ang="0">
                    <a:pos x="1121" y="325"/>
                  </a:cxn>
                  <a:cxn ang="0">
                    <a:pos x="1100" y="325"/>
                  </a:cxn>
                  <a:cxn ang="0">
                    <a:pos x="1078" y="333"/>
                  </a:cxn>
                  <a:cxn ang="0">
                    <a:pos x="1057" y="340"/>
                  </a:cxn>
                  <a:cxn ang="0">
                    <a:pos x="1013" y="348"/>
                  </a:cxn>
                  <a:cxn ang="0">
                    <a:pos x="992" y="355"/>
                  </a:cxn>
                  <a:cxn ang="0">
                    <a:pos x="963" y="355"/>
                  </a:cxn>
                  <a:cxn ang="0">
                    <a:pos x="942" y="362"/>
                  </a:cxn>
                  <a:cxn ang="0">
                    <a:pos x="891" y="370"/>
                  </a:cxn>
                  <a:cxn ang="0">
                    <a:pos x="870" y="377"/>
                  </a:cxn>
                  <a:cxn ang="0">
                    <a:pos x="848" y="377"/>
                  </a:cxn>
                  <a:cxn ang="0">
                    <a:pos x="819" y="385"/>
                  </a:cxn>
                  <a:cxn ang="0">
                    <a:pos x="769" y="392"/>
                  </a:cxn>
                  <a:cxn ang="0">
                    <a:pos x="748" y="392"/>
                  </a:cxn>
                  <a:cxn ang="0">
                    <a:pos x="0" y="0"/>
                  </a:cxn>
                  <a:cxn ang="0">
                    <a:pos x="1438" y="214"/>
                  </a:cxn>
                </a:cxnLst>
                <a:rect l="0" t="0" r="r" b="b"/>
                <a:pathLst>
                  <a:path w="1438" h="392">
                    <a:moveTo>
                      <a:pt x="1438" y="214"/>
                    </a:moveTo>
                    <a:lnTo>
                      <a:pt x="1423" y="222"/>
                    </a:lnTo>
                    <a:lnTo>
                      <a:pt x="1394" y="237"/>
                    </a:lnTo>
                    <a:lnTo>
                      <a:pt x="1380" y="244"/>
                    </a:lnTo>
                    <a:lnTo>
                      <a:pt x="1366" y="251"/>
                    </a:lnTo>
                    <a:lnTo>
                      <a:pt x="1344" y="251"/>
                    </a:lnTo>
                    <a:lnTo>
                      <a:pt x="1315" y="266"/>
                    </a:lnTo>
                    <a:lnTo>
                      <a:pt x="1294" y="274"/>
                    </a:lnTo>
                    <a:lnTo>
                      <a:pt x="1279" y="281"/>
                    </a:lnTo>
                    <a:lnTo>
                      <a:pt x="1258" y="281"/>
                    </a:lnTo>
                    <a:lnTo>
                      <a:pt x="1222" y="296"/>
                    </a:lnTo>
                    <a:lnTo>
                      <a:pt x="1200" y="303"/>
                    </a:lnTo>
                    <a:lnTo>
                      <a:pt x="1179" y="311"/>
                    </a:lnTo>
                    <a:lnTo>
                      <a:pt x="1164" y="311"/>
                    </a:lnTo>
                    <a:lnTo>
                      <a:pt x="1121" y="325"/>
                    </a:lnTo>
                    <a:lnTo>
                      <a:pt x="1100" y="325"/>
                    </a:lnTo>
                    <a:lnTo>
                      <a:pt x="1078" y="333"/>
                    </a:lnTo>
                    <a:lnTo>
                      <a:pt x="1057" y="340"/>
                    </a:lnTo>
                    <a:lnTo>
                      <a:pt x="1013" y="348"/>
                    </a:lnTo>
                    <a:lnTo>
                      <a:pt x="992" y="355"/>
                    </a:lnTo>
                    <a:lnTo>
                      <a:pt x="963" y="355"/>
                    </a:lnTo>
                    <a:lnTo>
                      <a:pt x="942" y="362"/>
                    </a:lnTo>
                    <a:lnTo>
                      <a:pt x="891" y="370"/>
                    </a:lnTo>
                    <a:lnTo>
                      <a:pt x="870" y="377"/>
                    </a:lnTo>
                    <a:lnTo>
                      <a:pt x="848" y="377"/>
                    </a:lnTo>
                    <a:lnTo>
                      <a:pt x="819" y="385"/>
                    </a:lnTo>
                    <a:lnTo>
                      <a:pt x="769" y="392"/>
                    </a:lnTo>
                    <a:lnTo>
                      <a:pt x="748" y="392"/>
                    </a:lnTo>
                    <a:lnTo>
                      <a:pt x="0" y="0"/>
                    </a:lnTo>
                    <a:lnTo>
                      <a:pt x="1438" y="214"/>
                    </a:lnTo>
                    <a:close/>
                  </a:path>
                </a:pathLst>
              </a:custGeom>
              <a:solidFill>
                <a:srgbClr val="0000FF"/>
              </a:solidFill>
              <a:ln w="11113">
                <a:solidFill>
                  <a:srgbClr val="000000"/>
                </a:solidFill>
                <a:prstDash val="solid"/>
                <a:round/>
                <a:headEnd/>
                <a:tailEnd/>
              </a:ln>
            </p:spPr>
            <p:txBody>
              <a:bodyPr/>
              <a:lstStyle/>
              <a:p>
                <a:pPr>
                  <a:defRPr/>
                </a:pPr>
                <a:endParaRPr lang="en-US">
                  <a:ea typeface="+mn-ea"/>
                  <a:cs typeface="+mn-cs"/>
                </a:endParaRPr>
              </a:p>
            </p:txBody>
          </p:sp>
          <p:sp>
            <p:nvSpPr>
              <p:cNvPr id="418834" name="Freeform 18"/>
              <p:cNvSpPr>
                <a:spLocks/>
              </p:cNvSpPr>
              <p:nvPr/>
            </p:nvSpPr>
            <p:spPr bwMode="auto">
              <a:xfrm>
                <a:off x="942" y="1973"/>
                <a:ext cx="2393" cy="918"/>
              </a:xfrm>
              <a:custGeom>
                <a:avLst/>
                <a:gdLst/>
                <a:ahLst/>
                <a:cxnLst>
                  <a:cxn ang="0">
                    <a:pos x="2314" y="407"/>
                  </a:cxn>
                  <a:cxn ang="0">
                    <a:pos x="2206" y="415"/>
                  </a:cxn>
                  <a:cxn ang="0">
                    <a:pos x="2127" y="422"/>
                  </a:cxn>
                  <a:cxn ang="0">
                    <a:pos x="2012" y="430"/>
                  </a:cxn>
                  <a:cxn ang="0">
                    <a:pos x="1904" y="437"/>
                  </a:cxn>
                  <a:cxn ang="0">
                    <a:pos x="1789" y="444"/>
                  </a:cxn>
                  <a:cxn ang="0">
                    <a:pos x="1674" y="444"/>
                  </a:cxn>
                  <a:cxn ang="0">
                    <a:pos x="1559" y="444"/>
                  </a:cxn>
                  <a:cxn ang="0">
                    <a:pos x="1444" y="437"/>
                  </a:cxn>
                  <a:cxn ang="0">
                    <a:pos x="1329" y="437"/>
                  </a:cxn>
                  <a:cxn ang="0">
                    <a:pos x="1214" y="430"/>
                  </a:cxn>
                  <a:cxn ang="0">
                    <a:pos x="1106" y="422"/>
                  </a:cxn>
                  <a:cxn ang="0">
                    <a:pos x="1027" y="407"/>
                  </a:cxn>
                  <a:cxn ang="0">
                    <a:pos x="919" y="400"/>
                  </a:cxn>
                  <a:cxn ang="0">
                    <a:pos x="819" y="385"/>
                  </a:cxn>
                  <a:cxn ang="0">
                    <a:pos x="725" y="370"/>
                  </a:cxn>
                  <a:cxn ang="0">
                    <a:pos x="632" y="348"/>
                  </a:cxn>
                  <a:cxn ang="0">
                    <a:pos x="546" y="326"/>
                  </a:cxn>
                  <a:cxn ang="0">
                    <a:pos x="459" y="311"/>
                  </a:cxn>
                  <a:cxn ang="0">
                    <a:pos x="380" y="282"/>
                  </a:cxn>
                  <a:cxn ang="0">
                    <a:pos x="309" y="259"/>
                  </a:cxn>
                  <a:cxn ang="0">
                    <a:pos x="251" y="237"/>
                  </a:cxn>
                  <a:cxn ang="0">
                    <a:pos x="201" y="215"/>
                  </a:cxn>
                  <a:cxn ang="0">
                    <a:pos x="150" y="185"/>
                  </a:cxn>
                  <a:cxn ang="0">
                    <a:pos x="107" y="163"/>
                  </a:cxn>
                  <a:cxn ang="0">
                    <a:pos x="71" y="134"/>
                  </a:cxn>
                  <a:cxn ang="0">
                    <a:pos x="43" y="104"/>
                  </a:cxn>
                  <a:cxn ang="0">
                    <a:pos x="21" y="74"/>
                  </a:cxn>
                  <a:cxn ang="0">
                    <a:pos x="7" y="37"/>
                  </a:cxn>
                  <a:cxn ang="0">
                    <a:pos x="0" y="8"/>
                  </a:cxn>
                  <a:cxn ang="0">
                    <a:pos x="0" y="481"/>
                  </a:cxn>
                  <a:cxn ang="0">
                    <a:pos x="7" y="511"/>
                  </a:cxn>
                  <a:cxn ang="0">
                    <a:pos x="21" y="548"/>
                  </a:cxn>
                  <a:cxn ang="0">
                    <a:pos x="43" y="578"/>
                  </a:cxn>
                  <a:cxn ang="0">
                    <a:pos x="71" y="607"/>
                  </a:cxn>
                  <a:cxn ang="0">
                    <a:pos x="107" y="637"/>
                  </a:cxn>
                  <a:cxn ang="0">
                    <a:pos x="150" y="659"/>
                  </a:cxn>
                  <a:cxn ang="0">
                    <a:pos x="201" y="689"/>
                  </a:cxn>
                  <a:cxn ang="0">
                    <a:pos x="251" y="711"/>
                  </a:cxn>
                  <a:cxn ang="0">
                    <a:pos x="309" y="733"/>
                  </a:cxn>
                  <a:cxn ang="0">
                    <a:pos x="380" y="755"/>
                  </a:cxn>
                  <a:cxn ang="0">
                    <a:pos x="459" y="785"/>
                  </a:cxn>
                  <a:cxn ang="0">
                    <a:pos x="546" y="800"/>
                  </a:cxn>
                  <a:cxn ang="0">
                    <a:pos x="632" y="822"/>
                  </a:cxn>
                  <a:cxn ang="0">
                    <a:pos x="725" y="844"/>
                  </a:cxn>
                  <a:cxn ang="0">
                    <a:pos x="819" y="859"/>
                  </a:cxn>
                  <a:cxn ang="0">
                    <a:pos x="919" y="874"/>
                  </a:cxn>
                  <a:cxn ang="0">
                    <a:pos x="1027" y="881"/>
                  </a:cxn>
                  <a:cxn ang="0">
                    <a:pos x="1106" y="896"/>
                  </a:cxn>
                  <a:cxn ang="0">
                    <a:pos x="1214" y="903"/>
                  </a:cxn>
                  <a:cxn ang="0">
                    <a:pos x="1329" y="911"/>
                  </a:cxn>
                  <a:cxn ang="0">
                    <a:pos x="1444" y="911"/>
                  </a:cxn>
                  <a:cxn ang="0">
                    <a:pos x="1559" y="918"/>
                  </a:cxn>
                  <a:cxn ang="0">
                    <a:pos x="1674" y="918"/>
                  </a:cxn>
                  <a:cxn ang="0">
                    <a:pos x="1789" y="918"/>
                  </a:cxn>
                  <a:cxn ang="0">
                    <a:pos x="1904" y="911"/>
                  </a:cxn>
                  <a:cxn ang="0">
                    <a:pos x="2012" y="903"/>
                  </a:cxn>
                  <a:cxn ang="0">
                    <a:pos x="2127" y="896"/>
                  </a:cxn>
                  <a:cxn ang="0">
                    <a:pos x="2206" y="889"/>
                  </a:cxn>
                  <a:cxn ang="0">
                    <a:pos x="2314" y="881"/>
                  </a:cxn>
                  <a:cxn ang="0">
                    <a:pos x="2393" y="393"/>
                  </a:cxn>
                </a:cxnLst>
                <a:rect l="0" t="0" r="r" b="b"/>
                <a:pathLst>
                  <a:path w="2393" h="918">
                    <a:moveTo>
                      <a:pt x="2393" y="393"/>
                    </a:moveTo>
                    <a:lnTo>
                      <a:pt x="2364" y="400"/>
                    </a:lnTo>
                    <a:lnTo>
                      <a:pt x="2314" y="407"/>
                    </a:lnTo>
                    <a:lnTo>
                      <a:pt x="2285" y="407"/>
                    </a:lnTo>
                    <a:lnTo>
                      <a:pt x="2263" y="407"/>
                    </a:lnTo>
                    <a:lnTo>
                      <a:pt x="2206" y="415"/>
                    </a:lnTo>
                    <a:lnTo>
                      <a:pt x="2177" y="422"/>
                    </a:lnTo>
                    <a:lnTo>
                      <a:pt x="2156" y="422"/>
                    </a:lnTo>
                    <a:lnTo>
                      <a:pt x="2127" y="422"/>
                    </a:lnTo>
                    <a:lnTo>
                      <a:pt x="2069" y="430"/>
                    </a:lnTo>
                    <a:lnTo>
                      <a:pt x="2041" y="430"/>
                    </a:lnTo>
                    <a:lnTo>
                      <a:pt x="2012" y="430"/>
                    </a:lnTo>
                    <a:lnTo>
                      <a:pt x="1954" y="437"/>
                    </a:lnTo>
                    <a:lnTo>
                      <a:pt x="1933" y="437"/>
                    </a:lnTo>
                    <a:lnTo>
                      <a:pt x="1904" y="437"/>
                    </a:lnTo>
                    <a:lnTo>
                      <a:pt x="1847" y="437"/>
                    </a:lnTo>
                    <a:lnTo>
                      <a:pt x="1818" y="437"/>
                    </a:lnTo>
                    <a:lnTo>
                      <a:pt x="1789" y="444"/>
                    </a:lnTo>
                    <a:lnTo>
                      <a:pt x="1760" y="444"/>
                    </a:lnTo>
                    <a:lnTo>
                      <a:pt x="1703" y="444"/>
                    </a:lnTo>
                    <a:lnTo>
                      <a:pt x="1674" y="444"/>
                    </a:lnTo>
                    <a:lnTo>
                      <a:pt x="1645" y="444"/>
                    </a:lnTo>
                    <a:lnTo>
                      <a:pt x="1588" y="444"/>
                    </a:lnTo>
                    <a:lnTo>
                      <a:pt x="1559" y="444"/>
                    </a:lnTo>
                    <a:lnTo>
                      <a:pt x="1530" y="444"/>
                    </a:lnTo>
                    <a:lnTo>
                      <a:pt x="1473" y="437"/>
                    </a:lnTo>
                    <a:lnTo>
                      <a:pt x="1444" y="437"/>
                    </a:lnTo>
                    <a:lnTo>
                      <a:pt x="1415" y="437"/>
                    </a:lnTo>
                    <a:lnTo>
                      <a:pt x="1387" y="437"/>
                    </a:lnTo>
                    <a:lnTo>
                      <a:pt x="1329" y="437"/>
                    </a:lnTo>
                    <a:lnTo>
                      <a:pt x="1300" y="430"/>
                    </a:lnTo>
                    <a:lnTo>
                      <a:pt x="1272" y="430"/>
                    </a:lnTo>
                    <a:lnTo>
                      <a:pt x="1214" y="430"/>
                    </a:lnTo>
                    <a:lnTo>
                      <a:pt x="1193" y="422"/>
                    </a:lnTo>
                    <a:lnTo>
                      <a:pt x="1164" y="422"/>
                    </a:lnTo>
                    <a:lnTo>
                      <a:pt x="1106" y="422"/>
                    </a:lnTo>
                    <a:lnTo>
                      <a:pt x="1078" y="415"/>
                    </a:lnTo>
                    <a:lnTo>
                      <a:pt x="1056" y="415"/>
                    </a:lnTo>
                    <a:lnTo>
                      <a:pt x="1027" y="407"/>
                    </a:lnTo>
                    <a:lnTo>
                      <a:pt x="977" y="407"/>
                    </a:lnTo>
                    <a:lnTo>
                      <a:pt x="948" y="400"/>
                    </a:lnTo>
                    <a:lnTo>
                      <a:pt x="919" y="400"/>
                    </a:lnTo>
                    <a:lnTo>
                      <a:pt x="869" y="393"/>
                    </a:lnTo>
                    <a:lnTo>
                      <a:pt x="848" y="385"/>
                    </a:lnTo>
                    <a:lnTo>
                      <a:pt x="819" y="385"/>
                    </a:lnTo>
                    <a:lnTo>
                      <a:pt x="769" y="378"/>
                    </a:lnTo>
                    <a:lnTo>
                      <a:pt x="747" y="370"/>
                    </a:lnTo>
                    <a:lnTo>
                      <a:pt x="725" y="370"/>
                    </a:lnTo>
                    <a:lnTo>
                      <a:pt x="697" y="363"/>
                    </a:lnTo>
                    <a:lnTo>
                      <a:pt x="654" y="356"/>
                    </a:lnTo>
                    <a:lnTo>
                      <a:pt x="632" y="348"/>
                    </a:lnTo>
                    <a:lnTo>
                      <a:pt x="610" y="341"/>
                    </a:lnTo>
                    <a:lnTo>
                      <a:pt x="567" y="333"/>
                    </a:lnTo>
                    <a:lnTo>
                      <a:pt x="546" y="326"/>
                    </a:lnTo>
                    <a:lnTo>
                      <a:pt x="524" y="326"/>
                    </a:lnTo>
                    <a:lnTo>
                      <a:pt x="481" y="311"/>
                    </a:lnTo>
                    <a:lnTo>
                      <a:pt x="459" y="311"/>
                    </a:lnTo>
                    <a:lnTo>
                      <a:pt x="438" y="304"/>
                    </a:lnTo>
                    <a:lnTo>
                      <a:pt x="424" y="296"/>
                    </a:lnTo>
                    <a:lnTo>
                      <a:pt x="380" y="282"/>
                    </a:lnTo>
                    <a:lnTo>
                      <a:pt x="366" y="282"/>
                    </a:lnTo>
                    <a:lnTo>
                      <a:pt x="345" y="274"/>
                    </a:lnTo>
                    <a:lnTo>
                      <a:pt x="309" y="259"/>
                    </a:lnTo>
                    <a:lnTo>
                      <a:pt x="294" y="252"/>
                    </a:lnTo>
                    <a:lnTo>
                      <a:pt x="280" y="252"/>
                    </a:lnTo>
                    <a:lnTo>
                      <a:pt x="251" y="237"/>
                    </a:lnTo>
                    <a:lnTo>
                      <a:pt x="230" y="230"/>
                    </a:lnTo>
                    <a:lnTo>
                      <a:pt x="215" y="222"/>
                    </a:lnTo>
                    <a:lnTo>
                      <a:pt x="201" y="215"/>
                    </a:lnTo>
                    <a:lnTo>
                      <a:pt x="179" y="200"/>
                    </a:lnTo>
                    <a:lnTo>
                      <a:pt x="165" y="193"/>
                    </a:lnTo>
                    <a:lnTo>
                      <a:pt x="150" y="185"/>
                    </a:lnTo>
                    <a:lnTo>
                      <a:pt x="129" y="171"/>
                    </a:lnTo>
                    <a:lnTo>
                      <a:pt x="115" y="171"/>
                    </a:lnTo>
                    <a:lnTo>
                      <a:pt x="107" y="163"/>
                    </a:lnTo>
                    <a:lnTo>
                      <a:pt x="86" y="148"/>
                    </a:lnTo>
                    <a:lnTo>
                      <a:pt x="79" y="141"/>
                    </a:lnTo>
                    <a:lnTo>
                      <a:pt x="71" y="134"/>
                    </a:lnTo>
                    <a:lnTo>
                      <a:pt x="64" y="126"/>
                    </a:lnTo>
                    <a:lnTo>
                      <a:pt x="50" y="111"/>
                    </a:lnTo>
                    <a:lnTo>
                      <a:pt x="43" y="104"/>
                    </a:lnTo>
                    <a:lnTo>
                      <a:pt x="35" y="97"/>
                    </a:lnTo>
                    <a:lnTo>
                      <a:pt x="21" y="82"/>
                    </a:lnTo>
                    <a:lnTo>
                      <a:pt x="21" y="74"/>
                    </a:lnTo>
                    <a:lnTo>
                      <a:pt x="14" y="67"/>
                    </a:lnTo>
                    <a:lnTo>
                      <a:pt x="7" y="45"/>
                    </a:lnTo>
                    <a:lnTo>
                      <a:pt x="7" y="37"/>
                    </a:lnTo>
                    <a:lnTo>
                      <a:pt x="0" y="30"/>
                    </a:lnTo>
                    <a:lnTo>
                      <a:pt x="0" y="23"/>
                    </a:lnTo>
                    <a:lnTo>
                      <a:pt x="0" y="8"/>
                    </a:lnTo>
                    <a:lnTo>
                      <a:pt x="0" y="0"/>
                    </a:lnTo>
                    <a:lnTo>
                      <a:pt x="0" y="474"/>
                    </a:lnTo>
                    <a:lnTo>
                      <a:pt x="0" y="481"/>
                    </a:lnTo>
                    <a:lnTo>
                      <a:pt x="0" y="496"/>
                    </a:lnTo>
                    <a:lnTo>
                      <a:pt x="0" y="504"/>
                    </a:lnTo>
                    <a:lnTo>
                      <a:pt x="7" y="511"/>
                    </a:lnTo>
                    <a:lnTo>
                      <a:pt x="7" y="518"/>
                    </a:lnTo>
                    <a:lnTo>
                      <a:pt x="14" y="541"/>
                    </a:lnTo>
                    <a:lnTo>
                      <a:pt x="21" y="548"/>
                    </a:lnTo>
                    <a:lnTo>
                      <a:pt x="21" y="555"/>
                    </a:lnTo>
                    <a:lnTo>
                      <a:pt x="35" y="570"/>
                    </a:lnTo>
                    <a:lnTo>
                      <a:pt x="43" y="578"/>
                    </a:lnTo>
                    <a:lnTo>
                      <a:pt x="50" y="585"/>
                    </a:lnTo>
                    <a:lnTo>
                      <a:pt x="64" y="600"/>
                    </a:lnTo>
                    <a:lnTo>
                      <a:pt x="71" y="607"/>
                    </a:lnTo>
                    <a:lnTo>
                      <a:pt x="79" y="615"/>
                    </a:lnTo>
                    <a:lnTo>
                      <a:pt x="86" y="622"/>
                    </a:lnTo>
                    <a:lnTo>
                      <a:pt x="107" y="637"/>
                    </a:lnTo>
                    <a:lnTo>
                      <a:pt x="115" y="644"/>
                    </a:lnTo>
                    <a:lnTo>
                      <a:pt x="129" y="644"/>
                    </a:lnTo>
                    <a:lnTo>
                      <a:pt x="150" y="659"/>
                    </a:lnTo>
                    <a:lnTo>
                      <a:pt x="165" y="666"/>
                    </a:lnTo>
                    <a:lnTo>
                      <a:pt x="179" y="674"/>
                    </a:lnTo>
                    <a:lnTo>
                      <a:pt x="201" y="689"/>
                    </a:lnTo>
                    <a:lnTo>
                      <a:pt x="215" y="696"/>
                    </a:lnTo>
                    <a:lnTo>
                      <a:pt x="230" y="703"/>
                    </a:lnTo>
                    <a:lnTo>
                      <a:pt x="251" y="711"/>
                    </a:lnTo>
                    <a:lnTo>
                      <a:pt x="280" y="726"/>
                    </a:lnTo>
                    <a:lnTo>
                      <a:pt x="294" y="726"/>
                    </a:lnTo>
                    <a:lnTo>
                      <a:pt x="309" y="733"/>
                    </a:lnTo>
                    <a:lnTo>
                      <a:pt x="345" y="748"/>
                    </a:lnTo>
                    <a:lnTo>
                      <a:pt x="366" y="755"/>
                    </a:lnTo>
                    <a:lnTo>
                      <a:pt x="380" y="755"/>
                    </a:lnTo>
                    <a:lnTo>
                      <a:pt x="424" y="770"/>
                    </a:lnTo>
                    <a:lnTo>
                      <a:pt x="438" y="778"/>
                    </a:lnTo>
                    <a:lnTo>
                      <a:pt x="459" y="785"/>
                    </a:lnTo>
                    <a:lnTo>
                      <a:pt x="481" y="785"/>
                    </a:lnTo>
                    <a:lnTo>
                      <a:pt x="524" y="800"/>
                    </a:lnTo>
                    <a:lnTo>
                      <a:pt x="546" y="800"/>
                    </a:lnTo>
                    <a:lnTo>
                      <a:pt x="567" y="807"/>
                    </a:lnTo>
                    <a:lnTo>
                      <a:pt x="610" y="815"/>
                    </a:lnTo>
                    <a:lnTo>
                      <a:pt x="632" y="822"/>
                    </a:lnTo>
                    <a:lnTo>
                      <a:pt x="654" y="829"/>
                    </a:lnTo>
                    <a:lnTo>
                      <a:pt x="697" y="837"/>
                    </a:lnTo>
                    <a:lnTo>
                      <a:pt x="725" y="844"/>
                    </a:lnTo>
                    <a:lnTo>
                      <a:pt x="747" y="844"/>
                    </a:lnTo>
                    <a:lnTo>
                      <a:pt x="769" y="852"/>
                    </a:lnTo>
                    <a:lnTo>
                      <a:pt x="819" y="859"/>
                    </a:lnTo>
                    <a:lnTo>
                      <a:pt x="848" y="859"/>
                    </a:lnTo>
                    <a:lnTo>
                      <a:pt x="869" y="866"/>
                    </a:lnTo>
                    <a:lnTo>
                      <a:pt x="919" y="874"/>
                    </a:lnTo>
                    <a:lnTo>
                      <a:pt x="948" y="874"/>
                    </a:lnTo>
                    <a:lnTo>
                      <a:pt x="977" y="881"/>
                    </a:lnTo>
                    <a:lnTo>
                      <a:pt x="1027" y="881"/>
                    </a:lnTo>
                    <a:lnTo>
                      <a:pt x="1056" y="889"/>
                    </a:lnTo>
                    <a:lnTo>
                      <a:pt x="1078" y="889"/>
                    </a:lnTo>
                    <a:lnTo>
                      <a:pt x="1106" y="896"/>
                    </a:lnTo>
                    <a:lnTo>
                      <a:pt x="1164" y="896"/>
                    </a:lnTo>
                    <a:lnTo>
                      <a:pt x="1193" y="896"/>
                    </a:lnTo>
                    <a:lnTo>
                      <a:pt x="1214" y="903"/>
                    </a:lnTo>
                    <a:lnTo>
                      <a:pt x="1272" y="903"/>
                    </a:lnTo>
                    <a:lnTo>
                      <a:pt x="1300" y="903"/>
                    </a:lnTo>
                    <a:lnTo>
                      <a:pt x="1329" y="911"/>
                    </a:lnTo>
                    <a:lnTo>
                      <a:pt x="1387" y="911"/>
                    </a:lnTo>
                    <a:lnTo>
                      <a:pt x="1415" y="911"/>
                    </a:lnTo>
                    <a:lnTo>
                      <a:pt x="1444" y="911"/>
                    </a:lnTo>
                    <a:lnTo>
                      <a:pt x="1473" y="911"/>
                    </a:lnTo>
                    <a:lnTo>
                      <a:pt x="1530" y="918"/>
                    </a:lnTo>
                    <a:lnTo>
                      <a:pt x="1559" y="918"/>
                    </a:lnTo>
                    <a:lnTo>
                      <a:pt x="1588" y="918"/>
                    </a:lnTo>
                    <a:lnTo>
                      <a:pt x="1645" y="918"/>
                    </a:lnTo>
                    <a:lnTo>
                      <a:pt x="1674" y="918"/>
                    </a:lnTo>
                    <a:lnTo>
                      <a:pt x="1703" y="918"/>
                    </a:lnTo>
                    <a:lnTo>
                      <a:pt x="1760" y="918"/>
                    </a:lnTo>
                    <a:lnTo>
                      <a:pt x="1789" y="918"/>
                    </a:lnTo>
                    <a:lnTo>
                      <a:pt x="1818" y="911"/>
                    </a:lnTo>
                    <a:lnTo>
                      <a:pt x="1847" y="911"/>
                    </a:lnTo>
                    <a:lnTo>
                      <a:pt x="1904" y="911"/>
                    </a:lnTo>
                    <a:lnTo>
                      <a:pt x="1933" y="911"/>
                    </a:lnTo>
                    <a:lnTo>
                      <a:pt x="1954" y="911"/>
                    </a:lnTo>
                    <a:lnTo>
                      <a:pt x="2012" y="903"/>
                    </a:lnTo>
                    <a:lnTo>
                      <a:pt x="2041" y="903"/>
                    </a:lnTo>
                    <a:lnTo>
                      <a:pt x="2069" y="903"/>
                    </a:lnTo>
                    <a:lnTo>
                      <a:pt x="2127" y="896"/>
                    </a:lnTo>
                    <a:lnTo>
                      <a:pt x="2156" y="896"/>
                    </a:lnTo>
                    <a:lnTo>
                      <a:pt x="2177" y="896"/>
                    </a:lnTo>
                    <a:lnTo>
                      <a:pt x="2206" y="889"/>
                    </a:lnTo>
                    <a:lnTo>
                      <a:pt x="2263" y="881"/>
                    </a:lnTo>
                    <a:lnTo>
                      <a:pt x="2285" y="881"/>
                    </a:lnTo>
                    <a:lnTo>
                      <a:pt x="2314" y="881"/>
                    </a:lnTo>
                    <a:lnTo>
                      <a:pt x="2364" y="874"/>
                    </a:lnTo>
                    <a:lnTo>
                      <a:pt x="2393" y="866"/>
                    </a:lnTo>
                    <a:lnTo>
                      <a:pt x="2393" y="393"/>
                    </a:lnTo>
                    <a:close/>
                  </a:path>
                </a:pathLst>
              </a:custGeom>
              <a:solidFill>
                <a:srgbClr val="800000"/>
              </a:solidFill>
              <a:ln w="11113">
                <a:solidFill>
                  <a:srgbClr val="000000"/>
                </a:solidFill>
                <a:prstDash val="solid"/>
                <a:round/>
                <a:headEnd/>
                <a:tailEnd/>
              </a:ln>
            </p:spPr>
            <p:txBody>
              <a:bodyPr/>
              <a:lstStyle/>
              <a:p>
                <a:pPr>
                  <a:defRPr/>
                </a:pPr>
                <a:endParaRPr lang="en-US">
                  <a:ea typeface="+mn-ea"/>
                  <a:cs typeface="+mn-cs"/>
                </a:endParaRPr>
              </a:p>
            </p:txBody>
          </p:sp>
          <p:sp>
            <p:nvSpPr>
              <p:cNvPr id="418835" name="Freeform 19"/>
              <p:cNvSpPr>
                <a:spLocks/>
              </p:cNvSpPr>
              <p:nvPr/>
            </p:nvSpPr>
            <p:spPr bwMode="auto">
              <a:xfrm>
                <a:off x="942" y="1537"/>
                <a:ext cx="2393" cy="880"/>
              </a:xfrm>
              <a:custGeom>
                <a:avLst/>
                <a:gdLst/>
                <a:ahLst/>
                <a:cxnLst>
                  <a:cxn ang="0">
                    <a:pos x="2314" y="843"/>
                  </a:cxn>
                  <a:cxn ang="0">
                    <a:pos x="2206" y="851"/>
                  </a:cxn>
                  <a:cxn ang="0">
                    <a:pos x="2098" y="858"/>
                  </a:cxn>
                  <a:cxn ang="0">
                    <a:pos x="1983" y="866"/>
                  </a:cxn>
                  <a:cxn ang="0">
                    <a:pos x="1875" y="873"/>
                  </a:cxn>
                  <a:cxn ang="0">
                    <a:pos x="1760" y="880"/>
                  </a:cxn>
                  <a:cxn ang="0">
                    <a:pos x="1645" y="880"/>
                  </a:cxn>
                  <a:cxn ang="0">
                    <a:pos x="1530" y="880"/>
                  </a:cxn>
                  <a:cxn ang="0">
                    <a:pos x="1415" y="873"/>
                  </a:cxn>
                  <a:cxn ang="0">
                    <a:pos x="1329" y="873"/>
                  </a:cxn>
                  <a:cxn ang="0">
                    <a:pos x="1214" y="866"/>
                  </a:cxn>
                  <a:cxn ang="0">
                    <a:pos x="1106" y="858"/>
                  </a:cxn>
                  <a:cxn ang="0">
                    <a:pos x="999" y="843"/>
                  </a:cxn>
                  <a:cxn ang="0">
                    <a:pos x="898" y="829"/>
                  </a:cxn>
                  <a:cxn ang="0">
                    <a:pos x="797" y="814"/>
                  </a:cxn>
                  <a:cxn ang="0">
                    <a:pos x="697" y="799"/>
                  </a:cxn>
                  <a:cxn ang="0">
                    <a:pos x="610" y="777"/>
                  </a:cxn>
                  <a:cxn ang="0">
                    <a:pos x="524" y="762"/>
                  </a:cxn>
                  <a:cxn ang="0">
                    <a:pos x="438" y="740"/>
                  </a:cxn>
                  <a:cxn ang="0">
                    <a:pos x="366" y="718"/>
                  </a:cxn>
                  <a:cxn ang="0">
                    <a:pos x="294" y="688"/>
                  </a:cxn>
                  <a:cxn ang="0">
                    <a:pos x="230" y="666"/>
                  </a:cxn>
                  <a:cxn ang="0">
                    <a:pos x="179" y="636"/>
                  </a:cxn>
                  <a:cxn ang="0">
                    <a:pos x="129" y="607"/>
                  </a:cxn>
                  <a:cxn ang="0">
                    <a:pos x="86" y="584"/>
                  </a:cxn>
                  <a:cxn ang="0">
                    <a:pos x="57" y="555"/>
                  </a:cxn>
                  <a:cxn ang="0">
                    <a:pos x="28" y="525"/>
                  </a:cxn>
                  <a:cxn ang="0">
                    <a:pos x="7" y="496"/>
                  </a:cxn>
                  <a:cxn ang="0">
                    <a:pos x="0" y="459"/>
                  </a:cxn>
                  <a:cxn ang="0">
                    <a:pos x="0" y="429"/>
                  </a:cxn>
                  <a:cxn ang="0">
                    <a:pos x="7" y="399"/>
                  </a:cxn>
                  <a:cxn ang="0">
                    <a:pos x="21" y="370"/>
                  </a:cxn>
                  <a:cxn ang="0">
                    <a:pos x="43" y="340"/>
                  </a:cxn>
                  <a:cxn ang="0">
                    <a:pos x="71" y="310"/>
                  </a:cxn>
                  <a:cxn ang="0">
                    <a:pos x="107" y="281"/>
                  </a:cxn>
                  <a:cxn ang="0">
                    <a:pos x="150" y="251"/>
                  </a:cxn>
                  <a:cxn ang="0">
                    <a:pos x="201" y="222"/>
                  </a:cxn>
                  <a:cxn ang="0">
                    <a:pos x="265" y="199"/>
                  </a:cxn>
                  <a:cxn ang="0">
                    <a:pos x="330" y="170"/>
                  </a:cxn>
                  <a:cxn ang="0">
                    <a:pos x="402" y="148"/>
                  </a:cxn>
                  <a:cxn ang="0">
                    <a:pos x="481" y="125"/>
                  </a:cxn>
                  <a:cxn ang="0">
                    <a:pos x="567" y="103"/>
                  </a:cxn>
                  <a:cxn ang="0">
                    <a:pos x="654" y="88"/>
                  </a:cxn>
                  <a:cxn ang="0">
                    <a:pos x="747" y="66"/>
                  </a:cxn>
                  <a:cxn ang="0">
                    <a:pos x="848" y="51"/>
                  </a:cxn>
                  <a:cxn ang="0">
                    <a:pos x="948" y="37"/>
                  </a:cxn>
                  <a:cxn ang="0">
                    <a:pos x="1056" y="29"/>
                  </a:cxn>
                  <a:cxn ang="0">
                    <a:pos x="1164" y="14"/>
                  </a:cxn>
                  <a:cxn ang="0">
                    <a:pos x="1272" y="7"/>
                  </a:cxn>
                  <a:cxn ang="0">
                    <a:pos x="1387" y="0"/>
                  </a:cxn>
                  <a:cxn ang="0">
                    <a:pos x="1502" y="0"/>
                  </a:cxn>
                  <a:cxn ang="0">
                    <a:pos x="1617" y="0"/>
                  </a:cxn>
                  <a:cxn ang="0">
                    <a:pos x="2393" y="829"/>
                  </a:cxn>
                </a:cxnLst>
                <a:rect l="0" t="0" r="r" b="b"/>
                <a:pathLst>
                  <a:path w="2393" h="880">
                    <a:moveTo>
                      <a:pt x="2393" y="829"/>
                    </a:moveTo>
                    <a:lnTo>
                      <a:pt x="2364" y="836"/>
                    </a:lnTo>
                    <a:lnTo>
                      <a:pt x="2314" y="843"/>
                    </a:lnTo>
                    <a:lnTo>
                      <a:pt x="2285" y="843"/>
                    </a:lnTo>
                    <a:lnTo>
                      <a:pt x="2263" y="843"/>
                    </a:lnTo>
                    <a:lnTo>
                      <a:pt x="2206" y="851"/>
                    </a:lnTo>
                    <a:lnTo>
                      <a:pt x="2177" y="858"/>
                    </a:lnTo>
                    <a:lnTo>
                      <a:pt x="2156" y="858"/>
                    </a:lnTo>
                    <a:lnTo>
                      <a:pt x="2098" y="858"/>
                    </a:lnTo>
                    <a:lnTo>
                      <a:pt x="2069" y="866"/>
                    </a:lnTo>
                    <a:lnTo>
                      <a:pt x="2041" y="866"/>
                    </a:lnTo>
                    <a:lnTo>
                      <a:pt x="1983" y="866"/>
                    </a:lnTo>
                    <a:lnTo>
                      <a:pt x="1954" y="873"/>
                    </a:lnTo>
                    <a:lnTo>
                      <a:pt x="1933" y="873"/>
                    </a:lnTo>
                    <a:lnTo>
                      <a:pt x="1875" y="873"/>
                    </a:lnTo>
                    <a:lnTo>
                      <a:pt x="1847" y="873"/>
                    </a:lnTo>
                    <a:lnTo>
                      <a:pt x="1818" y="873"/>
                    </a:lnTo>
                    <a:lnTo>
                      <a:pt x="1760" y="880"/>
                    </a:lnTo>
                    <a:lnTo>
                      <a:pt x="1732" y="880"/>
                    </a:lnTo>
                    <a:lnTo>
                      <a:pt x="1703" y="880"/>
                    </a:lnTo>
                    <a:lnTo>
                      <a:pt x="1645" y="880"/>
                    </a:lnTo>
                    <a:lnTo>
                      <a:pt x="1617" y="880"/>
                    </a:lnTo>
                    <a:lnTo>
                      <a:pt x="1588" y="880"/>
                    </a:lnTo>
                    <a:lnTo>
                      <a:pt x="1530" y="880"/>
                    </a:lnTo>
                    <a:lnTo>
                      <a:pt x="1502" y="880"/>
                    </a:lnTo>
                    <a:lnTo>
                      <a:pt x="1473" y="873"/>
                    </a:lnTo>
                    <a:lnTo>
                      <a:pt x="1415" y="873"/>
                    </a:lnTo>
                    <a:lnTo>
                      <a:pt x="1387" y="873"/>
                    </a:lnTo>
                    <a:lnTo>
                      <a:pt x="1358" y="873"/>
                    </a:lnTo>
                    <a:lnTo>
                      <a:pt x="1329" y="873"/>
                    </a:lnTo>
                    <a:lnTo>
                      <a:pt x="1272" y="866"/>
                    </a:lnTo>
                    <a:lnTo>
                      <a:pt x="1243" y="866"/>
                    </a:lnTo>
                    <a:lnTo>
                      <a:pt x="1214" y="866"/>
                    </a:lnTo>
                    <a:lnTo>
                      <a:pt x="1164" y="858"/>
                    </a:lnTo>
                    <a:lnTo>
                      <a:pt x="1135" y="858"/>
                    </a:lnTo>
                    <a:lnTo>
                      <a:pt x="1106" y="858"/>
                    </a:lnTo>
                    <a:lnTo>
                      <a:pt x="1056" y="851"/>
                    </a:lnTo>
                    <a:lnTo>
                      <a:pt x="1027" y="843"/>
                    </a:lnTo>
                    <a:lnTo>
                      <a:pt x="999" y="843"/>
                    </a:lnTo>
                    <a:lnTo>
                      <a:pt x="948" y="836"/>
                    </a:lnTo>
                    <a:lnTo>
                      <a:pt x="919" y="836"/>
                    </a:lnTo>
                    <a:lnTo>
                      <a:pt x="898" y="829"/>
                    </a:lnTo>
                    <a:lnTo>
                      <a:pt x="848" y="821"/>
                    </a:lnTo>
                    <a:lnTo>
                      <a:pt x="819" y="821"/>
                    </a:lnTo>
                    <a:lnTo>
                      <a:pt x="797" y="814"/>
                    </a:lnTo>
                    <a:lnTo>
                      <a:pt x="747" y="806"/>
                    </a:lnTo>
                    <a:lnTo>
                      <a:pt x="725" y="806"/>
                    </a:lnTo>
                    <a:lnTo>
                      <a:pt x="697" y="799"/>
                    </a:lnTo>
                    <a:lnTo>
                      <a:pt x="654" y="792"/>
                    </a:lnTo>
                    <a:lnTo>
                      <a:pt x="632" y="784"/>
                    </a:lnTo>
                    <a:lnTo>
                      <a:pt x="610" y="777"/>
                    </a:lnTo>
                    <a:lnTo>
                      <a:pt x="567" y="769"/>
                    </a:lnTo>
                    <a:lnTo>
                      <a:pt x="546" y="762"/>
                    </a:lnTo>
                    <a:lnTo>
                      <a:pt x="524" y="762"/>
                    </a:lnTo>
                    <a:lnTo>
                      <a:pt x="481" y="747"/>
                    </a:lnTo>
                    <a:lnTo>
                      <a:pt x="459" y="747"/>
                    </a:lnTo>
                    <a:lnTo>
                      <a:pt x="438" y="740"/>
                    </a:lnTo>
                    <a:lnTo>
                      <a:pt x="402" y="725"/>
                    </a:lnTo>
                    <a:lnTo>
                      <a:pt x="380" y="718"/>
                    </a:lnTo>
                    <a:lnTo>
                      <a:pt x="366" y="718"/>
                    </a:lnTo>
                    <a:lnTo>
                      <a:pt x="330" y="703"/>
                    </a:lnTo>
                    <a:lnTo>
                      <a:pt x="309" y="695"/>
                    </a:lnTo>
                    <a:lnTo>
                      <a:pt x="294" y="688"/>
                    </a:lnTo>
                    <a:lnTo>
                      <a:pt x="265" y="681"/>
                    </a:lnTo>
                    <a:lnTo>
                      <a:pt x="251" y="673"/>
                    </a:lnTo>
                    <a:lnTo>
                      <a:pt x="230" y="666"/>
                    </a:lnTo>
                    <a:lnTo>
                      <a:pt x="201" y="651"/>
                    </a:lnTo>
                    <a:lnTo>
                      <a:pt x="194" y="644"/>
                    </a:lnTo>
                    <a:lnTo>
                      <a:pt x="179" y="636"/>
                    </a:lnTo>
                    <a:lnTo>
                      <a:pt x="150" y="621"/>
                    </a:lnTo>
                    <a:lnTo>
                      <a:pt x="143" y="614"/>
                    </a:lnTo>
                    <a:lnTo>
                      <a:pt x="129" y="607"/>
                    </a:lnTo>
                    <a:lnTo>
                      <a:pt x="107" y="599"/>
                    </a:lnTo>
                    <a:lnTo>
                      <a:pt x="100" y="592"/>
                    </a:lnTo>
                    <a:lnTo>
                      <a:pt x="86" y="584"/>
                    </a:lnTo>
                    <a:lnTo>
                      <a:pt x="71" y="570"/>
                    </a:lnTo>
                    <a:lnTo>
                      <a:pt x="64" y="562"/>
                    </a:lnTo>
                    <a:lnTo>
                      <a:pt x="57" y="555"/>
                    </a:lnTo>
                    <a:lnTo>
                      <a:pt x="43" y="540"/>
                    </a:lnTo>
                    <a:lnTo>
                      <a:pt x="35" y="533"/>
                    </a:lnTo>
                    <a:lnTo>
                      <a:pt x="28" y="525"/>
                    </a:lnTo>
                    <a:lnTo>
                      <a:pt x="21" y="518"/>
                    </a:lnTo>
                    <a:lnTo>
                      <a:pt x="14" y="503"/>
                    </a:lnTo>
                    <a:lnTo>
                      <a:pt x="7" y="496"/>
                    </a:lnTo>
                    <a:lnTo>
                      <a:pt x="7" y="481"/>
                    </a:lnTo>
                    <a:lnTo>
                      <a:pt x="0" y="466"/>
                    </a:lnTo>
                    <a:lnTo>
                      <a:pt x="0" y="459"/>
                    </a:lnTo>
                    <a:lnTo>
                      <a:pt x="0" y="451"/>
                    </a:lnTo>
                    <a:lnTo>
                      <a:pt x="0" y="436"/>
                    </a:lnTo>
                    <a:lnTo>
                      <a:pt x="0" y="429"/>
                    </a:lnTo>
                    <a:lnTo>
                      <a:pt x="0" y="421"/>
                    </a:lnTo>
                    <a:lnTo>
                      <a:pt x="0" y="407"/>
                    </a:lnTo>
                    <a:lnTo>
                      <a:pt x="7" y="399"/>
                    </a:lnTo>
                    <a:lnTo>
                      <a:pt x="7" y="392"/>
                    </a:lnTo>
                    <a:lnTo>
                      <a:pt x="14" y="377"/>
                    </a:lnTo>
                    <a:lnTo>
                      <a:pt x="21" y="370"/>
                    </a:lnTo>
                    <a:lnTo>
                      <a:pt x="21" y="362"/>
                    </a:lnTo>
                    <a:lnTo>
                      <a:pt x="35" y="347"/>
                    </a:lnTo>
                    <a:lnTo>
                      <a:pt x="43" y="340"/>
                    </a:lnTo>
                    <a:lnTo>
                      <a:pt x="50" y="333"/>
                    </a:lnTo>
                    <a:lnTo>
                      <a:pt x="64" y="318"/>
                    </a:lnTo>
                    <a:lnTo>
                      <a:pt x="71" y="310"/>
                    </a:lnTo>
                    <a:lnTo>
                      <a:pt x="79" y="303"/>
                    </a:lnTo>
                    <a:lnTo>
                      <a:pt x="100" y="288"/>
                    </a:lnTo>
                    <a:lnTo>
                      <a:pt x="107" y="281"/>
                    </a:lnTo>
                    <a:lnTo>
                      <a:pt x="115" y="273"/>
                    </a:lnTo>
                    <a:lnTo>
                      <a:pt x="143" y="259"/>
                    </a:lnTo>
                    <a:lnTo>
                      <a:pt x="150" y="251"/>
                    </a:lnTo>
                    <a:lnTo>
                      <a:pt x="165" y="244"/>
                    </a:lnTo>
                    <a:lnTo>
                      <a:pt x="194" y="229"/>
                    </a:lnTo>
                    <a:lnTo>
                      <a:pt x="201" y="222"/>
                    </a:lnTo>
                    <a:lnTo>
                      <a:pt x="215" y="214"/>
                    </a:lnTo>
                    <a:lnTo>
                      <a:pt x="251" y="207"/>
                    </a:lnTo>
                    <a:lnTo>
                      <a:pt x="265" y="199"/>
                    </a:lnTo>
                    <a:lnTo>
                      <a:pt x="280" y="192"/>
                    </a:lnTo>
                    <a:lnTo>
                      <a:pt x="309" y="177"/>
                    </a:lnTo>
                    <a:lnTo>
                      <a:pt x="330" y="170"/>
                    </a:lnTo>
                    <a:lnTo>
                      <a:pt x="345" y="170"/>
                    </a:lnTo>
                    <a:lnTo>
                      <a:pt x="380" y="155"/>
                    </a:lnTo>
                    <a:lnTo>
                      <a:pt x="402" y="148"/>
                    </a:lnTo>
                    <a:lnTo>
                      <a:pt x="424" y="140"/>
                    </a:lnTo>
                    <a:lnTo>
                      <a:pt x="459" y="133"/>
                    </a:lnTo>
                    <a:lnTo>
                      <a:pt x="481" y="125"/>
                    </a:lnTo>
                    <a:lnTo>
                      <a:pt x="503" y="118"/>
                    </a:lnTo>
                    <a:lnTo>
                      <a:pt x="546" y="111"/>
                    </a:lnTo>
                    <a:lnTo>
                      <a:pt x="567" y="103"/>
                    </a:lnTo>
                    <a:lnTo>
                      <a:pt x="589" y="103"/>
                    </a:lnTo>
                    <a:lnTo>
                      <a:pt x="632" y="88"/>
                    </a:lnTo>
                    <a:lnTo>
                      <a:pt x="654" y="88"/>
                    </a:lnTo>
                    <a:lnTo>
                      <a:pt x="675" y="81"/>
                    </a:lnTo>
                    <a:lnTo>
                      <a:pt x="725" y="74"/>
                    </a:lnTo>
                    <a:lnTo>
                      <a:pt x="747" y="66"/>
                    </a:lnTo>
                    <a:lnTo>
                      <a:pt x="769" y="66"/>
                    </a:lnTo>
                    <a:lnTo>
                      <a:pt x="797" y="59"/>
                    </a:lnTo>
                    <a:lnTo>
                      <a:pt x="848" y="51"/>
                    </a:lnTo>
                    <a:lnTo>
                      <a:pt x="869" y="51"/>
                    </a:lnTo>
                    <a:lnTo>
                      <a:pt x="898" y="44"/>
                    </a:lnTo>
                    <a:lnTo>
                      <a:pt x="948" y="37"/>
                    </a:lnTo>
                    <a:lnTo>
                      <a:pt x="977" y="37"/>
                    </a:lnTo>
                    <a:lnTo>
                      <a:pt x="999" y="29"/>
                    </a:lnTo>
                    <a:lnTo>
                      <a:pt x="1056" y="29"/>
                    </a:lnTo>
                    <a:lnTo>
                      <a:pt x="1078" y="22"/>
                    </a:lnTo>
                    <a:lnTo>
                      <a:pt x="1106" y="22"/>
                    </a:lnTo>
                    <a:lnTo>
                      <a:pt x="1164" y="14"/>
                    </a:lnTo>
                    <a:lnTo>
                      <a:pt x="1193" y="14"/>
                    </a:lnTo>
                    <a:lnTo>
                      <a:pt x="1214" y="14"/>
                    </a:lnTo>
                    <a:lnTo>
                      <a:pt x="1272" y="7"/>
                    </a:lnTo>
                    <a:lnTo>
                      <a:pt x="1300" y="7"/>
                    </a:lnTo>
                    <a:lnTo>
                      <a:pt x="1329" y="7"/>
                    </a:lnTo>
                    <a:lnTo>
                      <a:pt x="1387" y="0"/>
                    </a:lnTo>
                    <a:lnTo>
                      <a:pt x="1415" y="0"/>
                    </a:lnTo>
                    <a:lnTo>
                      <a:pt x="1444" y="0"/>
                    </a:lnTo>
                    <a:lnTo>
                      <a:pt x="1502" y="0"/>
                    </a:lnTo>
                    <a:lnTo>
                      <a:pt x="1530" y="0"/>
                    </a:lnTo>
                    <a:lnTo>
                      <a:pt x="1559" y="0"/>
                    </a:lnTo>
                    <a:lnTo>
                      <a:pt x="1617" y="0"/>
                    </a:lnTo>
                    <a:lnTo>
                      <a:pt x="1645" y="0"/>
                    </a:lnTo>
                    <a:lnTo>
                      <a:pt x="1645" y="436"/>
                    </a:lnTo>
                    <a:lnTo>
                      <a:pt x="2393" y="829"/>
                    </a:lnTo>
                    <a:close/>
                  </a:path>
                </a:pathLst>
              </a:custGeom>
              <a:solidFill>
                <a:srgbClr val="FF0000"/>
              </a:solidFill>
              <a:ln w="11113">
                <a:solidFill>
                  <a:srgbClr val="000000"/>
                </a:solidFill>
                <a:prstDash val="solid"/>
                <a:round/>
                <a:headEnd/>
                <a:tailEnd/>
              </a:ln>
            </p:spPr>
            <p:txBody>
              <a:bodyPr/>
              <a:lstStyle/>
              <a:p>
                <a:pPr>
                  <a:defRPr/>
                </a:pPr>
                <a:endParaRPr lang="en-US">
                  <a:ea typeface="+mn-ea"/>
                  <a:cs typeface="+mn-cs"/>
                </a:endParaRPr>
              </a:p>
            </p:txBody>
          </p:sp>
        </p:grpSp>
        <p:sp>
          <p:nvSpPr>
            <p:cNvPr id="31756" name="Rectangle 20"/>
            <p:cNvSpPr>
              <a:spLocks noChangeArrowheads="1"/>
            </p:cNvSpPr>
            <p:nvPr/>
          </p:nvSpPr>
          <p:spPr bwMode="auto">
            <a:xfrm>
              <a:off x="2279" y="2117"/>
              <a:ext cx="1161" cy="4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50000"/>
                </a:spcBef>
              </a:pPr>
              <a:r>
                <a:rPr lang="en-GB" sz="1600" b="1" dirty="0">
                  <a:solidFill>
                    <a:schemeClr val="bg1"/>
                  </a:solidFill>
                  <a:effectLst/>
                </a:rPr>
                <a:t>Weak Interaction and</a:t>
              </a:r>
              <a:r>
                <a:rPr lang="pt-PT" sz="1600" b="1" dirty="0">
                  <a:solidFill>
                    <a:schemeClr val="bg1"/>
                  </a:solidFill>
                  <a:effectLst/>
                </a:rPr>
                <a:t/>
              </a:r>
              <a:br>
                <a:rPr lang="pt-PT" sz="1600" b="1" dirty="0">
                  <a:solidFill>
                    <a:schemeClr val="bg1"/>
                  </a:solidFill>
                  <a:effectLst/>
                </a:rPr>
              </a:br>
              <a:r>
                <a:rPr lang="pt-PT" sz="1600" b="1" dirty="0">
                  <a:solidFill>
                    <a:schemeClr val="bg1"/>
                  </a:solidFill>
                  <a:effectLst/>
                </a:rPr>
                <a:t>Nuclear </a:t>
              </a:r>
              <a:r>
                <a:rPr lang="pt-PT" sz="1600" b="1" dirty="0" err="1">
                  <a:solidFill>
                    <a:schemeClr val="bg1"/>
                  </a:solidFill>
                  <a:effectLst/>
                </a:rPr>
                <a:t>Physics</a:t>
              </a:r>
              <a:r>
                <a:rPr lang="pt-PT" sz="1600" b="1" dirty="0">
                  <a:solidFill>
                    <a:schemeClr val="bg1"/>
                  </a:solidFill>
                  <a:effectLst/>
                </a:rPr>
                <a:t/>
              </a:r>
              <a:br>
                <a:rPr lang="pt-PT" sz="1600" b="1" dirty="0">
                  <a:solidFill>
                    <a:schemeClr val="bg1"/>
                  </a:solidFill>
                  <a:effectLst/>
                </a:rPr>
              </a:br>
              <a:r>
                <a:rPr lang="pt-PT" sz="1600" b="1" dirty="0">
                  <a:solidFill>
                    <a:schemeClr val="bg1"/>
                  </a:solidFill>
                  <a:effectLst/>
                </a:rPr>
                <a:t>56%</a:t>
              </a:r>
              <a:endParaRPr lang="en-GB" sz="1600" b="1" i="1" dirty="0">
                <a:solidFill>
                  <a:schemeClr val="bg1"/>
                </a:solidFill>
                <a:effectLst/>
              </a:endParaRPr>
            </a:p>
          </p:txBody>
        </p:sp>
        <p:sp>
          <p:nvSpPr>
            <p:cNvPr id="31757" name="Rectangle 21"/>
            <p:cNvSpPr>
              <a:spLocks noChangeArrowheads="1"/>
            </p:cNvSpPr>
            <p:nvPr/>
          </p:nvSpPr>
          <p:spPr bwMode="auto">
            <a:xfrm>
              <a:off x="588" y="2105"/>
              <a:ext cx="809"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50000"/>
                </a:spcBef>
              </a:pPr>
              <a:r>
                <a:rPr lang="en-GB" sz="1600" b="1" dirty="0">
                  <a:solidFill>
                    <a:srgbClr val="000000"/>
                  </a:solidFill>
                  <a:effectLst/>
                </a:rPr>
                <a:t>Atomic Physics</a:t>
              </a:r>
              <a:r>
                <a:rPr lang="pt-PT" sz="1600" b="1" dirty="0">
                  <a:solidFill>
                    <a:srgbClr val="000000"/>
                  </a:solidFill>
                  <a:effectLst/>
                </a:rPr>
                <a:t/>
              </a:r>
              <a:br>
                <a:rPr lang="pt-PT" sz="1600" b="1" dirty="0">
                  <a:solidFill>
                    <a:srgbClr val="000000"/>
                  </a:solidFill>
                  <a:effectLst/>
                </a:rPr>
              </a:br>
              <a:r>
                <a:rPr lang="pt-PT" sz="1600" b="1" dirty="0">
                  <a:solidFill>
                    <a:srgbClr val="000000"/>
                  </a:solidFill>
                  <a:effectLst/>
                </a:rPr>
                <a:t>21%</a:t>
              </a:r>
              <a:endParaRPr lang="en-GB" sz="1600" b="1" i="1" dirty="0">
                <a:effectLst/>
              </a:endParaRPr>
            </a:p>
          </p:txBody>
        </p:sp>
        <p:sp>
          <p:nvSpPr>
            <p:cNvPr id="31758" name="Rectangle 22"/>
            <p:cNvSpPr>
              <a:spLocks noChangeArrowheads="1"/>
            </p:cNvSpPr>
            <p:nvPr/>
          </p:nvSpPr>
          <p:spPr bwMode="auto">
            <a:xfrm rot="21242754">
              <a:off x="1319" y="1705"/>
              <a:ext cx="539" cy="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50000"/>
                </a:spcBef>
              </a:pPr>
              <a:r>
                <a:rPr lang="en-GB" sz="1200" b="1" dirty="0">
                  <a:solidFill>
                    <a:schemeClr val="bg1"/>
                  </a:solidFill>
                  <a:effectLst/>
                </a:rPr>
                <a:t>Particle and </a:t>
              </a:r>
              <a:r>
                <a:rPr lang="pt-PT" sz="1200" b="1" dirty="0">
                  <a:solidFill>
                    <a:schemeClr val="bg1"/>
                  </a:solidFill>
                  <a:effectLst/>
                </a:rPr>
                <a:t/>
              </a:r>
              <a:br>
                <a:rPr lang="pt-PT" sz="1200" b="1" dirty="0">
                  <a:solidFill>
                    <a:schemeClr val="bg1"/>
                  </a:solidFill>
                  <a:effectLst/>
                </a:rPr>
              </a:br>
              <a:r>
                <a:rPr lang="pt-PT" sz="1200" b="1" dirty="0">
                  <a:solidFill>
                    <a:schemeClr val="bg1"/>
                  </a:solidFill>
                  <a:effectLst/>
                </a:rPr>
                <a:t>Astro-</a:t>
              </a:r>
              <a:r>
                <a:rPr lang="pt-PT" sz="1200" b="1" dirty="0" err="1">
                  <a:solidFill>
                    <a:schemeClr val="bg1"/>
                  </a:solidFill>
                  <a:effectLst/>
                </a:rPr>
                <a:t>Physics</a:t>
              </a:r>
              <a:r>
                <a:rPr lang="pt-PT" sz="1200" b="1" dirty="0">
                  <a:solidFill>
                    <a:schemeClr val="bg1"/>
                  </a:solidFill>
                  <a:effectLst/>
                </a:rPr>
                <a:t/>
              </a:r>
              <a:br>
                <a:rPr lang="pt-PT" sz="1200" b="1" dirty="0">
                  <a:solidFill>
                    <a:schemeClr val="bg1"/>
                  </a:solidFill>
                  <a:effectLst/>
                </a:rPr>
              </a:br>
              <a:r>
                <a:rPr lang="pt-PT" sz="1200" b="1" dirty="0">
                  <a:solidFill>
                    <a:schemeClr val="bg1"/>
                  </a:solidFill>
                  <a:effectLst/>
                </a:rPr>
                <a:t>11%</a:t>
              </a:r>
              <a:endParaRPr lang="en-GB" sz="1200" b="1" i="1" dirty="0">
                <a:solidFill>
                  <a:schemeClr val="bg1"/>
                </a:solidFill>
                <a:effectLst/>
              </a:endParaRPr>
            </a:p>
          </p:txBody>
        </p:sp>
      </p:grpSp>
      <p:sp>
        <p:nvSpPr>
          <p:cNvPr id="31750" name="Rectangle 23"/>
          <p:cNvSpPr>
            <a:spLocks noChangeArrowheads="1"/>
          </p:cNvSpPr>
          <p:nvPr/>
        </p:nvSpPr>
        <p:spPr bwMode="auto">
          <a:xfrm rot="207073">
            <a:off x="3603472" y="5894089"/>
            <a:ext cx="795089" cy="5386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50000"/>
              </a:spcBef>
            </a:pPr>
            <a:r>
              <a:rPr lang="en-GB" sz="1400" b="1" dirty="0">
                <a:solidFill>
                  <a:schemeClr val="bg1"/>
                </a:solidFill>
                <a:effectLst/>
              </a:rPr>
              <a:t>Solid </a:t>
            </a:r>
            <a:r>
              <a:rPr lang="pt-PT" sz="1400" b="1" dirty="0">
                <a:solidFill>
                  <a:schemeClr val="bg1"/>
                </a:solidFill>
                <a:effectLst/>
              </a:rPr>
              <a:t>S</a:t>
            </a:r>
            <a:r>
              <a:rPr lang="en-GB" sz="1400" b="1" dirty="0" err="1">
                <a:solidFill>
                  <a:schemeClr val="bg1"/>
                </a:solidFill>
                <a:effectLst/>
              </a:rPr>
              <a:t>tate</a:t>
            </a:r>
            <a:endParaRPr lang="en-GB" sz="1400" b="1" dirty="0">
              <a:solidFill>
                <a:schemeClr val="bg1"/>
              </a:solidFill>
              <a:effectLst/>
            </a:endParaRPr>
          </a:p>
          <a:p>
            <a:pPr>
              <a:spcBef>
                <a:spcPct val="50000"/>
              </a:spcBef>
            </a:pPr>
            <a:r>
              <a:rPr lang="pt-PT" sz="1400" b="1" dirty="0">
                <a:solidFill>
                  <a:schemeClr val="bg1"/>
                </a:solidFill>
                <a:effectLst/>
              </a:rPr>
              <a:t>P</a:t>
            </a:r>
            <a:r>
              <a:rPr lang="en-GB" sz="1400" b="1" dirty="0" err="1">
                <a:solidFill>
                  <a:schemeClr val="bg1"/>
                </a:solidFill>
                <a:effectLst/>
              </a:rPr>
              <a:t>hysics</a:t>
            </a:r>
            <a:endParaRPr lang="en-GB" sz="1400" b="1" i="1" dirty="0">
              <a:solidFill>
                <a:schemeClr val="bg1"/>
              </a:solidFill>
              <a:effectLst/>
            </a:endParaRPr>
          </a:p>
        </p:txBody>
      </p:sp>
      <p:sp>
        <p:nvSpPr>
          <p:cNvPr id="418840" name="Rectangle 24"/>
          <p:cNvSpPr>
            <a:spLocks noChangeArrowheads="1"/>
          </p:cNvSpPr>
          <p:nvPr/>
        </p:nvSpPr>
        <p:spPr bwMode="auto">
          <a:xfrm rot="20073073">
            <a:off x="4072732" y="5148192"/>
            <a:ext cx="445910" cy="276999"/>
          </a:xfrm>
          <a:prstGeom prst="rect">
            <a:avLst/>
          </a:prstGeom>
          <a:noFill/>
          <a:ln w="9525">
            <a:noFill/>
            <a:miter lim="800000"/>
            <a:headEnd/>
            <a:tailEnd/>
          </a:ln>
        </p:spPr>
        <p:txBody>
          <a:bodyPr wrap="none" lIns="0" tIns="0" rIns="0" bIns="0">
            <a:spAutoFit/>
          </a:bodyPr>
          <a:lstStyle/>
          <a:p>
            <a:pPr>
              <a:spcBef>
                <a:spcPct val="50000"/>
              </a:spcBef>
              <a:defRPr/>
            </a:pPr>
            <a:r>
              <a:rPr lang="pt-PT" b="1" dirty="0">
                <a:solidFill>
                  <a:schemeClr val="bg1"/>
                </a:solidFill>
                <a:effectLst>
                  <a:outerShdw blurRad="38100" dist="38100" dir="2700000" algn="tl">
                    <a:srgbClr val="C0C0C0"/>
                  </a:outerShdw>
                </a:effectLst>
                <a:ea typeface="ＭＳ Ｐゴシック" charset="-128"/>
                <a:cs typeface="+mn-cs"/>
              </a:rPr>
              <a:t>10%</a:t>
            </a:r>
            <a:endParaRPr lang="en-GB" b="1" i="1" dirty="0">
              <a:solidFill>
                <a:schemeClr val="bg1"/>
              </a:solidFill>
              <a:effectLst>
                <a:outerShdw blurRad="38100" dist="38100" dir="2700000" algn="tl">
                  <a:srgbClr val="C0C0C0"/>
                </a:outerShdw>
              </a:effectLst>
              <a:ea typeface="ＭＳ Ｐゴシック" charset="-128"/>
              <a:cs typeface="+mn-cs"/>
            </a:endParaRPr>
          </a:p>
        </p:txBody>
      </p:sp>
      <p:sp>
        <p:nvSpPr>
          <p:cNvPr id="29" name="Content Placeholder 2"/>
          <p:cNvSpPr txBox="1">
            <a:spLocks/>
          </p:cNvSpPr>
          <p:nvPr/>
        </p:nvSpPr>
        <p:spPr>
          <a:xfrm>
            <a:off x="7008812" y="23312"/>
            <a:ext cx="2135188" cy="62585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dirty="0" smtClean="0">
                <a:sym typeface="Wingdings"/>
              </a:rPr>
              <a:t>2011</a:t>
            </a:r>
            <a:endParaRPr lang="en-US" dirty="0">
              <a:sym typeface="Wingdings"/>
            </a:endParaRPr>
          </a:p>
        </p:txBody>
      </p:sp>
      <p:pic>
        <p:nvPicPr>
          <p:cNvPr id="30" name="Picture 29"/>
          <p:cNvPicPr>
            <a:picLocks noChangeAspect="1"/>
          </p:cNvPicPr>
          <p:nvPr/>
        </p:nvPicPr>
        <p:blipFill>
          <a:blip r:embed="rId3"/>
          <a:stretch>
            <a:fillRect/>
          </a:stretch>
        </p:blipFill>
        <p:spPr>
          <a:xfrm>
            <a:off x="0" y="5982"/>
            <a:ext cx="3173973" cy="699247"/>
          </a:xfrm>
          <a:prstGeom prst="rect">
            <a:avLst/>
          </a:prstGeom>
        </p:spPr>
      </p:pic>
      <p:sp>
        <p:nvSpPr>
          <p:cNvPr id="3" name="Bent Arrow 2"/>
          <p:cNvSpPr/>
          <p:nvPr/>
        </p:nvSpPr>
        <p:spPr>
          <a:xfrm>
            <a:off x="513442" y="3088666"/>
            <a:ext cx="4589763" cy="842736"/>
          </a:xfrm>
          <a:prstGeom prst="bentArrow">
            <a:avLst>
              <a:gd name="adj1" fmla="val 11600"/>
              <a:gd name="adj2" fmla="val 25000"/>
              <a:gd name="adj3" fmla="val 25000"/>
              <a:gd name="adj4" fmla="val 43750"/>
            </a:avLst>
          </a:prstGeom>
          <a:solidFill>
            <a:srgbClr val="5EF3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Bent Arrow 30"/>
          <p:cNvSpPr/>
          <p:nvPr/>
        </p:nvSpPr>
        <p:spPr>
          <a:xfrm flipV="1">
            <a:off x="501264" y="4971101"/>
            <a:ext cx="3086718" cy="1661627"/>
          </a:xfrm>
          <a:prstGeom prst="bentArrow">
            <a:avLst>
              <a:gd name="adj1" fmla="val 6934"/>
              <a:gd name="adj2" fmla="val 23780"/>
              <a:gd name="adj3" fmla="val 25891"/>
              <a:gd name="adj4" fmla="val 43750"/>
            </a:avLst>
          </a:prstGeom>
          <a:solidFill>
            <a:srgbClr val="091A8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0" y="4016913"/>
            <a:ext cx="2067280" cy="923330"/>
          </a:xfrm>
          <a:prstGeom prst="rect">
            <a:avLst/>
          </a:prstGeom>
          <a:noFill/>
        </p:spPr>
        <p:txBody>
          <a:bodyPr wrap="square" rtlCol="0">
            <a:spAutoFit/>
          </a:bodyPr>
          <a:lstStyle/>
          <a:p>
            <a:pPr algn="ctr"/>
            <a:r>
              <a:rPr lang="en-US" dirty="0"/>
              <a:t>University Hospitals</a:t>
            </a:r>
          </a:p>
          <a:p>
            <a:pPr algn="ctr"/>
            <a:r>
              <a:rPr lang="en-US" dirty="0" smtClean="0"/>
              <a:t>Universities</a:t>
            </a:r>
          </a:p>
          <a:p>
            <a:pPr algn="ctr"/>
            <a:r>
              <a:rPr lang="en-US" dirty="0" smtClean="0"/>
              <a:t>Research Institutes</a:t>
            </a:r>
          </a:p>
        </p:txBody>
      </p:sp>
      <p:sp>
        <p:nvSpPr>
          <p:cNvPr id="31746" name="Rectangle 3"/>
          <p:cNvSpPr>
            <a:spLocks noChangeArrowheads="1"/>
          </p:cNvSpPr>
          <p:nvPr/>
        </p:nvSpPr>
        <p:spPr bwMode="auto">
          <a:xfrm>
            <a:off x="1147982" y="3394023"/>
            <a:ext cx="2097516"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spcBef>
                <a:spcPct val="50000"/>
              </a:spcBef>
            </a:pPr>
            <a:r>
              <a:rPr lang="en-GB" sz="1600" b="1" dirty="0">
                <a:solidFill>
                  <a:srgbClr val="3EA44B"/>
                </a:solidFill>
                <a:effectLst/>
              </a:rPr>
              <a:t>Biology/</a:t>
            </a:r>
            <a:r>
              <a:rPr lang="en-GB" sz="1600" b="1" dirty="0" smtClean="0">
                <a:solidFill>
                  <a:srgbClr val="3EA44B"/>
                </a:solidFill>
                <a:effectLst/>
              </a:rPr>
              <a:t>Medicine </a:t>
            </a:r>
            <a:r>
              <a:rPr lang="pt-PT" sz="1600" b="1" dirty="0" smtClean="0">
                <a:solidFill>
                  <a:srgbClr val="3EA44B"/>
                </a:solidFill>
                <a:effectLst/>
              </a:rPr>
              <a:t>2</a:t>
            </a:r>
            <a:r>
              <a:rPr lang="pt-PT" sz="1600" b="1" dirty="0">
                <a:solidFill>
                  <a:srgbClr val="3EA44B"/>
                </a:solidFill>
                <a:effectLst/>
              </a:rPr>
              <a:t>%</a:t>
            </a:r>
            <a:endParaRPr lang="en-GB" sz="1600" b="1" i="1" dirty="0">
              <a:solidFill>
                <a:srgbClr val="3EA44B"/>
              </a:solidFill>
              <a:effectLst/>
            </a:endParaRPr>
          </a:p>
        </p:txBody>
      </p:sp>
      <p:sp>
        <p:nvSpPr>
          <p:cNvPr id="32" name="Rectangle 3"/>
          <p:cNvSpPr>
            <a:spLocks noChangeArrowheads="1"/>
          </p:cNvSpPr>
          <p:nvPr/>
        </p:nvSpPr>
        <p:spPr bwMode="auto">
          <a:xfrm>
            <a:off x="738745" y="6333031"/>
            <a:ext cx="2097516"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p>
            <a:pPr>
              <a:spcBef>
                <a:spcPct val="50000"/>
              </a:spcBef>
            </a:pPr>
            <a:r>
              <a:rPr lang="en-GB" sz="1600" b="1" dirty="0" smtClean="0">
                <a:solidFill>
                  <a:srgbClr val="091A80"/>
                </a:solidFill>
              </a:rPr>
              <a:t>Material’s research </a:t>
            </a:r>
            <a:r>
              <a:rPr lang="pt-PT" sz="1600" b="1" dirty="0" smtClean="0">
                <a:solidFill>
                  <a:srgbClr val="091A80"/>
                </a:solidFill>
              </a:rPr>
              <a:t>10</a:t>
            </a:r>
            <a:r>
              <a:rPr lang="pt-PT" sz="1600" b="1" dirty="0" smtClean="0">
                <a:solidFill>
                  <a:srgbClr val="091A80"/>
                </a:solidFill>
                <a:effectLst/>
              </a:rPr>
              <a:t>%</a:t>
            </a:r>
            <a:endParaRPr lang="en-GB" sz="1600" b="1" i="1" dirty="0">
              <a:solidFill>
                <a:srgbClr val="091A80"/>
              </a:solidFill>
              <a:effectLst/>
            </a:endParaRPr>
          </a:p>
        </p:txBody>
      </p:sp>
      <p:sp>
        <p:nvSpPr>
          <p:cNvPr id="33" name="Content Placeholder 2"/>
          <p:cNvSpPr txBox="1">
            <a:spLocks/>
          </p:cNvSpPr>
          <p:nvPr/>
        </p:nvSpPr>
        <p:spPr>
          <a:xfrm rot="20215357">
            <a:off x="4928474" y="4894754"/>
            <a:ext cx="4166631" cy="1103211"/>
          </a:xfrm>
          <a:prstGeom prst="rect">
            <a:avLst/>
          </a:prstGeom>
        </p:spPr>
        <p:txBody>
          <a:bodyPr vert="horz" lIns="91440" tIns="45720" rIns="91440" bIns="45720" rtlCol="0">
            <a:prstTxWarp prst="textCanDown">
              <a:avLst>
                <a:gd name="adj" fmla="val 33333"/>
              </a:avLst>
            </a:prstTxWarp>
            <a:normAutofit/>
            <a:scene3d>
              <a:camera prst="orthographicFront"/>
              <a:lightRig rig="soft" dir="t">
                <a:rot lat="0" lon="0" rev="10800000"/>
              </a:lightRig>
            </a:scene3d>
            <a:sp3d>
              <a:bevelT w="27940" h="12700"/>
              <a:contourClr>
                <a:srgbClr val="DDDDDD"/>
              </a:contourClr>
            </a:sp3d>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b="1" spc="150" dirty="0" smtClean="0">
                <a:ln w="11430"/>
                <a:solidFill>
                  <a:srgbClr val="F8F8F8"/>
                </a:solidFill>
                <a:effectLst>
                  <a:glow rad="101600">
                    <a:schemeClr val="accent3">
                      <a:satMod val="175000"/>
                      <a:alpha val="40000"/>
                    </a:schemeClr>
                  </a:glow>
                  <a:outerShdw blurRad="25400" algn="tl" rotWithShape="0">
                    <a:srgbClr val="000000">
                      <a:alpha val="43000"/>
                    </a:srgbClr>
                  </a:outerShdw>
                </a:effectLst>
                <a:sym typeface="Wingdings"/>
              </a:rPr>
              <a:t>BEAM TIME PIE</a:t>
            </a:r>
            <a:endParaRPr lang="en-US" b="1" spc="150" dirty="0">
              <a:ln w="11430"/>
              <a:solidFill>
                <a:srgbClr val="F8F8F8"/>
              </a:solidFill>
              <a:effectLst>
                <a:glow rad="101600">
                  <a:schemeClr val="accent3">
                    <a:satMod val="175000"/>
                    <a:alpha val="40000"/>
                  </a:schemeClr>
                </a:glow>
                <a:outerShdw blurRad="25400" algn="tl" rotWithShape="0">
                  <a:srgbClr val="000000">
                    <a:alpha val="43000"/>
                  </a:srgbClr>
                </a:outerShdw>
              </a:effectLst>
              <a:sym typeface="Wingdings"/>
            </a:endParaRPr>
          </a:p>
        </p:txBody>
      </p:sp>
    </p:spTree>
    <p:extLst>
      <p:ext uri="{BB962C8B-B14F-4D97-AF65-F5344CB8AC3E}">
        <p14:creationId xmlns="" xmlns:p14="http://schemas.microsoft.com/office/powerpoint/2010/main" val="1371233857"/>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fld id="{CC95C58F-6A19-8F4E-8891-4D3FC559B1C1}" type="slidenum">
              <a:rPr lang="en-US"/>
              <a:pPr/>
              <a:t>7</a:t>
            </a:fld>
            <a:endParaRPr lang="en-US"/>
          </a:p>
        </p:txBody>
      </p:sp>
      <p:sp>
        <p:nvSpPr>
          <p:cNvPr id="698371" name="Text Box 3"/>
          <p:cNvSpPr txBox="1">
            <a:spLocks noChangeArrowheads="1"/>
          </p:cNvSpPr>
          <p:nvPr/>
        </p:nvSpPr>
        <p:spPr bwMode="auto">
          <a:xfrm>
            <a:off x="-130260" y="3472845"/>
            <a:ext cx="9143999" cy="31854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0" tIns="0" rIns="0" bIns="0" anchor="ctr" anchorCtr="0">
            <a:spAutoFit/>
          </a:bodyPr>
          <a:lstStyle>
            <a:lvl1pPr marL="447675" indent="-447675" algn="l" eaLnBrk="0" hangingPunct="0">
              <a:defRPr sz="2400">
                <a:solidFill>
                  <a:schemeClr val="tx1"/>
                </a:solidFill>
                <a:latin typeface="Times" charset="0"/>
                <a:ea typeface="ＭＳ Ｐゴシック" charset="0"/>
              </a:defRPr>
            </a:lvl1pPr>
            <a:lvl2pPr marL="627063" algn="l" eaLnBrk="0" hangingPunct="0">
              <a:defRPr sz="2400">
                <a:solidFill>
                  <a:schemeClr val="tx1"/>
                </a:solidFill>
                <a:latin typeface="Times" charset="0"/>
                <a:ea typeface="ＭＳ Ｐゴシック" charset="0"/>
              </a:defRPr>
            </a:lvl2pPr>
            <a:lvl3pPr algn="l" eaLnBrk="0" hangingPunct="0">
              <a:defRPr sz="2400">
                <a:solidFill>
                  <a:schemeClr val="tx1"/>
                </a:solidFill>
                <a:latin typeface="Times" charset="0"/>
                <a:ea typeface="ＭＳ Ｐゴシック" charset="0"/>
              </a:defRPr>
            </a:lvl3pPr>
            <a:lvl4pPr algn="l" eaLnBrk="0" hangingPunct="0">
              <a:defRPr sz="2400">
                <a:solidFill>
                  <a:schemeClr val="tx1"/>
                </a:solidFill>
                <a:latin typeface="Times" charset="0"/>
                <a:ea typeface="ＭＳ Ｐゴシック" charset="0"/>
              </a:defRPr>
            </a:lvl4pPr>
            <a:lvl5pPr algn="l" eaLnBrk="0" hangingPunct="0">
              <a:defRPr sz="2400">
                <a:solidFill>
                  <a:schemeClr val="tx1"/>
                </a:solidFill>
                <a:latin typeface="Times" charset="0"/>
                <a:ea typeface="ＭＳ Ｐゴシック" charset="0"/>
              </a:defRPr>
            </a:lvl5pPr>
            <a:lvl6pPr eaLnBrk="0" fontAlgn="base" hangingPunct="0">
              <a:spcBef>
                <a:spcPct val="0"/>
              </a:spcBef>
              <a:spcAft>
                <a:spcPct val="0"/>
              </a:spcAft>
              <a:defRPr sz="2400">
                <a:solidFill>
                  <a:schemeClr val="tx1"/>
                </a:solidFill>
                <a:latin typeface="Times" charset="0"/>
                <a:ea typeface="ＭＳ Ｐゴシック" charset="0"/>
              </a:defRPr>
            </a:lvl6pPr>
            <a:lvl7pPr eaLnBrk="0" fontAlgn="base" hangingPunct="0">
              <a:spcBef>
                <a:spcPct val="0"/>
              </a:spcBef>
              <a:spcAft>
                <a:spcPct val="0"/>
              </a:spcAft>
              <a:defRPr sz="2400">
                <a:solidFill>
                  <a:schemeClr val="tx1"/>
                </a:solidFill>
                <a:latin typeface="Times" charset="0"/>
                <a:ea typeface="ＭＳ Ｐゴシック" charset="0"/>
              </a:defRPr>
            </a:lvl7pPr>
            <a:lvl8pPr eaLnBrk="0" fontAlgn="base" hangingPunct="0">
              <a:spcBef>
                <a:spcPct val="0"/>
              </a:spcBef>
              <a:spcAft>
                <a:spcPct val="0"/>
              </a:spcAft>
              <a:defRPr sz="2400">
                <a:solidFill>
                  <a:schemeClr val="tx1"/>
                </a:solidFill>
                <a:latin typeface="Times" charset="0"/>
                <a:ea typeface="ＭＳ Ｐゴシック" charset="0"/>
              </a:defRPr>
            </a:lvl8pPr>
            <a:lvl9pPr eaLnBrk="0" fontAlgn="base" hangingPunct="0">
              <a:spcBef>
                <a:spcPct val="0"/>
              </a:spcBef>
              <a:spcAft>
                <a:spcPct val="0"/>
              </a:spcAft>
              <a:defRPr sz="2400">
                <a:solidFill>
                  <a:schemeClr val="tx1"/>
                </a:solidFill>
                <a:latin typeface="Times" charset="0"/>
                <a:ea typeface="ＭＳ Ｐゴシック" charset="0"/>
              </a:defRPr>
            </a:lvl9pPr>
          </a:lstStyle>
          <a:p>
            <a:pPr algn="r" eaLnBrk="1" hangingPunct="1">
              <a:spcBef>
                <a:spcPct val="50000"/>
              </a:spcBef>
            </a:pPr>
            <a:endParaRPr lang="en-US" sz="1800" b="1" i="1" dirty="0">
              <a:solidFill>
                <a:srgbClr val="FF0000"/>
              </a:solidFill>
              <a:latin typeface="Comic Sans MS" charset="0"/>
            </a:endParaRPr>
          </a:p>
          <a:p>
            <a:pPr eaLnBrk="1" hangingPunct="1">
              <a:spcAft>
                <a:spcPct val="50000"/>
              </a:spcAft>
              <a:buFont typeface="Wingdings" charset="0"/>
              <a:buNone/>
            </a:pPr>
            <a:r>
              <a:rPr lang="en-US" sz="1800" b="1" dirty="0">
                <a:solidFill>
                  <a:srgbClr val="FF0000"/>
                </a:solidFill>
                <a:latin typeface="Comic Sans MS" charset="0"/>
              </a:rPr>
              <a:t>	</a:t>
            </a:r>
            <a:r>
              <a:rPr lang="en-US" sz="1800" b="1" dirty="0" smtClean="0">
                <a:solidFill>
                  <a:srgbClr val="0000FF"/>
                </a:solidFill>
                <a:latin typeface="+mn-lt"/>
              </a:rPr>
              <a:t>SENSITIVITY AND TRACEABILITY: </a:t>
            </a:r>
            <a:r>
              <a:rPr lang="en-US" sz="1800" dirty="0" smtClean="0">
                <a:latin typeface="+mn-lt"/>
              </a:rPr>
              <a:t>Nothing </a:t>
            </a:r>
            <a:r>
              <a:rPr lang="en-US" sz="1800" dirty="0">
                <a:latin typeface="+mn-lt"/>
              </a:rPr>
              <a:t>is more </a:t>
            </a:r>
            <a:r>
              <a:rPr lang="en-US" sz="1800" dirty="0" smtClean="0">
                <a:latin typeface="+mn-lt"/>
              </a:rPr>
              <a:t>easy </a:t>
            </a:r>
            <a:r>
              <a:rPr lang="en-US" sz="1800" dirty="0">
                <a:latin typeface="+mn-lt"/>
              </a:rPr>
              <a:t>to detect with high sensitivity than nuclear radiation. Very low concentrations of radioactive impurity atoms in a material or on a </a:t>
            </a:r>
            <a:r>
              <a:rPr lang="en-US" sz="1800" b="1" dirty="0">
                <a:latin typeface="+mn-lt"/>
              </a:rPr>
              <a:t>surface or interface can be </a:t>
            </a:r>
            <a:r>
              <a:rPr lang="en-US" sz="1800" b="1" dirty="0" smtClean="0">
                <a:latin typeface="+mn-lt"/>
              </a:rPr>
              <a:t>detected, or followed in a body.</a:t>
            </a:r>
          </a:p>
          <a:p>
            <a:pPr eaLnBrk="1" hangingPunct="1">
              <a:spcAft>
                <a:spcPct val="50000"/>
              </a:spcAft>
              <a:buFont typeface="Wingdings" charset="0"/>
              <a:buNone/>
            </a:pPr>
            <a:r>
              <a:rPr lang="en-US" sz="1800" b="1" dirty="0">
                <a:solidFill>
                  <a:srgbClr val="FF0000"/>
                </a:solidFill>
                <a:latin typeface="+mn-lt"/>
              </a:rPr>
              <a:t>	</a:t>
            </a:r>
            <a:r>
              <a:rPr lang="en-US" sz="1800" b="1" dirty="0" smtClean="0">
                <a:solidFill>
                  <a:srgbClr val="0000FF"/>
                </a:solidFill>
                <a:latin typeface="+mn-lt"/>
              </a:rPr>
              <a:t>LOCAL INFORMATION: </a:t>
            </a:r>
            <a:r>
              <a:rPr lang="en-US" sz="1800" b="1" dirty="0" smtClean="0">
                <a:latin typeface="+mn-lt"/>
              </a:rPr>
              <a:t>Hyperfine </a:t>
            </a:r>
            <a:r>
              <a:rPr lang="en-US" sz="1800" b="1" dirty="0">
                <a:latin typeface="+mn-lt"/>
              </a:rPr>
              <a:t>interaction (ME, </a:t>
            </a:r>
            <a:r>
              <a:rPr lang="en-US" sz="1800" b="1" dirty="0" smtClean="0">
                <a:latin typeface="+mn-lt"/>
              </a:rPr>
              <a:t>PAC, </a:t>
            </a:r>
            <a:r>
              <a:rPr lang="en-US" sz="1800" b="1" dirty="0" smtClean="0">
                <a:latin typeface="Symbol" charset="2"/>
                <a:cs typeface="Symbol" charset="2"/>
              </a:rPr>
              <a:t>b</a:t>
            </a:r>
            <a:r>
              <a:rPr lang="en-US" sz="1800" b="1" dirty="0" smtClean="0">
                <a:latin typeface="+mn-lt"/>
              </a:rPr>
              <a:t>-NMR) </a:t>
            </a:r>
            <a:r>
              <a:rPr lang="en-US" sz="1800" b="1" dirty="0">
                <a:latin typeface="+mn-lt"/>
              </a:rPr>
              <a:t>and </a:t>
            </a:r>
            <a:r>
              <a:rPr lang="en-US" sz="1800" b="1" dirty="0" smtClean="0">
                <a:latin typeface="+mn-lt"/>
              </a:rPr>
              <a:t>Emission Channeling </a:t>
            </a:r>
            <a:r>
              <a:rPr lang="en-US" sz="1800" b="1" dirty="0">
                <a:latin typeface="+mn-lt"/>
              </a:rPr>
              <a:t>deliver local information on lattice sites and </a:t>
            </a:r>
            <a:r>
              <a:rPr lang="en-US" sz="1800" b="1" dirty="0" smtClean="0">
                <a:latin typeface="+mn-lt"/>
              </a:rPr>
              <a:t>neighborhood.</a:t>
            </a:r>
          </a:p>
          <a:p>
            <a:pPr eaLnBrk="1" hangingPunct="1">
              <a:spcAft>
                <a:spcPct val="50000"/>
              </a:spcAft>
              <a:buFont typeface="Wingdings" charset="0"/>
              <a:buNone/>
            </a:pPr>
            <a:r>
              <a:rPr lang="en-US" sz="1800" b="1" dirty="0">
                <a:solidFill>
                  <a:srgbClr val="FF0000"/>
                </a:solidFill>
                <a:latin typeface="+mn-lt"/>
              </a:rPr>
              <a:t>	</a:t>
            </a:r>
            <a:r>
              <a:rPr lang="en-US" sz="1800" b="1" dirty="0" smtClean="0">
                <a:solidFill>
                  <a:srgbClr val="0000FF"/>
                </a:solidFill>
                <a:latin typeface="+mn-lt"/>
              </a:rPr>
              <a:t>SELECTIVITY: </a:t>
            </a:r>
            <a:r>
              <a:rPr lang="en-US" sz="1800" dirty="0" smtClean="0">
                <a:latin typeface="+mn-lt"/>
              </a:rPr>
              <a:t>Element </a:t>
            </a:r>
            <a:r>
              <a:rPr lang="en-US" sz="1800" dirty="0">
                <a:latin typeface="+mn-lt"/>
              </a:rPr>
              <a:t>transmutation due to the radioactive decay add chemical selectivity to “classical” spectroscopy techniques (photoluminescence, deep level transient spectroscopy</a:t>
            </a:r>
            <a:r>
              <a:rPr lang="en-US" sz="1800" dirty="0" smtClean="0">
                <a:latin typeface="+mn-lt"/>
              </a:rPr>
              <a:t>).</a:t>
            </a:r>
          </a:p>
          <a:p>
            <a:pPr eaLnBrk="1" hangingPunct="1">
              <a:spcAft>
                <a:spcPct val="50000"/>
              </a:spcAft>
              <a:buFont typeface="Wingdings" charset="0"/>
              <a:buNone/>
            </a:pPr>
            <a:r>
              <a:rPr lang="en-US" sz="1800" dirty="0" smtClean="0">
                <a:solidFill>
                  <a:srgbClr val="FF0000"/>
                </a:solidFill>
                <a:latin typeface="+mn-lt"/>
              </a:rPr>
              <a:t>	</a:t>
            </a:r>
            <a:r>
              <a:rPr lang="en-US" sz="1800" b="1" dirty="0" smtClean="0">
                <a:solidFill>
                  <a:srgbClr val="FF0000"/>
                </a:solidFill>
                <a:latin typeface="+mn-lt"/>
              </a:rPr>
              <a:t>TUNEABLE RANGE OF ENERGY DEPOSITION: </a:t>
            </a:r>
            <a:r>
              <a:rPr lang="en-US" sz="1800" dirty="0" smtClean="0">
                <a:latin typeface="+mn-lt"/>
              </a:rPr>
              <a:t>Different isotopes and decay particles for tumor and tumor cell killing.</a:t>
            </a:r>
          </a:p>
        </p:txBody>
      </p:sp>
      <p:sp>
        <p:nvSpPr>
          <p:cNvPr id="698372" name="Rectangle 4"/>
          <p:cNvSpPr>
            <a:spLocks noGrp="1" noChangeArrowheads="1"/>
          </p:cNvSpPr>
          <p:nvPr>
            <p:ph type="title"/>
          </p:nvPr>
        </p:nvSpPr>
        <p:spPr>
          <a:xfrm>
            <a:off x="1" y="85498"/>
            <a:ext cx="8785224" cy="1143000"/>
          </a:xfrm>
        </p:spPr>
        <p:txBody>
          <a:bodyPr>
            <a:normAutofit fontScale="90000"/>
          </a:bodyPr>
          <a:lstStyle/>
          <a:p>
            <a:pPr algn="r"/>
            <a:r>
              <a:rPr lang="en-US" dirty="0">
                <a:solidFill>
                  <a:schemeClr val="tx1"/>
                </a:solidFill>
              </a:rPr>
              <a:t>Why Radioactive Isotopes for </a:t>
            </a:r>
            <a:r>
              <a:rPr lang="en-US" dirty="0" smtClean="0">
                <a:solidFill>
                  <a:srgbClr val="714093"/>
                </a:solidFill>
              </a:rPr>
              <a:t>Mater</a:t>
            </a:r>
            <a:r>
              <a:rPr lang="en-US" dirty="0" smtClean="0">
                <a:solidFill>
                  <a:schemeClr val="tx1"/>
                </a:solidFill>
              </a:rPr>
              <a:t> and </a:t>
            </a:r>
            <a:r>
              <a:rPr lang="en-US" dirty="0">
                <a:solidFill>
                  <a:srgbClr val="714093"/>
                </a:solidFill>
              </a:rPr>
              <a:t>Life Sciences</a:t>
            </a:r>
            <a:r>
              <a:rPr lang="en-US" dirty="0">
                <a:solidFill>
                  <a:schemeClr val="tx1"/>
                </a:solidFill>
              </a:rPr>
              <a:t>?</a:t>
            </a:r>
          </a:p>
        </p:txBody>
      </p:sp>
      <p:sp>
        <p:nvSpPr>
          <p:cNvPr id="698377" name="Oval 9"/>
          <p:cNvSpPr>
            <a:spLocks noChangeArrowheads="1"/>
          </p:cNvSpPr>
          <p:nvPr/>
        </p:nvSpPr>
        <p:spPr bwMode="auto">
          <a:xfrm>
            <a:off x="6979097" y="2249455"/>
            <a:ext cx="219075" cy="215900"/>
          </a:xfrm>
          <a:prstGeom prst="ellipse">
            <a:avLst/>
          </a:prstGeom>
          <a:solidFill>
            <a:srgbClr val="FFCC00"/>
          </a:solidFill>
          <a:ln>
            <a:noFill/>
          </a:ln>
          <a:effectLst/>
          <a:extLst>
            <a:ext uri="{91240B29-F687-4f45-9708-019B960494DF}">
              <a14:hiddenLine xmlns="" xmlns:a14="http://schemas.microsoft.com/office/drawing/2010/main" w="9525">
                <a:solidFill>
                  <a:srgbClr val="FF0000"/>
                </a:solidFill>
                <a:round/>
                <a:headEnd/>
                <a:tailEnd/>
              </a14:hiddenLine>
            </a:ext>
            <a:ext uri="{AF507438-7753-43e0-B8FC-AC1667EBCBE1}">
              <a14:hiddenEffects xmlns="" xmlns:a14="http://schemas.microsoft.com/office/drawing/2010/main">
                <a:effectLst>
                  <a:outerShdw blurRad="63500" dist="107763" dir="2700000" algn="ctr" rotWithShape="0">
                    <a:schemeClr val="bg2">
                      <a:alpha val="50000"/>
                    </a:schemeClr>
                  </a:outerShdw>
                </a:effectLst>
              </a14:hiddenEffects>
            </a:ext>
          </a:extLst>
        </p:spPr>
        <p:txBody>
          <a:bodyPr lIns="90000" tIns="46800" rIns="90000" bIns="46800" anchor="ctr">
            <a:spAutoFit/>
          </a:bodyPr>
          <a:lstStyle/>
          <a:p>
            <a:endParaRPr lang="en-US"/>
          </a:p>
        </p:txBody>
      </p:sp>
      <p:sp>
        <p:nvSpPr>
          <p:cNvPr id="698379" name="Text Box 11"/>
          <p:cNvSpPr txBox="1">
            <a:spLocks noChangeArrowheads="1"/>
          </p:cNvSpPr>
          <p:nvPr/>
        </p:nvSpPr>
        <p:spPr bwMode="auto">
          <a:xfrm>
            <a:off x="5717110" y="1746218"/>
            <a:ext cx="2698598" cy="1479509"/>
          </a:xfrm>
          <a:prstGeom prst="rect">
            <a:avLst/>
          </a:prstGeom>
          <a:noFill/>
          <a:ln>
            <a:noFill/>
          </a:ln>
          <a:effectLst/>
          <a:extLst>
            <a:ext uri="{909E8E84-426E-40dd-AFC4-6F175D3DCCD1}">
              <a14:hiddenFill xmlns="" xmlns:a14="http://schemas.microsoft.com/office/drawing/2010/main">
                <a:solidFill>
                  <a:srgbClr val="FFFFCC"/>
                </a:solidFill>
              </a14:hiddenFill>
            </a:ext>
            <a:ext uri="{91240B29-F687-4f45-9708-019B960494DF}">
              <a14:hiddenLine xmlns="" xmlns:a14="http://schemas.microsoft.com/office/drawing/2010/main" w="9525">
                <a:solidFill>
                  <a:srgbClr val="FF0000"/>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50000"/>
                    </a:schemeClr>
                  </a:outerShdw>
                </a:effectLst>
              </a14:hiddenEffects>
            </a:ext>
          </a:extLst>
        </p:spPr>
        <p:txBody>
          <a:bodyPr wrap="none" lIns="90000" tIns="46800" rIns="90000" bIns="46800">
            <a:spAutoFit/>
          </a:bodyPr>
          <a:lstStyle/>
          <a:p>
            <a:pPr algn="ctr"/>
            <a:r>
              <a:rPr lang="en-US" dirty="0"/>
              <a:t>isotopes of this element </a:t>
            </a:r>
          </a:p>
          <a:p>
            <a:pPr algn="ctr"/>
            <a:endParaRPr lang="en-US" dirty="0"/>
          </a:p>
          <a:p>
            <a:pPr algn="ctr"/>
            <a:r>
              <a:rPr lang="en-US" dirty="0"/>
              <a:t/>
            </a:r>
            <a:br>
              <a:rPr lang="en-US" dirty="0"/>
            </a:br>
            <a:r>
              <a:rPr lang="en-US" dirty="0"/>
              <a:t>used for solid state physics </a:t>
            </a:r>
            <a:br>
              <a:rPr lang="en-US" dirty="0"/>
            </a:br>
            <a:r>
              <a:rPr lang="en-US" dirty="0"/>
              <a:t>or life science </a:t>
            </a:r>
          </a:p>
        </p:txBody>
      </p:sp>
      <p:grpSp>
        <p:nvGrpSpPr>
          <p:cNvPr id="2" name="Group 1"/>
          <p:cNvGrpSpPr/>
          <p:nvPr/>
        </p:nvGrpSpPr>
        <p:grpSpPr>
          <a:xfrm>
            <a:off x="740587" y="629335"/>
            <a:ext cx="4132263" cy="3074988"/>
            <a:chOff x="740587" y="737895"/>
            <a:chExt cx="4132263" cy="3074988"/>
          </a:xfrm>
        </p:grpSpPr>
        <p:pic>
          <p:nvPicPr>
            <p:cNvPr id="698373" name="Picture 5"/>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740587" y="737895"/>
              <a:ext cx="4132263" cy="3074988"/>
            </a:xfrm>
            <a:noFill/>
            <a:ln/>
          </p:spPr>
        </p:pic>
        <p:grpSp>
          <p:nvGrpSpPr>
            <p:cNvPr id="5" name="Group 4"/>
            <p:cNvGrpSpPr/>
            <p:nvPr/>
          </p:nvGrpSpPr>
          <p:grpSpPr>
            <a:xfrm>
              <a:off x="1042213" y="1745958"/>
              <a:ext cx="223200" cy="320400"/>
              <a:chOff x="1032934" y="1989138"/>
              <a:chExt cx="223200" cy="320400"/>
            </a:xfrm>
          </p:grpSpPr>
          <p:sp>
            <p:nvSpPr>
              <p:cNvPr id="4" name="Rectangle 3"/>
              <p:cNvSpPr/>
              <p:nvPr/>
            </p:nvSpPr>
            <p:spPr>
              <a:xfrm>
                <a:off x="1032934" y="1989138"/>
                <a:ext cx="223200" cy="320400"/>
              </a:xfrm>
              <a:prstGeom prst="rect">
                <a:avLst/>
              </a:prstGeom>
              <a:gradFill>
                <a:gsLst>
                  <a:gs pos="0">
                    <a:srgbClr val="714093"/>
                  </a:gs>
                  <a:gs pos="100000">
                    <a:srgbClr val="3EA44B"/>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a:spLocks noChangeAspect="1"/>
              </p:cNvSpPr>
              <p:nvPr/>
            </p:nvSpPr>
            <p:spPr>
              <a:xfrm>
                <a:off x="1056235" y="2052637"/>
                <a:ext cx="194400" cy="194400"/>
              </a:xfrm>
              <a:prstGeom prst="ellipse">
                <a:avLst/>
              </a:prstGeom>
              <a:solidFill>
                <a:srgbClr val="F9C227"/>
              </a:solidFill>
              <a:ln>
                <a:noFill/>
              </a:ln>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normAutofit lnSpcReduction="10000"/>
              </a:bodyPr>
              <a:lstStyle/>
              <a:p>
                <a:pPr algn="ctr"/>
                <a:r>
                  <a:rPr lang="en-US" sz="1000" dirty="0" smtClean="0">
                    <a:solidFill>
                      <a:schemeClr val="tx1"/>
                    </a:solidFill>
                    <a:latin typeface="Arial Narrow Bold"/>
                    <a:cs typeface="Arial Narrow Bold"/>
                  </a:rPr>
                  <a:t>Mg</a:t>
                </a:r>
                <a:endParaRPr lang="en-US" sz="1000" dirty="0">
                  <a:solidFill>
                    <a:schemeClr val="tx1"/>
                  </a:solidFill>
                  <a:latin typeface="Arial Narrow Bold"/>
                  <a:cs typeface="Arial Narrow Bold"/>
                </a:endParaRPr>
              </a:p>
            </p:txBody>
          </p:sp>
        </p:grpSp>
        <p:sp>
          <p:nvSpPr>
            <p:cNvPr id="15" name="Oval 14"/>
            <p:cNvSpPr>
              <a:spLocks noChangeAspect="1"/>
            </p:cNvSpPr>
            <p:nvPr/>
          </p:nvSpPr>
          <p:spPr>
            <a:xfrm>
              <a:off x="2625517" y="2134323"/>
              <a:ext cx="194400" cy="194400"/>
            </a:xfrm>
            <a:prstGeom prst="ellipse">
              <a:avLst/>
            </a:prstGeom>
            <a:solidFill>
              <a:srgbClr val="F9C227"/>
            </a:solidFill>
            <a:ln>
              <a:noFill/>
            </a:ln>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normAutofit lnSpcReduction="10000"/>
            </a:bodyPr>
            <a:lstStyle/>
            <a:p>
              <a:pPr algn="ctr"/>
              <a:r>
                <a:rPr lang="en-US" sz="1000" dirty="0" smtClean="0">
                  <a:solidFill>
                    <a:schemeClr val="tx1"/>
                  </a:solidFill>
                  <a:latin typeface="Arial Narrow Bold"/>
                  <a:cs typeface="Arial Narrow Bold"/>
                </a:rPr>
                <a:t>Co</a:t>
              </a:r>
              <a:endParaRPr lang="en-US" sz="1000" dirty="0">
                <a:solidFill>
                  <a:schemeClr val="tx1"/>
                </a:solidFill>
                <a:latin typeface="Arial Narrow Bold"/>
                <a:cs typeface="Arial Narrow Bold"/>
              </a:endParaRPr>
            </a:p>
          </p:txBody>
        </p:sp>
        <p:sp>
          <p:nvSpPr>
            <p:cNvPr id="16" name="Oval 15"/>
            <p:cNvSpPr>
              <a:spLocks noChangeAspect="1"/>
            </p:cNvSpPr>
            <p:nvPr/>
          </p:nvSpPr>
          <p:spPr>
            <a:xfrm>
              <a:off x="2854111" y="2130102"/>
              <a:ext cx="194400" cy="194400"/>
            </a:xfrm>
            <a:prstGeom prst="ellipse">
              <a:avLst/>
            </a:prstGeom>
            <a:solidFill>
              <a:srgbClr val="F9C227"/>
            </a:solidFill>
            <a:ln>
              <a:noFill/>
            </a:ln>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normAutofit lnSpcReduction="10000"/>
            </a:bodyPr>
            <a:lstStyle/>
            <a:p>
              <a:pPr algn="ctr"/>
              <a:r>
                <a:rPr lang="en-US" sz="1000" dirty="0" smtClean="0">
                  <a:solidFill>
                    <a:schemeClr val="tx1"/>
                  </a:solidFill>
                  <a:latin typeface="Arial Narrow Bold"/>
                  <a:cs typeface="Arial Narrow Bold"/>
                </a:rPr>
                <a:t>Ni</a:t>
              </a:r>
              <a:endParaRPr lang="en-US" sz="1000" dirty="0">
                <a:solidFill>
                  <a:schemeClr val="tx1"/>
                </a:solidFill>
                <a:latin typeface="Arial Narrow Bold"/>
                <a:cs typeface="Arial Narrow Bold"/>
              </a:endParaRPr>
            </a:p>
          </p:txBody>
        </p:sp>
        <p:sp>
          <p:nvSpPr>
            <p:cNvPr id="18" name="Oval 17"/>
            <p:cNvSpPr>
              <a:spLocks noChangeAspect="1"/>
            </p:cNvSpPr>
            <p:nvPr/>
          </p:nvSpPr>
          <p:spPr>
            <a:xfrm>
              <a:off x="1691298" y="1498067"/>
              <a:ext cx="1510933" cy="505790"/>
            </a:xfrm>
            <a:prstGeom prst="ellipse">
              <a:avLst/>
            </a:prstGeom>
            <a:solidFill>
              <a:schemeClr val="bg2">
                <a:lumMod val="25000"/>
              </a:schemeClr>
            </a:solidFill>
            <a:ln>
              <a:noFill/>
            </a:ln>
          </p:spPr>
          <p:style>
            <a:lnRef idx="1">
              <a:schemeClr val="accent1"/>
            </a:lnRef>
            <a:fillRef idx="3">
              <a:schemeClr val="accent1"/>
            </a:fillRef>
            <a:effectRef idx="2">
              <a:schemeClr val="accent1"/>
            </a:effectRef>
            <a:fontRef idx="minor">
              <a:schemeClr val="lt1"/>
            </a:fontRef>
          </p:style>
          <p:txBody>
            <a:bodyPr wrap="none" lIns="0" tIns="0" rIns="0" bIns="0" rtlCol="0" anchor="ctr" anchorCtr="1">
              <a:normAutofit/>
            </a:bodyPr>
            <a:lstStyle/>
            <a:p>
              <a:pPr algn="ctr"/>
              <a:r>
                <a:rPr lang="en-US" sz="1000" dirty="0" smtClean="0">
                  <a:solidFill>
                    <a:schemeClr val="bg1"/>
                  </a:solidFill>
                  <a:latin typeface="Arial Narrow Bold"/>
                  <a:cs typeface="Arial Narrow Bold"/>
                </a:rPr>
                <a:t>NEW ION SOURCES</a:t>
              </a:r>
              <a:endParaRPr lang="en-US" sz="1000" dirty="0">
                <a:solidFill>
                  <a:schemeClr val="bg1"/>
                </a:solidFill>
                <a:latin typeface="Arial Narrow Bold"/>
                <a:cs typeface="Arial Narrow Bold"/>
              </a:endParaRPr>
            </a:p>
          </p:txBody>
        </p:sp>
      </p:grpSp>
    </p:spTree>
    <p:custDataLst>
      <p:tags r:id="rId1"/>
    </p:custDataLst>
    <p:extLst>
      <p:ext uri="{BB962C8B-B14F-4D97-AF65-F5344CB8AC3E}">
        <p14:creationId xmlns="" xmlns:p14="http://schemas.microsoft.com/office/powerpoint/2010/main" val="35552974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152"/>
            <a:ext cx="9144000" cy="830997"/>
          </a:xfrm>
          <a:prstGeom prst="rect">
            <a:avLst/>
          </a:prstGeom>
          <a:solidFill>
            <a:srgbClr val="FFFF00"/>
          </a:solidFill>
        </p:spPr>
        <p:txBody>
          <a:bodyPr wrap="square" rtlCol="0">
            <a:spAutoFit/>
          </a:bodyPr>
          <a:lstStyle/>
          <a:p>
            <a:pPr algn="ctr"/>
            <a:r>
              <a:rPr lang="en-US" sz="2400" b="1" dirty="0" smtClean="0">
                <a:solidFill>
                  <a:srgbClr val="0000FF"/>
                </a:solidFill>
              </a:rPr>
              <a:t>Current and </a:t>
            </a:r>
            <a:r>
              <a:rPr lang="en-US" sz="2400" b="1" dirty="0" smtClean="0">
                <a:solidFill>
                  <a:srgbClr val="008000"/>
                </a:solidFill>
              </a:rPr>
              <a:t>PROSPECTIVE</a:t>
            </a:r>
            <a:r>
              <a:rPr lang="en-US" sz="2400" b="1" dirty="0" smtClean="0">
                <a:solidFill>
                  <a:srgbClr val="0000FF"/>
                </a:solidFill>
              </a:rPr>
              <a:t> Work using</a:t>
            </a:r>
          </a:p>
          <a:p>
            <a:pPr algn="ctr"/>
            <a:r>
              <a:rPr lang="en-US" sz="2400" b="1" dirty="0" smtClean="0">
                <a:solidFill>
                  <a:srgbClr val="0000FF"/>
                </a:solidFill>
              </a:rPr>
              <a:t>EXOTIC Radioactive isotopes</a:t>
            </a:r>
          </a:p>
        </p:txBody>
      </p:sp>
      <p:sp>
        <p:nvSpPr>
          <p:cNvPr id="3" name="TextBox 2"/>
          <p:cNvSpPr txBox="1"/>
          <p:nvPr/>
        </p:nvSpPr>
        <p:spPr>
          <a:xfrm>
            <a:off x="0" y="4656754"/>
            <a:ext cx="9144000" cy="1938992"/>
          </a:xfrm>
          <a:prstGeom prst="rect">
            <a:avLst/>
          </a:prstGeom>
          <a:solidFill>
            <a:srgbClr val="FF6666"/>
          </a:solidFill>
        </p:spPr>
        <p:txBody>
          <a:bodyPr wrap="square" rtlCol="0">
            <a:spAutoFit/>
          </a:bodyPr>
          <a:lstStyle/>
          <a:p>
            <a:pPr algn="just"/>
            <a:r>
              <a:rPr lang="en-US" sz="2400" dirty="0"/>
              <a:t>When </a:t>
            </a:r>
            <a:r>
              <a:rPr lang="en-US" sz="2400" dirty="0" smtClean="0"/>
              <a:t>thinking Life Sciences – the deal is how to bring and use the </a:t>
            </a:r>
            <a:r>
              <a:rPr lang="en-US" sz="2400" dirty="0" smtClean="0">
                <a:solidFill>
                  <a:srgbClr val="0000FF"/>
                </a:solidFill>
              </a:rPr>
              <a:t>highly concentrated excess energy </a:t>
            </a:r>
            <a:r>
              <a:rPr lang="en-US" sz="2400" dirty="0" smtClean="0"/>
              <a:t>of a radioactive nuclei, within the living body or … living cell of interest. </a:t>
            </a:r>
          </a:p>
          <a:p>
            <a:pPr algn="just"/>
            <a:endParaRPr lang="en-US" sz="2400" dirty="0">
              <a:sym typeface="Wingdings"/>
            </a:endParaRPr>
          </a:p>
          <a:p>
            <a:pPr algn="just"/>
            <a:r>
              <a:rPr lang="en-US" sz="2400" dirty="0" smtClean="0">
                <a:sym typeface="Wingdings"/>
              </a:rPr>
              <a:t> NEW isotopes and decay modes for diagnosis and treatments. </a:t>
            </a:r>
            <a:endParaRPr lang="en-US" sz="2400" dirty="0"/>
          </a:p>
        </p:txBody>
      </p:sp>
      <p:sp>
        <p:nvSpPr>
          <p:cNvPr id="5" name="TextBox 4"/>
          <p:cNvSpPr txBox="1"/>
          <p:nvPr/>
        </p:nvSpPr>
        <p:spPr>
          <a:xfrm>
            <a:off x="0" y="1039324"/>
            <a:ext cx="9144000" cy="3416320"/>
          </a:xfrm>
          <a:prstGeom prst="rect">
            <a:avLst/>
          </a:prstGeom>
          <a:solidFill>
            <a:srgbClr val="F9C227"/>
          </a:solidFill>
        </p:spPr>
        <p:txBody>
          <a:bodyPr wrap="square" rtlCol="0">
            <a:spAutoFit/>
          </a:bodyPr>
          <a:lstStyle/>
          <a:p>
            <a:pPr algn="ctr"/>
            <a:r>
              <a:rPr lang="en-US" sz="2400" dirty="0" smtClean="0"/>
              <a:t>When thinking Materials and Molecular Properties we are</a:t>
            </a:r>
          </a:p>
          <a:p>
            <a:pPr algn="ctr"/>
            <a:r>
              <a:rPr lang="en-US" sz="2400" dirty="0" smtClean="0">
                <a:sym typeface="Wingdings"/>
              </a:rPr>
              <a:t>dealing with electromagnetism, mass, many body systems and </a:t>
            </a:r>
            <a:r>
              <a:rPr lang="en-US" sz="2400" dirty="0" smtClean="0">
                <a:solidFill>
                  <a:srgbClr val="0000FF"/>
                </a:solidFill>
                <a:sym typeface="Wingdings"/>
              </a:rPr>
              <a:t>scaling</a:t>
            </a:r>
          </a:p>
          <a:p>
            <a:pPr algn="ctr"/>
            <a:r>
              <a:rPr lang="en-US" sz="2400" dirty="0" smtClean="0">
                <a:solidFill>
                  <a:srgbClr val="0000FF"/>
                </a:solidFill>
                <a:sym typeface="Wingdings"/>
              </a:rPr>
              <a:t>Atomic-like information is the aim</a:t>
            </a:r>
            <a:r>
              <a:rPr lang="en-US" sz="2400" dirty="0" smtClean="0">
                <a:sym typeface="Wingdings"/>
              </a:rPr>
              <a:t> </a:t>
            </a:r>
            <a:endParaRPr lang="en-US" sz="2400" dirty="0">
              <a:sym typeface="Wingdings"/>
            </a:endParaRPr>
          </a:p>
          <a:p>
            <a:pPr algn="just"/>
            <a:r>
              <a:rPr lang="en-US" sz="2400" dirty="0">
                <a:sym typeface="Wingdings"/>
              </a:rPr>
              <a:t> Semiconductor Physics (Si, Oxides, organic compounds)</a:t>
            </a:r>
          </a:p>
          <a:p>
            <a:pPr algn="just"/>
            <a:r>
              <a:rPr lang="en-US" sz="2400" dirty="0" smtClean="0">
                <a:sym typeface="Wingdings"/>
              </a:rPr>
              <a:t>	 </a:t>
            </a:r>
            <a:r>
              <a:rPr lang="en-US" sz="2400" dirty="0" err="1" smtClean="0">
                <a:sym typeface="Wingdings"/>
              </a:rPr>
              <a:t>Nanomaterials</a:t>
            </a:r>
            <a:r>
              <a:rPr lang="en-US" sz="2400" dirty="0">
                <a:sym typeface="Wingdings"/>
              </a:rPr>
              <a:t> </a:t>
            </a:r>
            <a:r>
              <a:rPr lang="en-US" sz="2400" dirty="0" smtClean="0">
                <a:sym typeface="Wingdings"/>
              </a:rPr>
              <a:t>(geometry, downsizing </a:t>
            </a:r>
            <a:r>
              <a:rPr lang="en-US" sz="2400" dirty="0">
                <a:sym typeface="Wingdings"/>
              </a:rPr>
              <a:t>and </a:t>
            </a:r>
            <a:r>
              <a:rPr lang="en-US" sz="2400" dirty="0" smtClean="0">
                <a:sym typeface="Wingdings"/>
              </a:rPr>
              <a:t>integration)</a:t>
            </a:r>
            <a:endParaRPr lang="en-US" sz="2400" dirty="0">
              <a:sym typeface="Wingdings"/>
            </a:endParaRPr>
          </a:p>
          <a:p>
            <a:pPr algn="just"/>
            <a:r>
              <a:rPr lang="en-US" sz="2400" dirty="0" smtClean="0">
                <a:sym typeface="Wingdings"/>
              </a:rPr>
              <a:t>		 </a:t>
            </a:r>
            <a:r>
              <a:rPr lang="en-US" sz="2400" dirty="0">
                <a:sym typeface="Wingdings"/>
              </a:rPr>
              <a:t>Surfaces and </a:t>
            </a:r>
            <a:r>
              <a:rPr lang="en-US" sz="2400" dirty="0" smtClean="0">
                <a:sym typeface="Wingdings"/>
              </a:rPr>
              <a:t>interfaces (bulk properties are modified)</a:t>
            </a:r>
            <a:endParaRPr lang="en-US" sz="2400" dirty="0">
              <a:sym typeface="Wingdings"/>
            </a:endParaRPr>
          </a:p>
          <a:p>
            <a:pPr algn="just"/>
            <a:r>
              <a:rPr lang="en-US" sz="2400" dirty="0" smtClean="0">
                <a:sym typeface="Wingdings"/>
              </a:rPr>
              <a:t>			 </a:t>
            </a:r>
            <a:r>
              <a:rPr lang="en-US" sz="2400" dirty="0">
                <a:sym typeface="Wingdings"/>
              </a:rPr>
              <a:t>Soft matter : liquid crystals and </a:t>
            </a:r>
            <a:r>
              <a:rPr lang="en-US" sz="2400" dirty="0" err="1">
                <a:sym typeface="Wingdings"/>
              </a:rPr>
              <a:t>graphen</a:t>
            </a:r>
            <a:r>
              <a:rPr lang="en-US" sz="2400" dirty="0">
                <a:sym typeface="Wingdings"/>
              </a:rPr>
              <a:t>, </a:t>
            </a:r>
          </a:p>
          <a:p>
            <a:pPr algn="just"/>
            <a:r>
              <a:rPr lang="en-US" sz="2400" dirty="0" smtClean="0">
                <a:sym typeface="Wingdings"/>
              </a:rPr>
              <a:t>				 </a:t>
            </a:r>
            <a:r>
              <a:rPr lang="en-US" sz="2400" b="1" u="sng" dirty="0">
                <a:sym typeface="Wingdings"/>
              </a:rPr>
              <a:t>Bio </a:t>
            </a:r>
            <a:r>
              <a:rPr lang="en-US" sz="2400" b="1" u="sng" dirty="0" smtClean="0">
                <a:sym typeface="Wingdings"/>
              </a:rPr>
              <a:t>/ </a:t>
            </a:r>
            <a:r>
              <a:rPr lang="en-US" sz="2400" b="1" u="sng" dirty="0">
                <a:sym typeface="Wingdings"/>
              </a:rPr>
              <a:t>Molecular </a:t>
            </a:r>
            <a:r>
              <a:rPr lang="en-US" sz="2400" b="1" u="sng" dirty="0" smtClean="0">
                <a:sym typeface="Wingdings"/>
              </a:rPr>
              <a:t>chemistry and physics</a:t>
            </a:r>
          </a:p>
          <a:p>
            <a:pPr algn="just"/>
            <a:endParaRPr lang="en-US" sz="2400" dirty="0">
              <a:sym typeface="Wingdings"/>
            </a:endParaRPr>
          </a:p>
        </p:txBody>
      </p:sp>
    </p:spTree>
    <p:extLst>
      <p:ext uri="{BB962C8B-B14F-4D97-AF65-F5344CB8AC3E}">
        <p14:creationId xmlns="" xmlns:p14="http://schemas.microsoft.com/office/powerpoint/2010/main" val="2403738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dirty="0" smtClean="0"/>
              <a:t>-The </a:t>
            </a:r>
            <a:r>
              <a:rPr lang="en-US" dirty="0"/>
              <a:t>future from the point of view of </a:t>
            </a:r>
            <a:r>
              <a:rPr lang="en-US" dirty="0" smtClean="0"/>
              <a:t>today’s NEW EXAMPLES</a:t>
            </a:r>
          </a:p>
          <a:p>
            <a:pPr marL="0" indent="0" algn="ctr">
              <a:buNone/>
            </a:pPr>
            <a:endParaRPr lang="en-US" dirty="0"/>
          </a:p>
          <a:p>
            <a:pPr marL="0" indent="0" algn="ctr">
              <a:buNone/>
            </a:pPr>
            <a:r>
              <a:rPr lang="en-US" dirty="0" smtClean="0"/>
              <a:t>A commitment based on facts ! </a:t>
            </a:r>
            <a:endParaRPr lang="en-US" dirty="0"/>
          </a:p>
          <a:p>
            <a:endParaRPr lang="en-US" dirty="0"/>
          </a:p>
          <a:p>
            <a:endParaRPr lang="en-US" dirty="0"/>
          </a:p>
        </p:txBody>
      </p:sp>
    </p:spTree>
    <p:extLst>
      <p:ext uri="{BB962C8B-B14F-4D97-AF65-F5344CB8AC3E}">
        <p14:creationId xmlns="" xmlns:p14="http://schemas.microsoft.com/office/powerpoint/2010/main" val="397932109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7|30.6|7.4"/>
</p:tagLst>
</file>

<file path=ppt/tags/tag2.xml><?xml version="1.0" encoding="utf-8"?>
<p:tagLst xmlns:a="http://schemas.openxmlformats.org/drawingml/2006/main" xmlns:r="http://schemas.openxmlformats.org/officeDocument/2006/relationships" xmlns:p="http://schemas.openxmlformats.org/presentationml/2006/main">
  <p:tag name="TIMING" val="|40.7|19.2|35.4|0.5|16|1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7463</TotalTime>
  <Words>4014</Words>
  <Application>Microsoft Macintosh PowerPoint</Application>
  <PresentationFormat>On-screen Show (4:3)</PresentationFormat>
  <Paragraphs>886</Paragraphs>
  <Slides>49</Slides>
  <Notes>18</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49</vt:i4>
      </vt:variant>
    </vt:vector>
  </HeadingPairs>
  <TitlesOfParts>
    <vt:vector size="53" baseType="lpstr">
      <vt:lpstr>Office Theme</vt:lpstr>
      <vt:lpstr>CorelDRAW</vt:lpstr>
      <vt:lpstr>Equation</vt:lpstr>
      <vt:lpstr>Graph</vt:lpstr>
      <vt:lpstr>Applications of radioactive ion beams at EURISOL new tools, new ideas, new people</vt:lpstr>
      <vt:lpstr>Slide 2</vt:lpstr>
      <vt:lpstr>Slide 3</vt:lpstr>
      <vt:lpstr>Slide 4</vt:lpstr>
      <vt:lpstr>Slide 5</vt:lpstr>
      <vt:lpstr>Slide 6</vt:lpstr>
      <vt:lpstr>Why Radioactive Isotopes for Mater and Life Sciences?</vt:lpstr>
      <vt:lpstr>Slide 8</vt:lpstr>
      <vt:lpstr>Slide 9</vt:lpstr>
      <vt:lpstr>Slide 10</vt:lpstr>
      <vt:lpstr>Slide 11</vt:lpstr>
      <vt:lpstr>Slide 12</vt:lpstr>
      <vt:lpstr>Slide 13</vt:lpstr>
      <vt:lpstr>Slide 14</vt:lpstr>
      <vt:lpstr>Slide 15</vt:lpstr>
      <vt:lpstr>Slide 16</vt:lpstr>
      <vt:lpstr>Slide 17</vt:lpstr>
      <vt:lpstr>Slide 18</vt:lpstr>
      <vt:lpstr>Mössbauer periodic table</vt:lpstr>
      <vt:lpstr>More exotic Isotopes for Mössbauer spectroscopy</vt:lpstr>
      <vt:lpstr>Slide 21</vt:lpstr>
      <vt:lpstr>Slide 22</vt:lpstr>
      <vt:lpstr>Slide 23</vt:lpstr>
      <vt:lpstr>Slide 24</vt:lpstr>
      <vt:lpstr>Slide 25</vt:lpstr>
      <vt:lpstr>Slide 26</vt:lpstr>
      <vt:lpstr>Slide 27</vt:lpstr>
      <vt:lpstr>The chart of nuclides – nuclear medicine perspective</vt:lpstr>
      <vt:lpstr>Radionuclides for therapy</vt:lpstr>
      <vt:lpstr>Production of non-carrier-added 177Lu</vt:lpstr>
      <vt:lpstr>Radionuclides for therapy</vt:lpstr>
      <vt:lpstr>Radioisotopes for targeted alpha therapy</vt:lpstr>
      <vt:lpstr>Linear EnergyTransfer of Auger electrons</vt:lpstr>
      <vt:lpstr>Terbium: a unique element for nuclear medicine</vt:lpstr>
      <vt:lpstr>Imaging Studies Using PET and SPECT</vt:lpstr>
      <vt:lpstr>Radionuclides for therapy</vt:lpstr>
      <vt:lpstr>Slide 37</vt:lpstr>
      <vt:lpstr>The (potential) role of ISOL in nuclear medicine</vt:lpstr>
      <vt:lpstr>Slide 39</vt:lpstr>
      <vt:lpstr>acknowledgments</vt:lpstr>
      <vt:lpstr>Slide 41</vt:lpstr>
      <vt:lpstr>Slide 42</vt:lpstr>
      <vt:lpstr>Slide 43</vt:lpstr>
      <vt:lpstr>Nuclear Probes, Interactions and Methods </vt:lpstr>
      <vt:lpstr>”Common” Isotopes for Mössbauer spectroscopy</vt:lpstr>
      <vt:lpstr>Slide 46</vt:lpstr>
      <vt:lpstr>Slide 47</vt:lpstr>
      <vt:lpstr>Slide 48</vt:lpstr>
      <vt:lpstr>Slide 49</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Applications of radioactive ion beams at EURISOL new tools, new ideas, new people</dc:title>
  <dc:creator>Joao Guilherme Martins Correia</dc:creator>
  <cp:lastModifiedBy>Joao Guilherme Martins Correia</cp:lastModifiedBy>
  <cp:revision>238</cp:revision>
  <dcterms:created xsi:type="dcterms:W3CDTF">2012-09-10T08:13:00Z</dcterms:created>
  <dcterms:modified xsi:type="dcterms:W3CDTF">2012-10-18T07:57:32Z</dcterms:modified>
</cp:coreProperties>
</file>