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303" r:id="rId3"/>
    <p:sldId id="339" r:id="rId4"/>
    <p:sldId id="340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6" r:id="rId13"/>
    <p:sldId id="355" r:id="rId14"/>
    <p:sldId id="357" r:id="rId15"/>
    <p:sldId id="358" r:id="rId16"/>
    <p:sldId id="359" r:id="rId17"/>
    <p:sldId id="360" r:id="rId18"/>
    <p:sldId id="368" r:id="rId19"/>
    <p:sldId id="362" r:id="rId20"/>
    <p:sldId id="369" r:id="rId21"/>
    <p:sldId id="370" r:id="rId22"/>
    <p:sldId id="363" r:id="rId23"/>
    <p:sldId id="364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3" r:id="rId36"/>
    <p:sldId id="361" r:id="rId37"/>
    <p:sldId id="305" r:id="rId3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8" autoAdjust="0"/>
    <p:restoredTop sz="94576" autoAdjust="0"/>
  </p:normalViewPr>
  <p:slideViewPr>
    <p:cSldViewPr>
      <p:cViewPr varScale="1">
        <p:scale>
          <a:sx n="100" d="100"/>
          <a:sy n="100" d="100"/>
        </p:scale>
        <p:origin x="-3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16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6C08-AAF2-4C29-8E08-C5DAEA3CD4EA}" type="datetimeFigureOut">
              <a:rPr lang="fr-FR" smtClean="0"/>
              <a:pPr/>
              <a:t>10/17/12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E4463-769F-474B-9AB8-6FDEA5F3D99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09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0FFF3-C06B-4099-ABCD-DD293FF640AB}" type="datetimeFigureOut">
              <a:rPr lang="fr-FR" smtClean="0"/>
              <a:pPr/>
              <a:t>10/17/12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E3F28-4C06-4218-9E76-BB8DF01950B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02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66112" y="6448251"/>
            <a:ext cx="442392" cy="365125"/>
          </a:xfrm>
        </p:spPr>
        <p:txBody>
          <a:bodyPr/>
          <a:lstStyle/>
          <a:p>
            <a:fld id="{54ACFEEB-251D-4CF5-A140-96E8D3113F9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66112" y="6448251"/>
            <a:ext cx="442392" cy="365125"/>
          </a:xfrm>
        </p:spPr>
        <p:txBody>
          <a:bodyPr/>
          <a:lstStyle/>
          <a:p>
            <a:fld id="{54ACFEEB-251D-4CF5-A140-96E8D3113F9D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4" name="Connecteur droit 3"/>
          <p:cNvCxnSpPr/>
          <p:nvPr userDrawn="1"/>
        </p:nvCxnSpPr>
        <p:spPr>
          <a:xfrm flipV="1">
            <a:off x="1907704" y="692696"/>
            <a:ext cx="5616624" cy="2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LOGO-01-40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5097" y="23416"/>
            <a:ext cx="1452261" cy="864096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35379" y="6597352"/>
            <a:ext cx="4824653" cy="24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2160" tIns="46080" rIns="92160" bIns="4608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3225" algn="l"/>
                <a:tab pos="714375" algn="l"/>
                <a:tab pos="811213" algn="l"/>
                <a:tab pos="1219200" algn="l"/>
                <a:tab pos="1435100" algn="l"/>
                <a:tab pos="1627188" algn="l"/>
                <a:tab pos="2035175" algn="l"/>
                <a:tab pos="2154238" algn="l"/>
                <a:tab pos="2443163" algn="l"/>
                <a:tab pos="2852738" algn="l"/>
                <a:tab pos="2874963" algn="l"/>
                <a:tab pos="3260725" algn="l"/>
                <a:tab pos="3594100" algn="l"/>
                <a:tab pos="3668713" algn="l"/>
                <a:tab pos="4076700" algn="l"/>
                <a:tab pos="4314825" algn="l"/>
                <a:tab pos="5035550" algn="l"/>
                <a:tab pos="5754688" algn="l"/>
                <a:tab pos="6475413" algn="l"/>
                <a:tab pos="7196138" algn="l"/>
                <a:tab pos="9691688" algn="r"/>
                <a:tab pos="9882188" algn="l"/>
                <a:tab pos="10647363" algn="l"/>
              </a:tabLst>
            </a:pPr>
            <a:r>
              <a:rPr lang="en-GB" sz="1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rPr>
              <a:t>Y. </a:t>
            </a:r>
            <a:r>
              <a:rPr lang="en-GB" sz="10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rPr>
              <a:t>Kadi</a:t>
            </a:r>
            <a:r>
              <a:rPr lang="en-GB" sz="1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rPr>
              <a:t>,</a:t>
            </a:r>
            <a:r>
              <a:rPr lang="en-GB" sz="1000" baseline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rPr>
              <a:t> EURISOL Town</a:t>
            </a:r>
            <a:r>
              <a:rPr lang="en-GB" sz="1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rPr>
              <a:t> Meeting, </a:t>
            </a:r>
            <a:r>
              <a:rPr lang="en-GB" sz="10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rPr>
              <a:t>Lisboa</a:t>
            </a:r>
            <a:r>
              <a:rPr lang="en-GB" sz="1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rPr>
              <a:t> 17-18.10.2012</a:t>
            </a:r>
          </a:p>
        </p:txBody>
      </p:sp>
      <p:sp>
        <p:nvSpPr>
          <p:cNvPr id="8" name="WordArt 14"/>
          <p:cNvSpPr>
            <a:spLocks noChangeArrowheads="1" noChangeShapeType="1"/>
          </p:cNvSpPr>
          <p:nvPr userDrawn="1"/>
        </p:nvSpPr>
        <p:spPr bwMode="auto">
          <a:xfrm>
            <a:off x="7776592" y="73124"/>
            <a:ext cx="1331912" cy="404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  <a:ea typeface="Arial Black"/>
                <a:cs typeface="Arial Black"/>
              </a:rPr>
              <a:t>EURISOL</a:t>
            </a:r>
          </a:p>
        </p:txBody>
      </p:sp>
      <p:sp>
        <p:nvSpPr>
          <p:cNvPr id="9" name="WordArt 15"/>
          <p:cNvSpPr>
            <a:spLocks noChangeArrowheads="1" noChangeShapeType="1"/>
          </p:cNvSpPr>
          <p:nvPr userDrawn="1"/>
        </p:nvSpPr>
        <p:spPr bwMode="auto">
          <a:xfrm>
            <a:off x="7811963" y="477937"/>
            <a:ext cx="1224136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  <a:ea typeface="Arial Black"/>
                <a:cs typeface="Arial Black"/>
              </a:rPr>
              <a:t>Design Study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A1CC9-9CDC-4A76-BDA7-F3EF2F37D8E4}" type="datetimeFigureOut">
              <a:rPr lang="fr-FR" smtClean="0"/>
              <a:pPr/>
              <a:t>10/17/12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CFEEB-251D-4CF5-A140-96E8D3113F9D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>
                <a:alpha val="62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-124542" y="116632"/>
            <a:ext cx="9109075" cy="295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endParaRPr lang="fr-FR" sz="54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609600" indent="-609600" algn="ctr">
              <a:lnSpc>
                <a:spcPct val="80000"/>
              </a:lnSpc>
              <a:spcBef>
                <a:spcPct val="20000"/>
              </a:spcBef>
            </a:pPr>
            <a:r>
              <a:rPr lang="en-US" sz="2000" i="1" dirty="0" smtClean="0"/>
              <a:t>EURISOL Town Meeting</a:t>
            </a:r>
            <a:endParaRPr lang="en-US" sz="2000" i="1" dirty="0"/>
          </a:p>
          <a:p>
            <a:pPr marL="609600" indent="-609600" algn="ctr">
              <a:lnSpc>
                <a:spcPct val="80000"/>
              </a:lnSpc>
              <a:spcBef>
                <a:spcPct val="20000"/>
              </a:spcBef>
            </a:pPr>
            <a:r>
              <a:rPr lang="en-US" sz="2000" i="1" dirty="0" smtClean="0"/>
              <a:t>17-18 October 2012 – Lisbon</a:t>
            </a:r>
            <a:endParaRPr lang="en-US" sz="2000" dirty="0" smtClean="0"/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251520" y="2060848"/>
            <a:ext cx="8674916" cy="105259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fr-FR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High-Power </a:t>
            </a:r>
            <a:r>
              <a:rPr lang="fr-FR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</a:t>
            </a:r>
            <a:r>
              <a:rPr lang="fr-FR" sz="2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argets</a:t>
            </a:r>
            <a:r>
              <a:rPr lang="fr-FR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  </a:t>
            </a:r>
          </a:p>
          <a:p>
            <a:pPr algn="ctr">
              <a:lnSpc>
                <a:spcPct val="130000"/>
              </a:lnSpc>
              <a:defRPr/>
            </a:pPr>
            <a:r>
              <a:rPr lang="en-GB" sz="2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Developments and Testing of Spallation Neutron Sources</a:t>
            </a:r>
            <a:endParaRPr lang="fr-FR" sz="20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Rectangle 23"/>
          <p:cNvSpPr txBox="1">
            <a:spLocks noChangeArrowheads="1"/>
          </p:cNvSpPr>
          <p:nvPr/>
        </p:nvSpPr>
        <p:spPr bwMode="auto">
          <a:xfrm>
            <a:off x="827584" y="4797152"/>
            <a:ext cx="7776864" cy="736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Yacine </a:t>
            </a:r>
            <a:r>
              <a:rPr kumimoji="0" lang="en-US" sz="2400" b="1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Kadi</a:t>
            </a:r>
            <a:r>
              <a:rPr lang="en-US" sz="2400" b="1" kern="0" dirty="0" smtClean="0">
                <a:latin typeface="Comic Sans MS" pitchFamily="66" charset="0"/>
              </a:rPr>
              <a:t>, </a:t>
            </a:r>
            <a:r>
              <a:rPr lang="en-US" sz="2400" b="1" kern="0" dirty="0" err="1" smtClean="0">
                <a:latin typeface="Comic Sans MS" pitchFamily="66" charset="0"/>
              </a:rPr>
              <a:t>Karel</a:t>
            </a:r>
            <a:r>
              <a:rPr lang="en-US" sz="2400" b="1" kern="0" dirty="0" smtClean="0">
                <a:latin typeface="Comic Sans MS" pitchFamily="66" charset="0"/>
              </a:rPr>
              <a:t> </a:t>
            </a:r>
            <a:r>
              <a:rPr lang="en-US" sz="2400" b="1" kern="0" dirty="0" err="1" smtClean="0">
                <a:latin typeface="Comic Sans MS" pitchFamily="66" charset="0"/>
              </a:rPr>
              <a:t>Samec</a:t>
            </a:r>
            <a:r>
              <a:rPr lang="en-US" sz="2400" b="1" kern="0" dirty="0" smtClean="0">
                <a:latin typeface="Comic Sans MS" pitchFamily="66" charset="0"/>
              </a:rPr>
              <a:t> &amp; </a:t>
            </a:r>
            <a:r>
              <a:rPr lang="en-US" sz="2400" b="1" kern="0" dirty="0" err="1" smtClean="0">
                <a:latin typeface="Comic Sans MS" pitchFamily="66" charset="0"/>
              </a:rPr>
              <a:t>Yoann</a:t>
            </a:r>
            <a:r>
              <a:rPr lang="en-US" sz="2400" b="1" kern="0" dirty="0" smtClean="0">
                <a:latin typeface="Comic Sans MS" pitchFamily="66" charset="0"/>
              </a:rPr>
              <a:t> Fusco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609600" marR="0" lvl="0" indent="-6096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(CERN)</a:t>
            </a:r>
          </a:p>
          <a:p>
            <a:pPr marL="609600" marR="0" lvl="0" indent="-6096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609600" marR="0" lvl="0" indent="-6096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On behalf of the TIARA-WP9 participants: CERN, IPNO, ESS </a:t>
            </a:r>
          </a:p>
        </p:txBody>
      </p:sp>
      <p:pic>
        <p:nvPicPr>
          <p:cNvPr id="11" name="Picture 50" descr="D:\0_Donnees IPN OK\TIARA\TIARA\WP9 TIHPAC\logo tihp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4176" y="3285728"/>
            <a:ext cx="42116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LOGO-01-4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44623"/>
            <a:ext cx="1766314" cy="1050957"/>
          </a:xfrm>
          <a:prstGeom prst="rect">
            <a:avLst/>
          </a:prstGeom>
        </p:spPr>
      </p:pic>
      <p:sp>
        <p:nvSpPr>
          <p:cNvPr id="12" name="WordArt 14"/>
          <p:cNvSpPr>
            <a:spLocks noChangeArrowheads="1" noChangeShapeType="1"/>
          </p:cNvSpPr>
          <p:nvPr/>
        </p:nvSpPr>
        <p:spPr bwMode="auto">
          <a:xfrm>
            <a:off x="3816549" y="143867"/>
            <a:ext cx="1331912" cy="404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  <a:ea typeface="Arial Black"/>
                <a:cs typeface="Arial Black"/>
              </a:rPr>
              <a:t>EURISOL</a:t>
            </a:r>
          </a:p>
        </p:txBody>
      </p:sp>
      <p:sp>
        <p:nvSpPr>
          <p:cNvPr id="14" name="WordArt 15"/>
          <p:cNvSpPr>
            <a:spLocks noChangeArrowheads="1" noChangeShapeType="1"/>
          </p:cNvSpPr>
          <p:nvPr/>
        </p:nvSpPr>
        <p:spPr bwMode="auto">
          <a:xfrm>
            <a:off x="3851920" y="548680"/>
            <a:ext cx="1224136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  <a:ea typeface="Arial Black"/>
                <a:cs typeface="Arial Black"/>
              </a:rPr>
              <a:t>Design Study</a:t>
            </a:r>
          </a:p>
        </p:txBody>
      </p:sp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116632"/>
            <a:ext cx="882824" cy="882824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t="8124" r="4919"/>
          <a:stretch>
            <a:fillRect/>
          </a:stretch>
        </p:blipFill>
        <p:spPr bwMode="auto">
          <a:xfrm>
            <a:off x="611560" y="1268760"/>
            <a:ext cx="7840016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135" t="8124" r="49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fr-CH" sz="3200" dirty="0">
                <a:solidFill>
                  <a:srgbClr val="000000"/>
                </a:solidFill>
                <a:latin typeface="Arial" charset="0"/>
              </a:rPr>
              <a:t>Beam interrupts in MEGAPIE</a:t>
            </a:r>
          </a:p>
        </p:txBody>
      </p:sp>
    </p:spTree>
    <p:extLst>
      <p:ext uri="{BB962C8B-B14F-4D97-AF65-F5344CB8AC3E}">
        <p14:creationId xmlns:p14="http://schemas.microsoft.com/office/powerpoint/2010/main" val="273253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fr-CH" sz="3200" dirty="0">
                <a:solidFill>
                  <a:srgbClr val="000000"/>
                </a:solidFill>
                <a:latin typeface="Arial" charset="0"/>
              </a:rPr>
              <a:t>2009</a:t>
            </a: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CH" sz="3200" dirty="0">
                <a:solidFill>
                  <a:srgbClr val="000000"/>
                </a:solidFill>
                <a:latin typeface="Arial" charset="0"/>
              </a:rPr>
              <a:t>- </a:t>
            </a:r>
            <a:r>
              <a:rPr lang="cs-CZ" sz="3200" dirty="0">
                <a:solidFill>
                  <a:srgbClr val="000000"/>
                </a:solidFill>
                <a:latin typeface="Arial" charset="0"/>
              </a:rPr>
              <a:t>EURISOL </a:t>
            </a:r>
            <a:r>
              <a:rPr lang="cs-CZ" sz="3200" dirty="0" err="1">
                <a:solidFill>
                  <a:srgbClr val="000000"/>
                </a:solidFill>
                <a:latin typeface="Arial" charset="0"/>
              </a:rPr>
              <a:t>experience</a:t>
            </a:r>
            <a:endParaRPr lang="cs-CZ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7504" y="1124744"/>
            <a:ext cx="8987930" cy="446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 marL="428625" indent="-2159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defTabSz="4572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EURISOL,</a:t>
            </a:r>
            <a:r>
              <a:rPr lang="pl-PL" sz="3200" dirty="0" smtClean="0">
                <a:solidFill>
                  <a:srgbClr val="000000"/>
                </a:solidFill>
                <a:latin typeface="Arial" charset="0"/>
              </a:rPr>
              <a:t> FP6 </a:t>
            </a:r>
            <a:r>
              <a:rPr lang="pl-PL" sz="3200" dirty="0" err="1" smtClean="0">
                <a:solidFill>
                  <a:srgbClr val="000000"/>
                </a:solidFill>
                <a:latin typeface="Arial" charset="0"/>
              </a:rPr>
              <a:t>funded</a:t>
            </a:r>
            <a:r>
              <a:rPr lang="pl-PL" sz="3200" dirty="0" smtClean="0">
                <a:solidFill>
                  <a:srgbClr val="000000"/>
                </a:solidFill>
                <a:latin typeface="Arial" charset="0"/>
              </a:rPr>
              <a:t> from 200</a:t>
            </a:r>
            <a:r>
              <a:rPr lang="fr-CH" sz="3200" dirty="0" smtClean="0">
                <a:solidFill>
                  <a:srgbClr val="000000"/>
                </a:solidFill>
                <a:latin typeface="Arial" charset="0"/>
              </a:rPr>
              <a:t>5</a:t>
            </a:r>
            <a:r>
              <a:rPr lang="pl-PL" sz="3200" dirty="0" smtClean="0">
                <a:solidFill>
                  <a:srgbClr val="000000"/>
                </a:solidFill>
                <a:latin typeface="Arial" charset="0"/>
              </a:rPr>
              <a:t> to 20</a:t>
            </a:r>
            <a:r>
              <a:rPr lang="fr-CH" sz="3200" dirty="0" smtClean="0">
                <a:solidFill>
                  <a:srgbClr val="000000"/>
                </a:solidFill>
                <a:latin typeface="Arial" charset="0"/>
              </a:rPr>
              <a:t>09</a:t>
            </a:r>
          </a:p>
          <a:p>
            <a:pPr defTabSz="4572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endParaRPr lang="fr-CH" sz="3200" dirty="0" smtClean="0">
              <a:solidFill>
                <a:srgbClr val="000000"/>
              </a:solidFill>
              <a:latin typeface="Arial" charset="0"/>
            </a:endParaRPr>
          </a:p>
          <a:p>
            <a:pPr defTabSz="4572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primary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goal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of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EURISOL program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was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a design study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of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„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Ultimate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“ RIB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Facility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defTabSz="4572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defTabSz="4572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addition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program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also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proved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experimentally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a novel neutron source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lvl="1" defTabSz="4572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"/>
            </a:pP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Very </a:t>
            </a: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high</a:t>
            </a: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flow</a:t>
            </a: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rates</a:t>
            </a: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sufficient</a:t>
            </a: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to </a:t>
            </a: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absorb</a:t>
            </a: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4 MW </a:t>
            </a: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beam</a:t>
            </a:r>
            <a:endParaRPr lang="cs-CZ" sz="2800" dirty="0" smtClean="0">
              <a:solidFill>
                <a:srgbClr val="000000"/>
              </a:solidFill>
              <a:latin typeface="Arial" charset="0"/>
            </a:endParaRPr>
          </a:p>
          <a:p>
            <a:pPr lvl="1" defTabSz="4572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"/>
            </a:pP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Compact</a:t>
            </a: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design, 15 cm </a:t>
            </a: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outer</a:t>
            </a: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diameter</a:t>
            </a:r>
            <a:endParaRPr lang="cs-CZ" sz="2800" dirty="0" smtClean="0">
              <a:solidFill>
                <a:srgbClr val="000000"/>
              </a:solidFill>
              <a:latin typeface="Arial" charset="0"/>
            </a:endParaRPr>
          </a:p>
          <a:p>
            <a:pPr lvl="1" defTabSz="4572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"/>
            </a:pP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High</a:t>
            </a: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speed in </a:t>
            </a: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Hg</a:t>
            </a: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and </a:t>
            </a: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small</a:t>
            </a: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diameter</a:t>
            </a: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of</a:t>
            </a: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source </a:t>
            </a: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for</a:t>
            </a: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a </a:t>
            </a:r>
            <a:r>
              <a:rPr lang="cs-CZ" sz="2800" dirty="0" err="1" smtClean="0">
                <a:solidFill>
                  <a:srgbClr val="000000"/>
                </a:solidFill>
                <a:latin typeface="Arial" charset="0"/>
              </a:rPr>
              <a:t>dense</a:t>
            </a: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neutron flux</a:t>
            </a:r>
          </a:p>
        </p:txBody>
      </p:sp>
    </p:spTree>
    <p:extLst>
      <p:ext uri="{BB962C8B-B14F-4D97-AF65-F5344CB8AC3E}">
        <p14:creationId xmlns:p14="http://schemas.microsoft.com/office/powerpoint/2010/main" val="1391577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66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sz="2400" dirty="0" err="1">
                <a:solidFill>
                  <a:srgbClr val="000000"/>
                </a:solidFill>
                <a:latin typeface="Arial" charset="0"/>
              </a:rPr>
              <a:t>Overall</a:t>
            </a:r>
            <a:r>
              <a:rPr lang="cs-CZ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Arial" charset="0"/>
              </a:rPr>
              <a:t>view</a:t>
            </a:r>
            <a:r>
              <a:rPr lang="cs-CZ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cs-CZ" sz="2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Arial" charset="0"/>
              </a:rPr>
              <a:t>projected</a:t>
            </a:r>
            <a:r>
              <a:rPr lang="cs-CZ" sz="2400" dirty="0">
                <a:solidFill>
                  <a:srgbClr val="000000"/>
                </a:solidFill>
                <a:latin typeface="Arial" charset="0"/>
              </a:rPr>
              <a:t> EURISOL </a:t>
            </a:r>
            <a:r>
              <a:rPr lang="cs-CZ" sz="2400" dirty="0" err="1" smtClean="0">
                <a:solidFill>
                  <a:srgbClr val="000000"/>
                </a:solidFill>
                <a:latin typeface="Arial" charset="0"/>
              </a:rPr>
              <a:t>Multi</a:t>
            </a:r>
            <a:r>
              <a:rPr lang="cs-CZ" sz="2400" dirty="0" smtClean="0">
                <a:solidFill>
                  <a:srgbClr val="000000"/>
                </a:solidFill>
                <a:latin typeface="Arial" charset="0"/>
              </a:rPr>
              <a:t>-MW</a:t>
            </a:r>
            <a:br>
              <a:rPr lang="cs-CZ" sz="2400" dirty="0" smtClean="0">
                <a:solidFill>
                  <a:srgbClr val="000000"/>
                </a:solidFill>
                <a:latin typeface="Arial" charset="0"/>
              </a:rPr>
            </a:br>
            <a:r>
              <a:rPr lang="cs-CZ" sz="2400" dirty="0" err="1" smtClean="0">
                <a:solidFill>
                  <a:srgbClr val="000000"/>
                </a:solidFill>
                <a:latin typeface="Arial" charset="0"/>
              </a:rPr>
              <a:t>target</a:t>
            </a:r>
            <a:r>
              <a:rPr lang="cs-CZ" sz="2400" dirty="0" smtClean="0">
                <a:solidFill>
                  <a:srgbClr val="000000"/>
                </a:solidFill>
                <a:latin typeface="Arial" charset="0"/>
              </a:rPr>
              <a:t> station</a:t>
            </a:r>
            <a:endParaRPr lang="cs-CZ" sz="2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3"/>
          <a:stretch>
            <a:fillRect/>
          </a:stretch>
        </p:blipFill>
        <p:spPr bwMode="auto">
          <a:xfrm>
            <a:off x="467544" y="1268760"/>
            <a:ext cx="8166745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6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99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462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Isotope </a:t>
            </a:r>
            <a:r>
              <a:rPr lang="cs-CZ" sz="3200" dirty="0" err="1">
                <a:solidFill>
                  <a:srgbClr val="000000"/>
                </a:solidFill>
                <a:latin typeface="Arial" charset="0"/>
              </a:rPr>
              <a:t>targets</a:t>
            </a: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>
                <a:solidFill>
                  <a:srgbClr val="000000"/>
                </a:solidFill>
                <a:latin typeface="Arial" charset="0"/>
              </a:rPr>
              <a:t>around</a:t>
            </a: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spallation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cs-CZ" sz="3200" dirty="0" smtClean="0">
                <a:solidFill>
                  <a:srgbClr val="000000"/>
                </a:solidFill>
                <a:latin typeface="Arial" charset="0"/>
              </a:rPr>
            </a:b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source</a:t>
            </a:r>
            <a:endParaRPr lang="cs-CZ" sz="3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1"/>
          <a:stretch>
            <a:fillRect/>
          </a:stretch>
        </p:blipFill>
        <p:spPr bwMode="auto">
          <a:xfrm>
            <a:off x="395590" y="1412776"/>
            <a:ext cx="8376262" cy="497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13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70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EURISOL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Spallation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Target</a:t>
            </a:r>
            <a:endParaRPr lang="cs-CZ" sz="3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3"/>
          <a:stretch>
            <a:fillRect/>
          </a:stretch>
        </p:blipFill>
        <p:spPr bwMode="auto">
          <a:xfrm>
            <a:off x="395536" y="1284883"/>
            <a:ext cx="8238537" cy="502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6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87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Target station </a:t>
            </a:r>
            <a:r>
              <a:rPr lang="cs-CZ" sz="3200" dirty="0" err="1">
                <a:solidFill>
                  <a:srgbClr val="000000"/>
                </a:solidFill>
                <a:latin typeface="Arial" charset="0"/>
              </a:rPr>
              <a:t>handling</a:t>
            </a: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EURISOL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>
            <a:fillRect/>
          </a:stretch>
        </p:blipFill>
        <p:spPr bwMode="auto">
          <a:xfrm>
            <a:off x="332591" y="1340768"/>
            <a:ext cx="8502263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5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43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Test </a:t>
            </a:r>
            <a:r>
              <a:rPr lang="cs-CZ" sz="3200" dirty="0" err="1">
                <a:solidFill>
                  <a:srgbClr val="000000"/>
                </a:solidFill>
                <a:latin typeface="Arial" charset="0"/>
              </a:rPr>
              <a:t>at</a:t>
            </a: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full speed 6 m/s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97" y="1836741"/>
            <a:ext cx="9142535" cy="472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74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EURISOL Prototype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Hg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Target</a:t>
            </a:r>
            <a:endParaRPr lang="cs-CZ" sz="3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1"/>
          <a:stretch>
            <a:fillRect/>
          </a:stretch>
        </p:blipFill>
        <p:spPr bwMode="auto">
          <a:xfrm>
            <a:off x="73259" y="1914527"/>
            <a:ext cx="6345564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5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923" y="1360488"/>
            <a:ext cx="3207213" cy="18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273" y="4794253"/>
            <a:ext cx="3239447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9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Lessons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Learnt</a:t>
            </a:r>
            <a:endParaRPr lang="cs-CZ" sz="320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3" name="Group 1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173735"/>
              </p:ext>
            </p:extLst>
          </p:nvPr>
        </p:nvGraphicFramePr>
        <p:xfrm>
          <a:off x="1090072" y="996715"/>
          <a:ext cx="6568267" cy="5528629"/>
        </p:xfrm>
        <a:graphic>
          <a:graphicData uri="http://schemas.openxmlformats.org/drawingml/2006/table">
            <a:tbl>
              <a:tblPr/>
              <a:tblGrid>
                <a:gridCol w="1393358"/>
                <a:gridCol w="5174909"/>
              </a:tblGrid>
              <a:tr h="384175">
                <a:tc>
                  <a:txBody>
                    <a:bodyPr/>
                    <a:lstStyle/>
                    <a:p>
                      <a:pPr marL="342900" marR="0" lvl="0" indent="-34290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Relevance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Relevant Safety Guideline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rowSpan="6">
                  <a:txBody>
                    <a:bodyPr/>
                    <a:lstStyle/>
                    <a:p>
                      <a:pPr marL="342900" marR="0" lvl="0" indent="-34290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de-CH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System</a:t>
                      </a:r>
                      <a:endParaRPr kumimoji="0" lang="de-CH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Multiple containment strategy is vital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269875" algn="l"/>
                        </a:tabLst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Natural circulation is of little value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269875" algn="l"/>
                        </a:tabLst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Leaks must not flow into the path of the beam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269875" algn="l"/>
                        </a:tabLst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Leak analysis and mitigation strategy in place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269875" algn="l"/>
                        </a:tabLst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 organic cooling liquid inside source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269875" algn="l"/>
                        </a:tabLst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Development using multi-physics analysis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 rowSpan="3">
                  <a:txBody>
                    <a:bodyPr/>
                    <a:lstStyle/>
                    <a:p>
                      <a:pPr marL="342900" marR="0" lvl="0" indent="-342900" algn="just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Component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Calibrated electro-magnetic pumps are reliable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269875" algn="l"/>
                        </a:tabLst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High-grade finishes reduce drag losses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269875" algn="l"/>
                        </a:tabLst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T91 /316 stainless steel are an appropriate choice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rowSpan="4">
                  <a:txBody>
                    <a:bodyPr/>
                    <a:lstStyle/>
                    <a:p>
                      <a:pPr marL="342900" marR="0" lvl="0" indent="-34290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Signal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Diversify flow-meter instrumentation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Instruments in- and outside of source (beam)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269875" algn="l"/>
                        </a:tabLst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Ensure leak detection using diverse sensors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269875" algn="l"/>
                        </a:tabLst>
                      </a:pPr>
                      <a:r>
                        <a:rPr kumimoji="0" lang="en-GB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Pressure transducers and TCs are resilient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84393" marR="8439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01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New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Improved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Design</a:t>
            </a:r>
            <a:endParaRPr lang="cs-CZ" sz="3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1862" r="9442" b="1862"/>
          <a:stretch>
            <a:fillRect/>
          </a:stretch>
        </p:blipFill>
        <p:spPr bwMode="auto">
          <a:xfrm>
            <a:off x="323528" y="1844824"/>
            <a:ext cx="8008508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43" t="1862" r="9442" b="18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836712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cs typeface="Times New Roman" pitchFamily="18" charset="0"/>
              </a:rPr>
              <a:t>Develop a versatile target concept to be tested with beams at all possible locations (i.e. wide range of beam power : several kW to MW). The target itself should be adaptable, but keeping all services (heat exchanger, loop…) externalized (i.e. common for all  geometries).</a:t>
            </a:r>
          </a:p>
        </p:txBody>
      </p:sp>
    </p:spTree>
    <p:extLst>
      <p:ext uri="{BB962C8B-B14F-4D97-AF65-F5344CB8AC3E}">
        <p14:creationId xmlns:p14="http://schemas.microsoft.com/office/powerpoint/2010/main" val="247416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1600" y="1988840"/>
            <a:ext cx="7272808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buFont typeface="Times New Roman" charset="0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Introduction</a:t>
            </a:r>
          </a:p>
          <a:p>
            <a:pPr>
              <a:spcBef>
                <a:spcPts val="800"/>
              </a:spcBef>
              <a:buFont typeface="Times New Roman" charset="0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Recent achievements: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EURISOL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&amp;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MEGAPIE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800"/>
              </a:spcBef>
              <a:buFont typeface="Times New Roman" charset="0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Requirements on testing facilities</a:t>
            </a:r>
          </a:p>
          <a:p>
            <a:pPr>
              <a:spcBef>
                <a:spcPts val="800"/>
              </a:spcBef>
              <a:buFont typeface="Times New Roman" charset="0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Proposed facilities &amp; potential Partnerships</a:t>
            </a:r>
          </a:p>
          <a:p>
            <a:pPr>
              <a:spcBef>
                <a:spcPts val="800"/>
              </a:spcBef>
              <a:buFont typeface="Times New Roman" charset="0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Current Design activities at CERN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OUTLINE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9363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0000"/>
                </a:solidFill>
                <a:latin typeface="Arial" charset="0"/>
              </a:rPr>
              <a:t>Modularity in LM concept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755576" y="764704"/>
            <a:ext cx="7141105" cy="5791330"/>
            <a:chOff x="0" y="428626"/>
            <a:chExt cx="8544753" cy="663146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994837" y="874713"/>
              <a:ext cx="1418265" cy="5391150"/>
              <a:chOff x="451" y="767"/>
              <a:chExt cx="968" cy="3396"/>
            </a:xfrm>
          </p:grpSpPr>
          <p:sp>
            <p:nvSpPr>
              <p:cNvPr id="4" name="Text Box 4"/>
              <p:cNvSpPr txBox="1">
                <a:spLocks noChangeArrowheads="1"/>
              </p:cNvSpPr>
              <p:nvPr/>
            </p:nvSpPr>
            <p:spPr bwMode="auto">
              <a:xfrm>
                <a:off x="600" y="3731"/>
                <a:ext cx="140" cy="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9319" tIns="19660" rIns="39319" bIns="19660"/>
              <a:lstStyle>
                <a:lvl1pPr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1pPr>
                <a:lvl2pPr marL="457200"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2pPr>
                <a:lvl3pPr marL="914400"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3pPr>
                <a:lvl4pPr marL="1371600"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4pPr>
                <a:lvl5pPr marL="1828800"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5pPr>
                <a:lvl6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6pPr>
                <a:lvl7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7pPr>
                <a:lvl8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8pPr>
                <a:lvl9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 defTabSz="914400">
                  <a:buClrTx/>
                  <a:buSzTx/>
                  <a:buFontTx/>
                  <a:buNone/>
                </a:pPr>
                <a:r>
                  <a:rPr lang="en-AU" sz="1800">
                    <a:solidFill>
                      <a:srgbClr val="0066FF"/>
                    </a:solidFill>
                  </a:rPr>
                  <a:t>n</a:t>
                </a:r>
                <a:endParaRPr lang="en-GB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Rectangle 5"/>
              <p:cNvSpPr>
                <a:spLocks noChangeArrowheads="1"/>
              </p:cNvSpPr>
              <p:nvPr/>
            </p:nvSpPr>
            <p:spPr bwMode="auto">
              <a:xfrm>
                <a:off x="584" y="767"/>
                <a:ext cx="694" cy="3396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6" name="Rectangle 6" descr="Zeitungspapier"/>
              <p:cNvSpPr>
                <a:spLocks noChangeArrowheads="1"/>
              </p:cNvSpPr>
              <p:nvPr/>
            </p:nvSpPr>
            <p:spPr bwMode="auto">
              <a:xfrm>
                <a:off x="623" y="772"/>
                <a:ext cx="608" cy="242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7" name="Rectangle 7" descr="Zeitungspapier"/>
              <p:cNvSpPr>
                <a:spLocks noChangeArrowheads="1"/>
              </p:cNvSpPr>
              <p:nvPr/>
            </p:nvSpPr>
            <p:spPr bwMode="auto">
              <a:xfrm>
                <a:off x="654" y="3193"/>
                <a:ext cx="531" cy="888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8" name="Rectangle 8" descr="Wassertropfen"/>
              <p:cNvSpPr>
                <a:spLocks noChangeArrowheads="1"/>
              </p:cNvSpPr>
              <p:nvPr/>
            </p:nvSpPr>
            <p:spPr bwMode="auto">
              <a:xfrm>
                <a:off x="1278" y="772"/>
                <a:ext cx="141" cy="2413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863" y="772"/>
                <a:ext cx="125" cy="2437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10" name="Rectangle 10" descr="Diagonal dunkel nach unten"/>
              <p:cNvSpPr>
                <a:spLocks noChangeArrowheads="1"/>
              </p:cNvSpPr>
              <p:nvPr/>
            </p:nvSpPr>
            <p:spPr bwMode="auto">
              <a:xfrm>
                <a:off x="725" y="3517"/>
                <a:ext cx="140" cy="470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11" name="AutoShape 11"/>
              <p:cNvSpPr>
                <a:spLocks noChangeArrowheads="1"/>
              </p:cNvSpPr>
              <p:nvPr/>
            </p:nvSpPr>
            <p:spPr bwMode="auto">
              <a:xfrm flipV="1">
                <a:off x="863" y="3193"/>
                <a:ext cx="125" cy="281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12" name="Rectangle 12" descr="Wassertropfen"/>
              <p:cNvSpPr>
                <a:spLocks noChangeArrowheads="1"/>
              </p:cNvSpPr>
              <p:nvPr/>
            </p:nvSpPr>
            <p:spPr bwMode="auto">
              <a:xfrm>
                <a:off x="451" y="772"/>
                <a:ext cx="133" cy="2397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13" name="Rectangle 13" descr="Diagonal dunkel nach unten"/>
              <p:cNvSpPr>
                <a:spLocks noChangeArrowheads="1"/>
              </p:cNvSpPr>
              <p:nvPr/>
            </p:nvSpPr>
            <p:spPr bwMode="auto">
              <a:xfrm>
                <a:off x="725" y="3178"/>
                <a:ext cx="27" cy="331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14" name="Rectangle 14" descr="Diagonal dunkel nach unten"/>
              <p:cNvSpPr>
                <a:spLocks noChangeArrowheads="1"/>
              </p:cNvSpPr>
              <p:nvPr/>
            </p:nvSpPr>
            <p:spPr bwMode="auto">
              <a:xfrm>
                <a:off x="1083" y="3170"/>
                <a:ext cx="39" cy="347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15" name="Rectangle 15" descr="Diagonal dunkel nach unten"/>
              <p:cNvSpPr>
                <a:spLocks noChangeArrowheads="1"/>
              </p:cNvSpPr>
              <p:nvPr/>
            </p:nvSpPr>
            <p:spPr bwMode="auto">
              <a:xfrm>
                <a:off x="990" y="3522"/>
                <a:ext cx="140" cy="470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16" name="Rectangle 16" descr="Diagonal dunkel nach unten"/>
              <p:cNvSpPr>
                <a:spLocks noChangeArrowheads="1"/>
              </p:cNvSpPr>
              <p:nvPr/>
            </p:nvSpPr>
            <p:spPr bwMode="auto">
              <a:xfrm>
                <a:off x="678" y="866"/>
                <a:ext cx="79" cy="2304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17" name="Rectangle 17" descr="Diagonal dunkel nach unten"/>
              <p:cNvSpPr>
                <a:spLocks noChangeArrowheads="1"/>
              </p:cNvSpPr>
              <p:nvPr/>
            </p:nvSpPr>
            <p:spPr bwMode="auto">
              <a:xfrm>
                <a:off x="1078" y="866"/>
                <a:ext cx="83" cy="2312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18" name="Rectangle 18" descr="Horizontal dunkel"/>
              <p:cNvSpPr>
                <a:spLocks noChangeArrowheads="1"/>
              </p:cNvSpPr>
              <p:nvPr/>
            </p:nvSpPr>
            <p:spPr bwMode="auto">
              <a:xfrm>
                <a:off x="802" y="886"/>
                <a:ext cx="50" cy="1384"/>
              </a:xfrm>
              <a:prstGeom prst="rect">
                <a:avLst/>
              </a:prstGeom>
              <a:pattFill prst="dkHorz">
                <a:fgClr>
                  <a:srgbClr val="FF9900"/>
                </a:fgClr>
                <a:bgClr>
                  <a:srgbClr val="FFFFFF"/>
                </a:bgClr>
              </a:patt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19" name="Rectangle 19" descr="Horizontal dunkel"/>
              <p:cNvSpPr>
                <a:spLocks noChangeArrowheads="1"/>
              </p:cNvSpPr>
              <p:nvPr/>
            </p:nvSpPr>
            <p:spPr bwMode="auto">
              <a:xfrm>
                <a:off x="989" y="887"/>
                <a:ext cx="50" cy="1384"/>
              </a:xfrm>
              <a:prstGeom prst="rect">
                <a:avLst/>
              </a:prstGeom>
              <a:pattFill prst="dkHorz">
                <a:fgClr>
                  <a:srgbClr val="FF9900"/>
                </a:fgClr>
                <a:bgClr>
                  <a:srgbClr val="FFFFFF"/>
                </a:bgClr>
              </a:patt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20" name="Rectangle 20" descr="Horizontal dunkel"/>
              <p:cNvSpPr>
                <a:spLocks noChangeArrowheads="1"/>
              </p:cNvSpPr>
              <p:nvPr/>
            </p:nvSpPr>
            <p:spPr bwMode="auto">
              <a:xfrm>
                <a:off x="726" y="885"/>
                <a:ext cx="29" cy="1389"/>
              </a:xfrm>
              <a:prstGeom prst="rect">
                <a:avLst/>
              </a:prstGeom>
              <a:pattFill prst="dkHorz">
                <a:fgClr>
                  <a:srgbClr val="FF9900"/>
                </a:fgClr>
                <a:bgClr>
                  <a:srgbClr val="FFFFFF"/>
                </a:bgClr>
              </a:patt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21" name="Rectangle 21" descr="Horizontal dunkel"/>
              <p:cNvSpPr>
                <a:spLocks noChangeArrowheads="1"/>
              </p:cNvSpPr>
              <p:nvPr/>
            </p:nvSpPr>
            <p:spPr bwMode="auto">
              <a:xfrm>
                <a:off x="1090" y="890"/>
                <a:ext cx="31" cy="1371"/>
              </a:xfrm>
              <a:prstGeom prst="rect">
                <a:avLst/>
              </a:prstGeom>
              <a:pattFill prst="dkHorz">
                <a:fgClr>
                  <a:srgbClr val="FF9900"/>
                </a:fgClr>
                <a:bgClr>
                  <a:srgbClr val="FFFFFF"/>
                </a:bgClr>
              </a:patt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</p:grpSp>
        <p:grpSp>
          <p:nvGrpSpPr>
            <p:cNvPr id="22" name="Group 22"/>
            <p:cNvGrpSpPr>
              <a:grpSpLocks/>
            </p:cNvGrpSpPr>
            <p:nvPr/>
          </p:nvGrpSpPr>
          <p:grpSpPr bwMode="auto">
            <a:xfrm>
              <a:off x="4106815" y="1649413"/>
              <a:ext cx="1419730" cy="4629150"/>
              <a:chOff x="1843" y="1255"/>
              <a:chExt cx="968" cy="2916"/>
            </a:xfrm>
          </p:grpSpPr>
          <p:sp>
            <p:nvSpPr>
              <p:cNvPr id="23" name="Text Box 23"/>
              <p:cNvSpPr txBox="1">
                <a:spLocks noChangeArrowheads="1"/>
              </p:cNvSpPr>
              <p:nvPr/>
            </p:nvSpPr>
            <p:spPr bwMode="auto">
              <a:xfrm>
                <a:off x="1992" y="3639"/>
                <a:ext cx="140" cy="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9319" tIns="19660" rIns="39319" bIns="19660"/>
              <a:lstStyle>
                <a:lvl1pPr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1pPr>
                <a:lvl2pPr marL="457200"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2pPr>
                <a:lvl3pPr marL="914400"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3pPr>
                <a:lvl4pPr marL="1371600"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4pPr>
                <a:lvl5pPr marL="1828800"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5pPr>
                <a:lvl6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6pPr>
                <a:lvl7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7pPr>
                <a:lvl8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8pPr>
                <a:lvl9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 defTabSz="914400">
                  <a:buClrTx/>
                  <a:buSzTx/>
                  <a:buFontTx/>
                  <a:buNone/>
                </a:pPr>
                <a:r>
                  <a:rPr lang="en-AU" sz="1800">
                    <a:solidFill>
                      <a:srgbClr val="0066FF"/>
                    </a:solidFill>
                  </a:rPr>
                  <a:t>n</a:t>
                </a:r>
                <a:endParaRPr lang="en-GB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tangle 24"/>
              <p:cNvSpPr>
                <a:spLocks noChangeArrowheads="1"/>
              </p:cNvSpPr>
              <p:nvPr/>
            </p:nvSpPr>
            <p:spPr bwMode="auto">
              <a:xfrm>
                <a:off x="1976" y="1255"/>
                <a:ext cx="694" cy="2916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25" name="Rectangle 25" descr="Zeitungspapier"/>
              <p:cNvSpPr>
                <a:spLocks noChangeArrowheads="1"/>
              </p:cNvSpPr>
              <p:nvPr/>
            </p:nvSpPr>
            <p:spPr bwMode="auto">
              <a:xfrm>
                <a:off x="2015" y="1259"/>
                <a:ext cx="608" cy="1948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26" name="Rectangle 26" descr="Zeitungspapier"/>
              <p:cNvSpPr>
                <a:spLocks noChangeArrowheads="1"/>
              </p:cNvSpPr>
              <p:nvPr/>
            </p:nvSpPr>
            <p:spPr bwMode="auto">
              <a:xfrm>
                <a:off x="2046" y="3207"/>
                <a:ext cx="531" cy="890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27" name="Rectangle 27" descr="Wassertropfen"/>
              <p:cNvSpPr>
                <a:spLocks noChangeArrowheads="1"/>
              </p:cNvSpPr>
              <p:nvPr/>
            </p:nvSpPr>
            <p:spPr bwMode="auto">
              <a:xfrm>
                <a:off x="2670" y="1259"/>
                <a:ext cx="141" cy="1941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28" name="Rectangle 28"/>
              <p:cNvSpPr>
                <a:spLocks noChangeArrowheads="1"/>
              </p:cNvSpPr>
              <p:nvPr/>
            </p:nvSpPr>
            <p:spPr bwMode="auto">
              <a:xfrm>
                <a:off x="2255" y="1259"/>
                <a:ext cx="125" cy="1961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29" name="Rectangle 29" descr="Diagonal dunkel nach unten"/>
              <p:cNvSpPr>
                <a:spLocks noChangeArrowheads="1"/>
              </p:cNvSpPr>
              <p:nvPr/>
            </p:nvSpPr>
            <p:spPr bwMode="auto">
              <a:xfrm>
                <a:off x="2117" y="3507"/>
                <a:ext cx="148" cy="514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30" name="AutoShape 30"/>
              <p:cNvSpPr>
                <a:spLocks noChangeArrowheads="1"/>
              </p:cNvSpPr>
              <p:nvPr/>
            </p:nvSpPr>
            <p:spPr bwMode="auto">
              <a:xfrm flipV="1">
                <a:off x="2255" y="3207"/>
                <a:ext cx="125" cy="226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31" name="Rectangle 31" descr="Wassertropfen"/>
              <p:cNvSpPr>
                <a:spLocks noChangeArrowheads="1"/>
              </p:cNvSpPr>
              <p:nvPr/>
            </p:nvSpPr>
            <p:spPr bwMode="auto">
              <a:xfrm>
                <a:off x="1843" y="1259"/>
                <a:ext cx="133" cy="1928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32" name="Rectangle 32" descr="Diagonal dunkel nach unten"/>
              <p:cNvSpPr>
                <a:spLocks noChangeArrowheads="1"/>
              </p:cNvSpPr>
              <p:nvPr/>
            </p:nvSpPr>
            <p:spPr bwMode="auto">
              <a:xfrm>
                <a:off x="2117" y="3195"/>
                <a:ext cx="35" cy="298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33" name="Rectangle 33" descr="Diagonal dunkel nach unten"/>
              <p:cNvSpPr>
                <a:spLocks noChangeArrowheads="1"/>
              </p:cNvSpPr>
              <p:nvPr/>
            </p:nvSpPr>
            <p:spPr bwMode="auto">
              <a:xfrm>
                <a:off x="2475" y="3188"/>
                <a:ext cx="39" cy="327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34" name="Rectangle 34" descr="Diagonal dunkel nach unten"/>
              <p:cNvSpPr>
                <a:spLocks noChangeArrowheads="1"/>
              </p:cNvSpPr>
              <p:nvPr/>
            </p:nvSpPr>
            <p:spPr bwMode="auto">
              <a:xfrm>
                <a:off x="2382" y="3503"/>
                <a:ext cx="140" cy="506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35" name="Rectangle 35" descr="Diagonal dunkel nach unten"/>
              <p:cNvSpPr>
                <a:spLocks noChangeArrowheads="1"/>
              </p:cNvSpPr>
              <p:nvPr/>
            </p:nvSpPr>
            <p:spPr bwMode="auto">
              <a:xfrm>
                <a:off x="2070" y="1335"/>
                <a:ext cx="79" cy="1853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36" name="Rectangle 36" descr="Diagonal dunkel nach unten"/>
              <p:cNvSpPr>
                <a:spLocks noChangeArrowheads="1"/>
              </p:cNvSpPr>
              <p:nvPr/>
            </p:nvSpPr>
            <p:spPr bwMode="auto">
              <a:xfrm>
                <a:off x="2470" y="1335"/>
                <a:ext cx="83" cy="1860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37" name="Rectangle 37" descr="Horizontal dunkel"/>
              <p:cNvSpPr>
                <a:spLocks noChangeArrowheads="1"/>
              </p:cNvSpPr>
              <p:nvPr/>
            </p:nvSpPr>
            <p:spPr bwMode="auto">
              <a:xfrm>
                <a:off x="2194" y="1351"/>
                <a:ext cx="50" cy="1113"/>
              </a:xfrm>
              <a:prstGeom prst="rect">
                <a:avLst/>
              </a:prstGeom>
              <a:pattFill prst="dkHorz">
                <a:fgClr>
                  <a:srgbClr val="FF9900"/>
                </a:fgClr>
                <a:bgClr>
                  <a:srgbClr val="FFFFFF"/>
                </a:bgClr>
              </a:patt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38" name="Rectangle 38" descr="Horizontal dunkel"/>
              <p:cNvSpPr>
                <a:spLocks noChangeArrowheads="1"/>
              </p:cNvSpPr>
              <p:nvPr/>
            </p:nvSpPr>
            <p:spPr bwMode="auto">
              <a:xfrm>
                <a:off x="2381" y="1352"/>
                <a:ext cx="50" cy="1113"/>
              </a:xfrm>
              <a:prstGeom prst="rect">
                <a:avLst/>
              </a:prstGeom>
              <a:pattFill prst="dkHorz">
                <a:fgClr>
                  <a:srgbClr val="FF9900"/>
                </a:fgClr>
                <a:bgClr>
                  <a:srgbClr val="FFFFFF"/>
                </a:bgClr>
              </a:patt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39" name="Rectangle 39" descr="Horizontal dunkel"/>
              <p:cNvSpPr>
                <a:spLocks noChangeArrowheads="1"/>
              </p:cNvSpPr>
              <p:nvPr/>
            </p:nvSpPr>
            <p:spPr bwMode="auto">
              <a:xfrm>
                <a:off x="2118" y="1350"/>
                <a:ext cx="29" cy="1117"/>
              </a:xfrm>
              <a:prstGeom prst="rect">
                <a:avLst/>
              </a:prstGeom>
              <a:pattFill prst="dkHorz">
                <a:fgClr>
                  <a:srgbClr val="FF9900"/>
                </a:fgClr>
                <a:bgClr>
                  <a:srgbClr val="FFFFFF"/>
                </a:bgClr>
              </a:patt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40" name="Rectangle 40" descr="Horizontal dunkel"/>
              <p:cNvSpPr>
                <a:spLocks noChangeArrowheads="1"/>
              </p:cNvSpPr>
              <p:nvPr/>
            </p:nvSpPr>
            <p:spPr bwMode="auto">
              <a:xfrm>
                <a:off x="2482" y="1354"/>
                <a:ext cx="31" cy="1103"/>
              </a:xfrm>
              <a:prstGeom prst="rect">
                <a:avLst/>
              </a:prstGeom>
              <a:pattFill prst="dkHorz">
                <a:fgClr>
                  <a:srgbClr val="FF9900"/>
                </a:fgClr>
                <a:bgClr>
                  <a:srgbClr val="FFFFFF"/>
                </a:bgClr>
              </a:patt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</p:grpSp>
        <p:grpSp>
          <p:nvGrpSpPr>
            <p:cNvPr id="41" name="Group 41"/>
            <p:cNvGrpSpPr>
              <a:grpSpLocks/>
            </p:cNvGrpSpPr>
            <p:nvPr/>
          </p:nvGrpSpPr>
          <p:grpSpPr bwMode="auto">
            <a:xfrm>
              <a:off x="7126488" y="2779713"/>
              <a:ext cx="1418265" cy="3486150"/>
              <a:chOff x="3219" y="1935"/>
              <a:chExt cx="968" cy="2196"/>
            </a:xfrm>
          </p:grpSpPr>
          <p:sp>
            <p:nvSpPr>
              <p:cNvPr id="42" name="Text Box 42"/>
              <p:cNvSpPr txBox="1">
                <a:spLocks noChangeArrowheads="1"/>
              </p:cNvSpPr>
              <p:nvPr/>
            </p:nvSpPr>
            <p:spPr bwMode="auto">
              <a:xfrm>
                <a:off x="3368" y="3482"/>
                <a:ext cx="140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9319" tIns="19660" rIns="39319" bIns="19660"/>
              <a:lstStyle>
                <a:lvl1pPr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1pPr>
                <a:lvl2pPr marL="457200"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2pPr>
                <a:lvl3pPr marL="914400"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3pPr>
                <a:lvl4pPr marL="1371600"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4pPr>
                <a:lvl5pPr marL="1828800"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5pPr>
                <a:lvl6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6pPr>
                <a:lvl7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7pPr>
                <a:lvl8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8pPr>
                <a:lvl9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240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 defTabSz="914400">
                  <a:buClrTx/>
                  <a:buSzTx/>
                  <a:buFontTx/>
                  <a:buNone/>
                </a:pPr>
                <a:r>
                  <a:rPr lang="en-AU" sz="1800">
                    <a:solidFill>
                      <a:srgbClr val="0066FF"/>
                    </a:solidFill>
                  </a:rPr>
                  <a:t>n</a:t>
                </a:r>
                <a:endParaRPr lang="en-GB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43"/>
              <p:cNvSpPr>
                <a:spLocks noChangeArrowheads="1"/>
              </p:cNvSpPr>
              <p:nvPr/>
            </p:nvSpPr>
            <p:spPr bwMode="auto">
              <a:xfrm>
                <a:off x="3352" y="1935"/>
                <a:ext cx="694" cy="2196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44" name="Rectangle 44" descr="Zeitungspapier"/>
              <p:cNvSpPr>
                <a:spLocks noChangeArrowheads="1"/>
              </p:cNvSpPr>
              <p:nvPr/>
            </p:nvSpPr>
            <p:spPr bwMode="auto">
              <a:xfrm>
                <a:off x="3391" y="1938"/>
                <a:ext cx="608" cy="1263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45" name="Rectangle 45" descr="Zeitungspapier"/>
              <p:cNvSpPr>
                <a:spLocks noChangeArrowheads="1"/>
              </p:cNvSpPr>
              <p:nvPr/>
            </p:nvSpPr>
            <p:spPr bwMode="auto">
              <a:xfrm>
                <a:off x="3422" y="3201"/>
                <a:ext cx="531" cy="855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100000" sy="100000" flip="none" algn="tl"/>
              </a:blip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46" name="Rectangle 46" descr="Wassertropfen"/>
              <p:cNvSpPr>
                <a:spLocks noChangeArrowheads="1"/>
              </p:cNvSpPr>
              <p:nvPr/>
            </p:nvSpPr>
            <p:spPr bwMode="auto">
              <a:xfrm>
                <a:off x="4046" y="1938"/>
                <a:ext cx="141" cy="1259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47" name="Rectangle 47"/>
              <p:cNvSpPr>
                <a:spLocks noChangeArrowheads="1"/>
              </p:cNvSpPr>
              <p:nvPr/>
            </p:nvSpPr>
            <p:spPr bwMode="auto">
              <a:xfrm>
                <a:off x="3631" y="1938"/>
                <a:ext cx="125" cy="1271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48" name="Rectangle 48" descr="Diagonal dunkel nach unten"/>
              <p:cNvSpPr>
                <a:spLocks noChangeArrowheads="1"/>
              </p:cNvSpPr>
              <p:nvPr/>
            </p:nvSpPr>
            <p:spPr bwMode="auto">
              <a:xfrm>
                <a:off x="3493" y="3450"/>
                <a:ext cx="140" cy="533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49" name="AutoShape 49"/>
              <p:cNvSpPr>
                <a:spLocks noChangeArrowheads="1"/>
              </p:cNvSpPr>
              <p:nvPr/>
            </p:nvSpPr>
            <p:spPr bwMode="auto">
              <a:xfrm flipV="1">
                <a:off x="3631" y="3201"/>
                <a:ext cx="125" cy="146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50" name="Rectangle 50" descr="Wassertropfen"/>
              <p:cNvSpPr>
                <a:spLocks noChangeArrowheads="1"/>
              </p:cNvSpPr>
              <p:nvPr/>
            </p:nvSpPr>
            <p:spPr bwMode="auto">
              <a:xfrm>
                <a:off x="3219" y="1938"/>
                <a:ext cx="133" cy="125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51" name="Rectangle 51" descr="Diagonal dunkel nach unten"/>
              <p:cNvSpPr>
                <a:spLocks noChangeArrowheads="1"/>
              </p:cNvSpPr>
              <p:nvPr/>
            </p:nvSpPr>
            <p:spPr bwMode="auto">
              <a:xfrm>
                <a:off x="3493" y="3217"/>
                <a:ext cx="27" cy="221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52" name="Rectangle 52" descr="Diagonal dunkel nach unten"/>
              <p:cNvSpPr>
                <a:spLocks noChangeArrowheads="1"/>
              </p:cNvSpPr>
              <p:nvPr/>
            </p:nvSpPr>
            <p:spPr bwMode="auto">
              <a:xfrm>
                <a:off x="3859" y="3213"/>
                <a:ext cx="31" cy="237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53" name="Rectangle 53" descr="Diagonal dunkel nach unten"/>
              <p:cNvSpPr>
                <a:spLocks noChangeArrowheads="1"/>
              </p:cNvSpPr>
              <p:nvPr/>
            </p:nvSpPr>
            <p:spPr bwMode="auto">
              <a:xfrm>
                <a:off x="3758" y="3461"/>
                <a:ext cx="140" cy="509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54" name="Rectangle 54" descr="Diagonal dunkel nach unten"/>
              <p:cNvSpPr>
                <a:spLocks noChangeArrowheads="1"/>
              </p:cNvSpPr>
              <p:nvPr/>
            </p:nvSpPr>
            <p:spPr bwMode="auto">
              <a:xfrm>
                <a:off x="3446" y="1987"/>
                <a:ext cx="79" cy="1202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55" name="Rectangle 55" descr="Diagonal dunkel nach unten"/>
              <p:cNvSpPr>
                <a:spLocks noChangeArrowheads="1"/>
              </p:cNvSpPr>
              <p:nvPr/>
            </p:nvSpPr>
            <p:spPr bwMode="auto">
              <a:xfrm>
                <a:off x="3846" y="1987"/>
                <a:ext cx="83" cy="1206"/>
              </a:xfrm>
              <a:prstGeom prst="rect">
                <a:avLst/>
              </a:prstGeom>
              <a:pattFill prst="dk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56" name="Rectangle 56" descr="Horizontal dunkel"/>
              <p:cNvSpPr>
                <a:spLocks noChangeArrowheads="1"/>
              </p:cNvSpPr>
              <p:nvPr/>
            </p:nvSpPr>
            <p:spPr bwMode="auto">
              <a:xfrm>
                <a:off x="3570" y="1997"/>
                <a:ext cx="50" cy="722"/>
              </a:xfrm>
              <a:prstGeom prst="rect">
                <a:avLst/>
              </a:prstGeom>
              <a:pattFill prst="dkHorz">
                <a:fgClr>
                  <a:srgbClr val="FF9900"/>
                </a:fgClr>
                <a:bgClr>
                  <a:srgbClr val="FFFFFF"/>
                </a:bgClr>
              </a:patt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57" name="Rectangle 57" descr="Horizontal dunkel"/>
              <p:cNvSpPr>
                <a:spLocks noChangeArrowheads="1"/>
              </p:cNvSpPr>
              <p:nvPr/>
            </p:nvSpPr>
            <p:spPr bwMode="auto">
              <a:xfrm>
                <a:off x="3757" y="1998"/>
                <a:ext cx="50" cy="722"/>
              </a:xfrm>
              <a:prstGeom prst="rect">
                <a:avLst/>
              </a:prstGeom>
              <a:pattFill prst="dkHorz">
                <a:fgClr>
                  <a:srgbClr val="FF9900"/>
                </a:fgClr>
                <a:bgClr>
                  <a:srgbClr val="FFFFFF"/>
                </a:bgClr>
              </a:patt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58" name="Rectangle 58" descr="Horizontal dunkel"/>
              <p:cNvSpPr>
                <a:spLocks noChangeArrowheads="1"/>
              </p:cNvSpPr>
              <p:nvPr/>
            </p:nvSpPr>
            <p:spPr bwMode="auto">
              <a:xfrm>
                <a:off x="3494" y="1997"/>
                <a:ext cx="29" cy="724"/>
              </a:xfrm>
              <a:prstGeom prst="rect">
                <a:avLst/>
              </a:prstGeom>
              <a:pattFill prst="dkHorz">
                <a:fgClr>
                  <a:srgbClr val="FF9900"/>
                </a:fgClr>
                <a:bgClr>
                  <a:srgbClr val="FFFFFF"/>
                </a:bgClr>
              </a:patt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  <p:sp>
            <p:nvSpPr>
              <p:cNvPr id="59" name="Rectangle 59" descr="Horizontal dunkel"/>
              <p:cNvSpPr>
                <a:spLocks noChangeArrowheads="1"/>
              </p:cNvSpPr>
              <p:nvPr/>
            </p:nvSpPr>
            <p:spPr bwMode="auto">
              <a:xfrm>
                <a:off x="3858" y="1999"/>
                <a:ext cx="31" cy="716"/>
              </a:xfrm>
              <a:prstGeom prst="rect">
                <a:avLst/>
              </a:prstGeom>
              <a:pattFill prst="dkHorz">
                <a:fgClr>
                  <a:srgbClr val="FF9900"/>
                </a:fgClr>
                <a:bgClr>
                  <a:srgbClr val="FFFFFF"/>
                </a:bgClr>
              </a:pattFill>
              <a:ln w="254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/>
              </a:p>
            </p:txBody>
          </p:sp>
        </p:grpSp>
        <p:sp>
          <p:nvSpPr>
            <p:cNvPr id="60" name="Text Box 60"/>
            <p:cNvSpPr txBox="1">
              <a:spLocks noChangeArrowheads="1"/>
            </p:cNvSpPr>
            <p:nvPr/>
          </p:nvSpPr>
          <p:spPr bwMode="auto">
            <a:xfrm>
              <a:off x="0" y="1076325"/>
              <a:ext cx="1210214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</a:rPr>
                <a:t>4 MW</a:t>
              </a:r>
            </a:p>
          </p:txBody>
        </p:sp>
        <p:sp>
          <p:nvSpPr>
            <p:cNvPr id="61" name="Text Box 61"/>
            <p:cNvSpPr txBox="1">
              <a:spLocks noChangeArrowheads="1"/>
            </p:cNvSpPr>
            <p:nvPr/>
          </p:nvSpPr>
          <p:spPr bwMode="auto">
            <a:xfrm>
              <a:off x="3015278" y="1741488"/>
              <a:ext cx="132449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</a:rPr>
                <a:t>2 MW</a:t>
              </a:r>
            </a:p>
          </p:txBody>
        </p:sp>
        <p:sp>
          <p:nvSpPr>
            <p:cNvPr id="62" name="Text Box 62"/>
            <p:cNvSpPr txBox="1">
              <a:spLocks noChangeArrowheads="1"/>
            </p:cNvSpPr>
            <p:nvPr/>
          </p:nvSpPr>
          <p:spPr bwMode="auto">
            <a:xfrm>
              <a:off x="6023231" y="2841625"/>
              <a:ext cx="132449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</a:rPr>
                <a:t>1 MW</a:t>
              </a:r>
            </a:p>
          </p:txBody>
        </p:sp>
        <p:sp>
          <p:nvSpPr>
            <p:cNvPr id="63" name="Line 63"/>
            <p:cNvSpPr>
              <a:spLocks noChangeShapeType="1"/>
            </p:cNvSpPr>
            <p:nvPr/>
          </p:nvSpPr>
          <p:spPr bwMode="auto">
            <a:xfrm>
              <a:off x="6793900" y="2825750"/>
              <a:ext cx="0" cy="19685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64"/>
            <p:cNvSpPr>
              <a:spLocks noChangeShapeType="1"/>
            </p:cNvSpPr>
            <p:nvPr/>
          </p:nvSpPr>
          <p:spPr bwMode="auto">
            <a:xfrm>
              <a:off x="3765435" y="1670050"/>
              <a:ext cx="0" cy="29845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65"/>
            <p:cNvSpPr>
              <a:spLocks noChangeShapeType="1"/>
            </p:cNvSpPr>
            <p:nvPr/>
          </p:nvSpPr>
          <p:spPr bwMode="auto">
            <a:xfrm>
              <a:off x="695947" y="908050"/>
              <a:ext cx="0" cy="38227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Text Box 66"/>
            <p:cNvSpPr txBox="1">
              <a:spLocks noChangeArrowheads="1"/>
            </p:cNvSpPr>
            <p:nvPr/>
          </p:nvSpPr>
          <p:spPr bwMode="auto">
            <a:xfrm rot="5400000">
              <a:off x="6250702" y="3696643"/>
              <a:ext cx="14351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</a:rPr>
                <a:t>1 m</a:t>
              </a:r>
            </a:p>
          </p:txBody>
        </p:sp>
        <p:sp>
          <p:nvSpPr>
            <p:cNvPr id="67" name="Text Box 67"/>
            <p:cNvSpPr txBox="1">
              <a:spLocks noChangeArrowheads="1"/>
            </p:cNvSpPr>
            <p:nvPr/>
          </p:nvSpPr>
          <p:spPr bwMode="auto">
            <a:xfrm rot="5400000">
              <a:off x="97073" y="2739381"/>
              <a:ext cx="14351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</a:rPr>
                <a:t>4 m</a:t>
              </a:r>
            </a:p>
          </p:txBody>
        </p:sp>
        <p:sp>
          <p:nvSpPr>
            <p:cNvPr id="68" name="Text Box 68"/>
            <p:cNvSpPr txBox="1">
              <a:spLocks noChangeArrowheads="1"/>
            </p:cNvSpPr>
            <p:nvPr/>
          </p:nvSpPr>
          <p:spPr bwMode="auto">
            <a:xfrm rot="5400000">
              <a:off x="3203191" y="3323581"/>
              <a:ext cx="14351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</a:rPr>
                <a:t>2 m</a:t>
              </a:r>
            </a:p>
          </p:txBody>
        </p:sp>
        <p:sp>
          <p:nvSpPr>
            <p:cNvPr id="69" name="Line 69"/>
            <p:cNvSpPr>
              <a:spLocks noChangeShapeType="1"/>
            </p:cNvSpPr>
            <p:nvPr/>
          </p:nvSpPr>
          <p:spPr bwMode="auto">
            <a:xfrm>
              <a:off x="673969" y="4819650"/>
              <a:ext cx="0" cy="14303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Text Box 70"/>
            <p:cNvSpPr txBox="1">
              <a:spLocks noChangeArrowheads="1"/>
            </p:cNvSpPr>
            <p:nvPr/>
          </p:nvSpPr>
          <p:spPr bwMode="auto">
            <a:xfrm rot="5400000">
              <a:off x="91213" y="5209531"/>
              <a:ext cx="14351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</a:rPr>
                <a:t>1 m</a:t>
              </a:r>
            </a:p>
          </p:txBody>
        </p:sp>
        <p:sp>
          <p:nvSpPr>
            <p:cNvPr id="71" name="Line 71"/>
            <p:cNvSpPr>
              <a:spLocks noChangeShapeType="1"/>
            </p:cNvSpPr>
            <p:nvPr/>
          </p:nvSpPr>
          <p:spPr bwMode="auto">
            <a:xfrm flipV="1">
              <a:off x="4303146" y="6350000"/>
              <a:ext cx="107981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Text Box 72"/>
            <p:cNvSpPr txBox="1">
              <a:spLocks noChangeArrowheads="1"/>
            </p:cNvSpPr>
            <p:nvPr/>
          </p:nvSpPr>
          <p:spPr bwMode="auto">
            <a:xfrm>
              <a:off x="4309006" y="6321426"/>
              <a:ext cx="1016814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  <a:sym typeface="Symbol" charset="0"/>
                </a:rPr>
                <a:t> 20 cm</a:t>
              </a:r>
            </a:p>
          </p:txBody>
        </p:sp>
        <p:sp>
          <p:nvSpPr>
            <p:cNvPr id="73" name="Line 73"/>
            <p:cNvSpPr>
              <a:spLocks noChangeShapeType="1"/>
            </p:cNvSpPr>
            <p:nvPr/>
          </p:nvSpPr>
          <p:spPr bwMode="auto">
            <a:xfrm flipV="1">
              <a:off x="4115606" y="1574800"/>
              <a:ext cx="140507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Text Box 74"/>
            <p:cNvSpPr txBox="1">
              <a:spLocks noChangeArrowheads="1"/>
            </p:cNvSpPr>
            <p:nvPr/>
          </p:nvSpPr>
          <p:spPr bwMode="auto">
            <a:xfrm>
              <a:off x="4323658" y="1250951"/>
              <a:ext cx="1016814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  <a:sym typeface="Symbol" charset="0"/>
                </a:rPr>
                <a:t> 50 cm</a:t>
              </a:r>
            </a:p>
          </p:txBody>
        </p:sp>
        <p:sp>
          <p:nvSpPr>
            <p:cNvPr id="75" name="Line 75"/>
            <p:cNvSpPr>
              <a:spLocks noChangeShapeType="1"/>
            </p:cNvSpPr>
            <p:nvPr/>
          </p:nvSpPr>
          <p:spPr bwMode="auto">
            <a:xfrm flipV="1">
              <a:off x="1009489" y="752475"/>
              <a:ext cx="1403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Text Box 76"/>
            <p:cNvSpPr txBox="1">
              <a:spLocks noChangeArrowheads="1"/>
            </p:cNvSpPr>
            <p:nvPr/>
          </p:nvSpPr>
          <p:spPr bwMode="auto">
            <a:xfrm>
              <a:off x="1217541" y="428626"/>
              <a:ext cx="101534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  <a:sym typeface="Symbol" charset="0"/>
                </a:rPr>
                <a:t> 50 cm</a:t>
              </a:r>
            </a:p>
          </p:txBody>
        </p:sp>
        <p:sp>
          <p:nvSpPr>
            <p:cNvPr id="77" name="Line 77"/>
            <p:cNvSpPr>
              <a:spLocks noChangeShapeType="1"/>
            </p:cNvSpPr>
            <p:nvPr/>
          </p:nvSpPr>
          <p:spPr bwMode="auto">
            <a:xfrm flipV="1">
              <a:off x="7120628" y="2638425"/>
              <a:ext cx="1403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Text Box 78"/>
            <p:cNvSpPr txBox="1">
              <a:spLocks noChangeArrowheads="1"/>
            </p:cNvSpPr>
            <p:nvPr/>
          </p:nvSpPr>
          <p:spPr bwMode="auto">
            <a:xfrm>
              <a:off x="7328679" y="2314576"/>
              <a:ext cx="101534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  <a:sym typeface="Symbol" charset="0"/>
                </a:rPr>
                <a:t> 50 cm</a:t>
              </a:r>
            </a:p>
          </p:txBody>
        </p:sp>
        <p:sp>
          <p:nvSpPr>
            <p:cNvPr id="79" name="Line 79"/>
            <p:cNvSpPr>
              <a:spLocks noChangeShapeType="1"/>
            </p:cNvSpPr>
            <p:nvPr/>
          </p:nvSpPr>
          <p:spPr bwMode="auto">
            <a:xfrm flipV="1">
              <a:off x="1153073" y="6327775"/>
              <a:ext cx="10783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Text Box 80"/>
            <p:cNvSpPr txBox="1">
              <a:spLocks noChangeArrowheads="1"/>
            </p:cNvSpPr>
            <p:nvPr/>
          </p:nvSpPr>
          <p:spPr bwMode="auto">
            <a:xfrm>
              <a:off x="1158935" y="6299201"/>
              <a:ext cx="101534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  <a:sym typeface="Symbol" charset="0"/>
                </a:rPr>
                <a:t> 20 cm</a:t>
              </a:r>
            </a:p>
          </p:txBody>
        </p:sp>
        <p:sp>
          <p:nvSpPr>
            <p:cNvPr id="81" name="Line 81"/>
            <p:cNvSpPr>
              <a:spLocks noChangeShapeType="1"/>
            </p:cNvSpPr>
            <p:nvPr/>
          </p:nvSpPr>
          <p:spPr bwMode="auto">
            <a:xfrm flipV="1">
              <a:off x="7334540" y="6327775"/>
              <a:ext cx="10783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Text Box 82"/>
            <p:cNvSpPr txBox="1">
              <a:spLocks noChangeArrowheads="1"/>
            </p:cNvSpPr>
            <p:nvPr/>
          </p:nvSpPr>
          <p:spPr bwMode="auto">
            <a:xfrm>
              <a:off x="7340400" y="6299201"/>
              <a:ext cx="101534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  <a:sym typeface="Symbol" charset="0"/>
                </a:rPr>
                <a:t> 20 cm</a:t>
              </a:r>
            </a:p>
          </p:txBody>
        </p:sp>
        <p:sp>
          <p:nvSpPr>
            <p:cNvPr id="83" name="Line 83"/>
            <p:cNvSpPr>
              <a:spLocks noChangeShapeType="1"/>
            </p:cNvSpPr>
            <p:nvPr/>
          </p:nvSpPr>
          <p:spPr bwMode="auto">
            <a:xfrm>
              <a:off x="3791808" y="4749801"/>
              <a:ext cx="0" cy="14208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Text Box 84"/>
            <p:cNvSpPr txBox="1">
              <a:spLocks noChangeArrowheads="1"/>
            </p:cNvSpPr>
            <p:nvPr/>
          </p:nvSpPr>
          <p:spPr bwMode="auto">
            <a:xfrm rot="5400000">
              <a:off x="3244215" y="5263506"/>
              <a:ext cx="14351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</a:rPr>
                <a:t>1 m</a:t>
              </a:r>
            </a:p>
          </p:txBody>
        </p:sp>
        <p:sp>
          <p:nvSpPr>
            <p:cNvPr id="85" name="Line 85"/>
            <p:cNvSpPr>
              <a:spLocks noChangeShapeType="1"/>
            </p:cNvSpPr>
            <p:nvPr/>
          </p:nvSpPr>
          <p:spPr bwMode="auto">
            <a:xfrm>
              <a:off x="6808551" y="4873625"/>
              <a:ext cx="0" cy="14303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Text Box 86"/>
            <p:cNvSpPr txBox="1">
              <a:spLocks noChangeArrowheads="1"/>
            </p:cNvSpPr>
            <p:nvPr/>
          </p:nvSpPr>
          <p:spPr bwMode="auto">
            <a:xfrm rot="5400000">
              <a:off x="6286597" y="5396856"/>
              <a:ext cx="14541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</a:rPr>
                <a:t>1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08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solidFill>
                  <a:srgbClr val="000000"/>
                </a:solidFill>
                <a:latin typeface="Arial" charset="0"/>
              </a:rPr>
              <a:t>Capacity for beam power &lt; 100 kW</a:t>
            </a:r>
          </a:p>
        </p:txBody>
      </p:sp>
      <p:sp>
        <p:nvSpPr>
          <p:cNvPr id="3" name="AutoShape 2"/>
          <p:cNvSpPr>
            <a:spLocks noChangeArrowheads="1"/>
          </p:cNvSpPr>
          <p:nvPr/>
        </p:nvSpPr>
        <p:spPr bwMode="auto">
          <a:xfrm rot="5400000" flipV="1">
            <a:off x="6678757" y="4340295"/>
            <a:ext cx="839787" cy="1617525"/>
          </a:xfrm>
          <a:prstGeom prst="flowChartOnlineStorage">
            <a:avLst/>
          </a:prstGeom>
          <a:gradFill rotWithShape="1">
            <a:gsLst>
              <a:gs pos="0">
                <a:srgbClr val="FFCC99"/>
              </a:gs>
              <a:gs pos="100000">
                <a:srgbClr val="DBAF83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 wrap="none" anchor="ctr"/>
          <a:lstStyle/>
          <a:p>
            <a:pPr defTabSz="914400">
              <a:buClrTx/>
              <a:buSzTx/>
              <a:buFontTx/>
              <a:buNone/>
            </a:pPr>
            <a:r>
              <a:rPr lang="en-GB">
                <a:solidFill>
                  <a:schemeClr val="tx1"/>
                </a:solidFill>
              </a:rPr>
              <a:t>Neutron </a:t>
            </a:r>
          </a:p>
          <a:p>
            <a:pPr defTabSz="914400">
              <a:buClrTx/>
              <a:buSzTx/>
              <a:buFontTx/>
              <a:buNone/>
            </a:pPr>
            <a:r>
              <a:rPr lang="en-GB">
                <a:solidFill>
                  <a:schemeClr val="tx1"/>
                </a:solidFill>
              </a:rPr>
              <a:t>irradiation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767736" y="1271589"/>
            <a:ext cx="7429781" cy="3494087"/>
            <a:chOff x="524" y="801"/>
            <a:chExt cx="5070" cy="2201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rot="-5400000">
              <a:off x="4323" y="1133"/>
              <a:ext cx="470" cy="1354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 rot="-5400000">
              <a:off x="2034" y="207"/>
              <a:ext cx="701" cy="2974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7" name="Rectangle 7" descr="Zeitungspapier"/>
            <p:cNvSpPr>
              <a:spLocks noChangeArrowheads="1"/>
            </p:cNvSpPr>
            <p:nvPr/>
          </p:nvSpPr>
          <p:spPr bwMode="auto">
            <a:xfrm rot="-5400000">
              <a:off x="4420" y="1014"/>
              <a:ext cx="135" cy="1338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8" name="Rectangle 8" descr="Zeitungspapier"/>
            <p:cNvSpPr>
              <a:spLocks noChangeArrowheads="1"/>
            </p:cNvSpPr>
            <p:nvPr/>
          </p:nvSpPr>
          <p:spPr bwMode="auto">
            <a:xfrm rot="-5400000">
              <a:off x="4415" y="1219"/>
              <a:ext cx="135" cy="1344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9" name="Rectangle 9" descr="Zeitungspapier"/>
            <p:cNvSpPr>
              <a:spLocks noChangeArrowheads="1"/>
            </p:cNvSpPr>
            <p:nvPr/>
          </p:nvSpPr>
          <p:spPr bwMode="auto">
            <a:xfrm rot="-5400000">
              <a:off x="1854" y="434"/>
              <a:ext cx="615" cy="2527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10" name="Rectangle 10" descr="Zeitungspapier"/>
            <p:cNvSpPr>
              <a:spLocks noChangeArrowheads="1"/>
            </p:cNvSpPr>
            <p:nvPr/>
          </p:nvSpPr>
          <p:spPr bwMode="auto">
            <a:xfrm rot="-5400000">
              <a:off x="3323" y="1491"/>
              <a:ext cx="597" cy="417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11" name="Rectangle 11" descr="Wassertropfen"/>
            <p:cNvSpPr>
              <a:spLocks noChangeArrowheads="1"/>
            </p:cNvSpPr>
            <p:nvPr/>
          </p:nvSpPr>
          <p:spPr bwMode="auto">
            <a:xfrm rot="-5400000">
              <a:off x="2085" y="12"/>
              <a:ext cx="143" cy="2519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-5400000">
              <a:off x="2107" y="428"/>
              <a:ext cx="126" cy="254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13" name="AutoShape 13"/>
            <p:cNvSpPr>
              <a:spLocks noChangeArrowheads="1"/>
            </p:cNvSpPr>
            <p:nvPr/>
          </p:nvSpPr>
          <p:spPr bwMode="auto">
            <a:xfrm rot="16200000" flipV="1">
              <a:off x="3508" y="1554"/>
              <a:ext cx="126" cy="292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14" name="Rectangle 14" descr="Wassertropfen"/>
            <p:cNvSpPr>
              <a:spLocks noChangeArrowheads="1"/>
            </p:cNvSpPr>
            <p:nvPr/>
          </p:nvSpPr>
          <p:spPr bwMode="auto">
            <a:xfrm rot="-5400000">
              <a:off x="2081" y="862"/>
              <a:ext cx="135" cy="2501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15" name="Rectangle 15" descr="Diagonal dunkel nach unten"/>
            <p:cNvSpPr>
              <a:spLocks noChangeArrowheads="1"/>
            </p:cNvSpPr>
            <p:nvPr/>
          </p:nvSpPr>
          <p:spPr bwMode="auto">
            <a:xfrm rot="6106091">
              <a:off x="3537" y="1297"/>
              <a:ext cx="78" cy="506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16" name="Rectangle 16" descr="Diagonal dunkel nach unten"/>
            <p:cNvSpPr>
              <a:spLocks noChangeArrowheads="1"/>
            </p:cNvSpPr>
            <p:nvPr/>
          </p:nvSpPr>
          <p:spPr bwMode="auto">
            <a:xfrm rot="-5400000">
              <a:off x="4407" y="1154"/>
              <a:ext cx="70" cy="1258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17" name="Rectangle 17" descr="Diagonal dunkel nach unten"/>
            <p:cNvSpPr>
              <a:spLocks noChangeArrowheads="1"/>
            </p:cNvSpPr>
            <p:nvPr/>
          </p:nvSpPr>
          <p:spPr bwMode="auto">
            <a:xfrm rot="-5400000">
              <a:off x="2123" y="725"/>
              <a:ext cx="85" cy="2339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18" name="Rectangle 18" descr="Diagonal dunkel nach unten"/>
            <p:cNvSpPr>
              <a:spLocks noChangeArrowheads="1"/>
            </p:cNvSpPr>
            <p:nvPr/>
          </p:nvSpPr>
          <p:spPr bwMode="auto">
            <a:xfrm rot="-5400000">
              <a:off x="2125" y="333"/>
              <a:ext cx="84" cy="2341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19" name="Rectangle 19" descr="Dark vertical"/>
            <p:cNvSpPr>
              <a:spLocks noChangeArrowheads="1"/>
            </p:cNvSpPr>
            <p:nvPr/>
          </p:nvSpPr>
          <p:spPr bwMode="auto">
            <a:xfrm rot="-5400000">
              <a:off x="1738" y="1072"/>
              <a:ext cx="51" cy="1432"/>
            </a:xfrm>
            <a:prstGeom prst="rect">
              <a:avLst/>
            </a:prstGeom>
            <a:pattFill prst="dkVert">
              <a:fgClr>
                <a:srgbClr val="FF9900"/>
              </a:fgClr>
              <a:bgClr>
                <a:srgbClr val="FFFFFF"/>
              </a:bgClr>
            </a:patt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20" name="Rectangle 20" descr="Dark vertical"/>
            <p:cNvSpPr>
              <a:spLocks noChangeArrowheads="1"/>
            </p:cNvSpPr>
            <p:nvPr/>
          </p:nvSpPr>
          <p:spPr bwMode="auto">
            <a:xfrm rot="-5400000">
              <a:off x="1735" y="892"/>
              <a:ext cx="57" cy="1432"/>
            </a:xfrm>
            <a:prstGeom prst="rect">
              <a:avLst/>
            </a:prstGeom>
            <a:pattFill prst="dkVert">
              <a:fgClr>
                <a:srgbClr val="FF9900"/>
              </a:fgClr>
              <a:bgClr>
                <a:srgbClr val="FFFFFF"/>
              </a:bgClr>
            </a:patt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21" name="Rectangle 21" descr="Dark vertical"/>
            <p:cNvSpPr>
              <a:spLocks noChangeArrowheads="1"/>
            </p:cNvSpPr>
            <p:nvPr/>
          </p:nvSpPr>
          <p:spPr bwMode="auto">
            <a:xfrm rot="-5400000">
              <a:off x="1743" y="1152"/>
              <a:ext cx="41" cy="1448"/>
            </a:xfrm>
            <a:prstGeom prst="rect">
              <a:avLst/>
            </a:prstGeom>
            <a:pattFill prst="dkVert">
              <a:fgClr>
                <a:srgbClr val="FF9900"/>
              </a:fgClr>
              <a:bgClr>
                <a:srgbClr val="FFFFFF"/>
              </a:bgClr>
            </a:patt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22" name="Rectangle 22" descr="Dark vertical"/>
            <p:cNvSpPr>
              <a:spLocks noChangeArrowheads="1"/>
            </p:cNvSpPr>
            <p:nvPr/>
          </p:nvSpPr>
          <p:spPr bwMode="auto">
            <a:xfrm rot="-5400000">
              <a:off x="1742" y="803"/>
              <a:ext cx="44" cy="1432"/>
            </a:xfrm>
            <a:prstGeom prst="rect">
              <a:avLst/>
            </a:prstGeom>
            <a:pattFill prst="dkVert">
              <a:fgClr>
                <a:srgbClr val="FF9900"/>
              </a:fgClr>
              <a:bgClr>
                <a:srgbClr val="FFFFFF"/>
              </a:bgClr>
            </a:patt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798" y="1617"/>
              <a:ext cx="0" cy="1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1711" y="801"/>
              <a:ext cx="9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</a:rPr>
                <a:t>1 m</a:t>
              </a: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1312" y="2197"/>
              <a:ext cx="0" cy="8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922" y="1050"/>
              <a:ext cx="25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 rot="16200000">
              <a:off x="303" y="1549"/>
              <a:ext cx="69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  <a:sym typeface="Symbol" charset="0"/>
                </a:rPr>
                <a:t> 5 cm</a:t>
              </a:r>
            </a:p>
          </p:txBody>
        </p:sp>
        <p:sp>
          <p:nvSpPr>
            <p:cNvPr id="28" name="Rectangle 28" descr="Diagonal dunkel nach unten"/>
            <p:cNvSpPr>
              <a:spLocks noChangeArrowheads="1"/>
            </p:cNvSpPr>
            <p:nvPr/>
          </p:nvSpPr>
          <p:spPr bwMode="auto">
            <a:xfrm rot="-6120000">
              <a:off x="3536" y="1588"/>
              <a:ext cx="76" cy="512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29" name="Rectangle 29" descr="Zeitungspapier"/>
            <p:cNvSpPr>
              <a:spLocks noChangeArrowheads="1"/>
            </p:cNvSpPr>
            <p:nvPr/>
          </p:nvSpPr>
          <p:spPr bwMode="auto">
            <a:xfrm rot="-5400000">
              <a:off x="4946" y="1726"/>
              <a:ext cx="291" cy="102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5157" y="1734"/>
              <a:ext cx="0" cy="12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 flipV="1">
              <a:off x="3336" y="1953"/>
              <a:ext cx="510" cy="54"/>
            </a:xfrm>
            <a:custGeom>
              <a:avLst/>
              <a:gdLst>
                <a:gd name="T0" fmla="*/ 0 w 417"/>
                <a:gd name="T1" fmla="*/ 0 h 45"/>
                <a:gd name="T2" fmla="*/ 417 w 417"/>
                <a:gd name="T3" fmla="*/ 0 h 45"/>
                <a:gd name="T4" fmla="*/ 417 w 417"/>
                <a:gd name="T5" fmla="*/ 45 h 45"/>
                <a:gd name="T6" fmla="*/ 0 60000 65536"/>
                <a:gd name="T7" fmla="*/ 0 60000 65536"/>
                <a:gd name="T8" fmla="*/ 0 60000 65536"/>
                <a:gd name="T9" fmla="*/ 0 w 417"/>
                <a:gd name="T10" fmla="*/ 0 h 45"/>
                <a:gd name="T11" fmla="*/ 417 w 417"/>
                <a:gd name="T12" fmla="*/ 45 h 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7" h="45">
                  <a:moveTo>
                    <a:pt x="0" y="0"/>
                  </a:moveTo>
                  <a:lnTo>
                    <a:pt x="417" y="0"/>
                  </a:lnTo>
                  <a:lnTo>
                    <a:pt x="417" y="45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 flipV="1">
              <a:off x="3438" y="1386"/>
              <a:ext cx="402" cy="213"/>
            </a:xfrm>
            <a:custGeom>
              <a:avLst/>
              <a:gdLst>
                <a:gd name="T0" fmla="*/ 0 w 402"/>
                <a:gd name="T1" fmla="*/ 243 h 243"/>
                <a:gd name="T2" fmla="*/ 402 w 402"/>
                <a:gd name="T3" fmla="*/ 240 h 243"/>
                <a:gd name="T4" fmla="*/ 402 w 402"/>
                <a:gd name="T5" fmla="*/ 0 h 243"/>
                <a:gd name="T6" fmla="*/ 0 60000 65536"/>
                <a:gd name="T7" fmla="*/ 0 60000 65536"/>
                <a:gd name="T8" fmla="*/ 0 60000 65536"/>
                <a:gd name="T9" fmla="*/ 0 w 402"/>
                <a:gd name="T10" fmla="*/ 0 h 243"/>
                <a:gd name="T11" fmla="*/ 402 w 402"/>
                <a:gd name="T12" fmla="*/ 243 h 2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2" h="243">
                  <a:moveTo>
                    <a:pt x="0" y="243"/>
                  </a:moveTo>
                  <a:lnTo>
                    <a:pt x="402" y="240"/>
                  </a:lnTo>
                  <a:lnTo>
                    <a:pt x="402" y="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 rot="16200000">
              <a:off x="817" y="2438"/>
              <a:ext cx="69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  <a:sym typeface="Symbol" charset="0"/>
                </a:rPr>
                <a:t> 30 cm</a:t>
              </a:r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 rot="16200000">
              <a:off x="5121" y="1578"/>
              <a:ext cx="69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  <a:sym typeface="Symbol" charset="0"/>
                </a:rPr>
                <a:t> 10 cm</a:t>
              </a:r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5324" y="1539"/>
              <a:ext cx="0" cy="5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 rot="16200000">
              <a:off x="1552" y="2433"/>
              <a:ext cx="69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  <a:sym typeface="Symbol" charset="0"/>
                </a:rPr>
                <a:t> 20 cm</a:t>
              </a: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H="1">
              <a:off x="2023" y="2027"/>
              <a:ext cx="0" cy="9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>
              <a:off x="3458" y="1187"/>
              <a:ext cx="16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Text Box 39"/>
            <p:cNvSpPr txBox="1">
              <a:spLocks noChangeArrowheads="1"/>
            </p:cNvSpPr>
            <p:nvPr/>
          </p:nvSpPr>
          <p:spPr bwMode="auto">
            <a:xfrm>
              <a:off x="3928" y="914"/>
              <a:ext cx="9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1pPr>
              <a:lvl2pPr marL="4572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9144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3716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1828800"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4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>
                  <a:solidFill>
                    <a:schemeClr val="tx1"/>
                  </a:solidFill>
                </a:rPr>
                <a:t>0.6 m</a:t>
              </a:r>
            </a:p>
          </p:txBody>
        </p:sp>
      </p:grpSp>
      <p:grpSp>
        <p:nvGrpSpPr>
          <p:cNvPr id="40" name="Group 40"/>
          <p:cNvGrpSpPr>
            <a:grpSpLocks/>
          </p:cNvGrpSpPr>
          <p:nvPr/>
        </p:nvGrpSpPr>
        <p:grpSpPr bwMode="auto">
          <a:xfrm>
            <a:off x="3176445" y="4765675"/>
            <a:ext cx="1495918" cy="1619250"/>
            <a:chOff x="1944" y="2622"/>
            <a:chExt cx="1020" cy="1020"/>
          </a:xfrm>
        </p:grpSpPr>
        <p:sp>
          <p:nvSpPr>
            <p:cNvPr id="41" name="Oval 41" descr="Water droplets"/>
            <p:cNvSpPr>
              <a:spLocks noChangeArrowheads="1"/>
            </p:cNvSpPr>
            <p:nvPr/>
          </p:nvSpPr>
          <p:spPr bwMode="auto">
            <a:xfrm>
              <a:off x="1944" y="2622"/>
              <a:ext cx="1020" cy="1020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400"/>
              <a:endParaRPr lang="en-US"/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2057" y="2735"/>
              <a:ext cx="793" cy="79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400"/>
              <a:endParaRPr lang="en-US"/>
            </a:p>
          </p:txBody>
        </p:sp>
        <p:sp>
          <p:nvSpPr>
            <p:cNvPr id="43" name="Oval 43" descr="Newsprint"/>
            <p:cNvSpPr>
              <a:spLocks noChangeAspect="1" noChangeArrowheads="1"/>
            </p:cNvSpPr>
            <p:nvPr/>
          </p:nvSpPr>
          <p:spPr bwMode="auto">
            <a:xfrm>
              <a:off x="2102" y="2780"/>
              <a:ext cx="703" cy="703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400"/>
              <a:endParaRPr lang="en-US"/>
            </a:p>
          </p:txBody>
        </p:sp>
        <p:sp>
          <p:nvSpPr>
            <p:cNvPr id="44" name="Oval 44" descr="Dark upward diagonal"/>
            <p:cNvSpPr>
              <a:spLocks noChangeAspect="1" noChangeArrowheads="1"/>
            </p:cNvSpPr>
            <p:nvPr/>
          </p:nvSpPr>
          <p:spPr bwMode="auto">
            <a:xfrm>
              <a:off x="2171" y="2849"/>
              <a:ext cx="567" cy="567"/>
            </a:xfrm>
            <a:prstGeom prst="ellipse">
              <a:avLst/>
            </a:prstGeom>
            <a:pattFill prst="dkUpDiag">
              <a:fgClr>
                <a:srgbClr val="000000"/>
              </a:fgClr>
              <a:bgClr>
                <a:schemeClr val="bg1"/>
              </a:bgClr>
            </a:patt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400"/>
              <a:endParaRPr lang="en-US"/>
            </a:p>
          </p:txBody>
        </p:sp>
        <p:sp>
          <p:nvSpPr>
            <p:cNvPr id="45" name="Oval 45" descr="Newsprint"/>
            <p:cNvSpPr>
              <a:spLocks noChangeAspect="1" noChangeArrowheads="1"/>
            </p:cNvSpPr>
            <p:nvPr/>
          </p:nvSpPr>
          <p:spPr bwMode="auto">
            <a:xfrm>
              <a:off x="2228" y="2906"/>
              <a:ext cx="453" cy="453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400"/>
              <a:endParaRPr lang="en-US"/>
            </a:p>
          </p:txBody>
        </p:sp>
        <p:sp>
          <p:nvSpPr>
            <p:cNvPr id="46" name="Oval 46"/>
            <p:cNvSpPr>
              <a:spLocks noChangeAspect="1" noChangeArrowheads="1"/>
            </p:cNvSpPr>
            <p:nvPr/>
          </p:nvSpPr>
          <p:spPr bwMode="auto">
            <a:xfrm>
              <a:off x="2341" y="3018"/>
              <a:ext cx="227" cy="22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400"/>
              <a:endParaRPr lang="en-US"/>
            </a:p>
          </p:txBody>
        </p:sp>
      </p:grpSp>
      <p:grpSp>
        <p:nvGrpSpPr>
          <p:cNvPr id="47" name="Group 47"/>
          <p:cNvGrpSpPr>
            <a:grpSpLocks/>
          </p:cNvGrpSpPr>
          <p:nvPr/>
        </p:nvGrpSpPr>
        <p:grpSpPr bwMode="auto">
          <a:xfrm>
            <a:off x="6634199" y="5538788"/>
            <a:ext cx="830740" cy="900112"/>
            <a:chOff x="4641" y="3033"/>
            <a:chExt cx="567" cy="567"/>
          </a:xfrm>
        </p:grpSpPr>
        <p:sp>
          <p:nvSpPr>
            <p:cNvPr id="48" name="Oval 48"/>
            <p:cNvSpPr>
              <a:spLocks noChangeAspect="1" noChangeArrowheads="1"/>
            </p:cNvSpPr>
            <p:nvPr/>
          </p:nvSpPr>
          <p:spPr bwMode="auto">
            <a:xfrm>
              <a:off x="4641" y="3033"/>
              <a:ext cx="567" cy="56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400"/>
              <a:endParaRPr lang="en-US"/>
            </a:p>
          </p:txBody>
        </p:sp>
        <p:sp>
          <p:nvSpPr>
            <p:cNvPr id="49" name="Oval 49" descr="Newsprint"/>
            <p:cNvSpPr>
              <a:spLocks noChangeAspect="1" noChangeArrowheads="1"/>
            </p:cNvSpPr>
            <p:nvPr/>
          </p:nvSpPr>
          <p:spPr bwMode="auto">
            <a:xfrm>
              <a:off x="4687" y="3088"/>
              <a:ext cx="476" cy="476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400"/>
              <a:endParaRPr lang="en-US"/>
            </a:p>
          </p:txBody>
        </p:sp>
        <p:sp>
          <p:nvSpPr>
            <p:cNvPr id="50" name="Oval 50" descr="Dark upward diagonal"/>
            <p:cNvSpPr>
              <a:spLocks noChangeAspect="1" noChangeArrowheads="1"/>
            </p:cNvSpPr>
            <p:nvPr/>
          </p:nvSpPr>
          <p:spPr bwMode="auto">
            <a:xfrm>
              <a:off x="4755" y="3088"/>
              <a:ext cx="340" cy="340"/>
            </a:xfrm>
            <a:prstGeom prst="ellipse">
              <a:avLst/>
            </a:prstGeom>
            <a:pattFill prst="dkUpDiag">
              <a:fgClr>
                <a:srgbClr val="000000"/>
              </a:fgClr>
              <a:bgClr>
                <a:schemeClr val="bg1"/>
              </a:bgClr>
            </a:patt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400"/>
              <a:endParaRPr lang="en-US"/>
            </a:p>
          </p:txBody>
        </p:sp>
        <p:sp>
          <p:nvSpPr>
            <p:cNvPr id="51" name="Oval 51" descr="Newsprint"/>
            <p:cNvSpPr>
              <a:spLocks noChangeAspect="1" noChangeArrowheads="1"/>
            </p:cNvSpPr>
            <p:nvPr/>
          </p:nvSpPr>
          <p:spPr bwMode="auto">
            <a:xfrm>
              <a:off x="4811" y="3088"/>
              <a:ext cx="227" cy="227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914400"/>
              <a:endParaRPr lang="en-US"/>
            </a:p>
          </p:txBody>
        </p:sp>
      </p:grpSp>
      <p:sp>
        <p:nvSpPr>
          <p:cNvPr id="52" name="Freeform 52"/>
          <p:cNvSpPr>
            <a:spLocks/>
          </p:cNvSpPr>
          <p:nvPr/>
        </p:nvSpPr>
        <p:spPr bwMode="auto">
          <a:xfrm>
            <a:off x="4358821" y="1754189"/>
            <a:ext cx="344310" cy="2668587"/>
          </a:xfrm>
          <a:custGeom>
            <a:avLst/>
            <a:gdLst>
              <a:gd name="T0" fmla="*/ 223 w 234"/>
              <a:gd name="T1" fmla="*/ 0 h 1716"/>
              <a:gd name="T2" fmla="*/ 234 w 234"/>
              <a:gd name="T3" fmla="*/ 1293 h 1716"/>
              <a:gd name="T4" fmla="*/ 0 w 234"/>
              <a:gd name="T5" fmla="*/ 1716 h 1716"/>
              <a:gd name="T6" fmla="*/ 0 60000 65536"/>
              <a:gd name="T7" fmla="*/ 0 60000 65536"/>
              <a:gd name="T8" fmla="*/ 0 60000 65536"/>
              <a:gd name="T9" fmla="*/ 0 w 234"/>
              <a:gd name="T10" fmla="*/ 0 h 1716"/>
              <a:gd name="T11" fmla="*/ 234 w 234"/>
              <a:gd name="T12" fmla="*/ 1716 h 17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4" h="1716">
                <a:moveTo>
                  <a:pt x="223" y="0"/>
                </a:moveTo>
                <a:lnTo>
                  <a:pt x="234" y="1293"/>
                </a:lnTo>
                <a:lnTo>
                  <a:pt x="0" y="1716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lgDashDot"/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Freeform 53"/>
          <p:cNvSpPr>
            <a:spLocks/>
          </p:cNvSpPr>
          <p:nvPr/>
        </p:nvSpPr>
        <p:spPr bwMode="auto">
          <a:xfrm flipH="1">
            <a:off x="6401240" y="2025651"/>
            <a:ext cx="501081" cy="2163763"/>
          </a:xfrm>
          <a:custGeom>
            <a:avLst/>
            <a:gdLst>
              <a:gd name="T0" fmla="*/ 223 w 234"/>
              <a:gd name="T1" fmla="*/ 0 h 1716"/>
              <a:gd name="T2" fmla="*/ 234 w 234"/>
              <a:gd name="T3" fmla="*/ 1293 h 1716"/>
              <a:gd name="T4" fmla="*/ 0 w 234"/>
              <a:gd name="T5" fmla="*/ 1716 h 1716"/>
              <a:gd name="T6" fmla="*/ 0 60000 65536"/>
              <a:gd name="T7" fmla="*/ 0 60000 65536"/>
              <a:gd name="T8" fmla="*/ 0 60000 65536"/>
              <a:gd name="T9" fmla="*/ 0 w 234"/>
              <a:gd name="T10" fmla="*/ 0 h 1716"/>
              <a:gd name="T11" fmla="*/ 234 w 234"/>
              <a:gd name="T12" fmla="*/ 1716 h 17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4" h="1716">
                <a:moveTo>
                  <a:pt x="223" y="0"/>
                </a:moveTo>
                <a:lnTo>
                  <a:pt x="234" y="1293"/>
                </a:lnTo>
                <a:lnTo>
                  <a:pt x="0" y="1716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lgDashDot"/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Text Box 54"/>
          <p:cNvSpPr txBox="1">
            <a:spLocks noChangeArrowheads="1"/>
          </p:cNvSpPr>
          <p:nvPr/>
        </p:nvSpPr>
        <p:spPr bwMode="auto">
          <a:xfrm>
            <a:off x="2944951" y="4349750"/>
            <a:ext cx="205121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 marL="4572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9144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3716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18288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n-GB">
                <a:solidFill>
                  <a:schemeClr val="tx1"/>
                </a:solidFill>
              </a:rPr>
              <a:t>Section HEX</a:t>
            </a:r>
          </a:p>
        </p:txBody>
      </p:sp>
      <p:sp>
        <p:nvSpPr>
          <p:cNvPr id="55" name="Text Box 55"/>
          <p:cNvSpPr txBox="1">
            <a:spLocks noChangeArrowheads="1"/>
          </p:cNvSpPr>
          <p:nvPr/>
        </p:nvSpPr>
        <p:spPr bwMode="auto">
          <a:xfrm>
            <a:off x="5842253" y="4005064"/>
            <a:ext cx="31222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 marL="4572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9144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3716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18288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n-GB" dirty="0">
                <a:solidFill>
                  <a:schemeClr val="tx1"/>
                </a:solidFill>
              </a:rPr>
              <a:t>Section Beam Deposition</a:t>
            </a:r>
          </a:p>
        </p:txBody>
      </p:sp>
      <p:sp>
        <p:nvSpPr>
          <p:cNvPr id="56" name="Text Box 56"/>
          <p:cNvSpPr txBox="1">
            <a:spLocks noChangeArrowheads="1"/>
          </p:cNvSpPr>
          <p:nvPr/>
        </p:nvSpPr>
        <p:spPr bwMode="auto">
          <a:xfrm rot="16200000">
            <a:off x="7795425" y="5181878"/>
            <a:ext cx="11001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 marL="4572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9144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3716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18288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n-GB">
                <a:solidFill>
                  <a:schemeClr val="tx1"/>
                </a:solidFill>
                <a:sym typeface="Symbol" charset="0"/>
              </a:rPr>
              <a:t> 10 cm</a:t>
            </a:r>
          </a:p>
        </p:txBody>
      </p:sp>
      <p:sp>
        <p:nvSpPr>
          <p:cNvPr id="57" name="Line 57"/>
          <p:cNvSpPr>
            <a:spLocks noChangeShapeType="1"/>
          </p:cNvSpPr>
          <p:nvPr/>
        </p:nvSpPr>
        <p:spPr bwMode="auto">
          <a:xfrm>
            <a:off x="8080301" y="4876801"/>
            <a:ext cx="0" cy="8239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58"/>
          <p:cNvSpPr>
            <a:spLocks noChangeShapeType="1"/>
          </p:cNvSpPr>
          <p:nvPr/>
        </p:nvSpPr>
        <p:spPr bwMode="auto">
          <a:xfrm flipH="1">
            <a:off x="6112605" y="5467350"/>
            <a:ext cx="0" cy="374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Text Box 59"/>
          <p:cNvSpPr txBox="1">
            <a:spLocks noChangeArrowheads="1"/>
          </p:cNvSpPr>
          <p:nvPr/>
        </p:nvSpPr>
        <p:spPr bwMode="auto">
          <a:xfrm rot="16200000">
            <a:off x="5303205" y="5396191"/>
            <a:ext cx="1100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 marL="4572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 marL="9144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 marL="13716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 marL="1828800"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n-GB">
                <a:solidFill>
                  <a:schemeClr val="tx1"/>
                </a:solidFill>
                <a:sym typeface="Symbol" charset="0"/>
              </a:rPr>
              <a:t>3 cm</a:t>
            </a:r>
          </a:p>
        </p:txBody>
      </p:sp>
      <p:sp>
        <p:nvSpPr>
          <p:cNvPr id="60" name="Line 60"/>
          <p:cNvSpPr>
            <a:spLocks noChangeShapeType="1"/>
          </p:cNvSpPr>
          <p:nvPr/>
        </p:nvSpPr>
        <p:spPr bwMode="auto">
          <a:xfrm flipH="1">
            <a:off x="6077442" y="5461000"/>
            <a:ext cx="1276146" cy="15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61"/>
          <p:cNvSpPr>
            <a:spLocks noChangeShapeType="1"/>
          </p:cNvSpPr>
          <p:nvPr/>
        </p:nvSpPr>
        <p:spPr bwMode="auto">
          <a:xfrm flipH="1">
            <a:off x="6058395" y="5819775"/>
            <a:ext cx="125709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7" y="2060848"/>
            <a:ext cx="8893459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223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3" t="52563" r="841" b="-8"/>
          <a:stretch>
            <a:fillRect/>
          </a:stretch>
        </p:blipFill>
        <p:spPr bwMode="auto">
          <a:xfrm>
            <a:off x="1979418" y="944563"/>
            <a:ext cx="5051836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2243" t="52563" r="841" b="-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61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690" y="3021013"/>
            <a:ext cx="77711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4400" dirty="0" smtClean="0">
                <a:solidFill>
                  <a:srgbClr val="000000"/>
                </a:solidFill>
                <a:latin typeface="Arial" charset="0"/>
              </a:rPr>
              <a:t>3. Requirements for testing facilities</a:t>
            </a:r>
          </a:p>
        </p:txBody>
      </p:sp>
    </p:spTree>
    <p:extLst>
      <p:ext uri="{BB962C8B-B14F-4D97-AF65-F5344CB8AC3E}">
        <p14:creationId xmlns:p14="http://schemas.microsoft.com/office/powerpoint/2010/main" val="130993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Conclusions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>
                <a:solidFill>
                  <a:srgbClr val="000000"/>
                </a:solidFill>
                <a:latin typeface="Arial" charset="0"/>
              </a:rPr>
              <a:t>from</a:t>
            </a: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>
                <a:solidFill>
                  <a:srgbClr val="000000"/>
                </a:solidFill>
                <a:latin typeface="Arial" charset="0"/>
              </a:rPr>
              <a:t>recent</a:t>
            </a: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>
                <a:solidFill>
                  <a:srgbClr val="000000"/>
                </a:solidFill>
                <a:latin typeface="Arial" charset="0"/>
              </a:rPr>
              <a:t>testing</a:t>
            </a:r>
            <a:endParaRPr lang="cs-CZ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39552" y="1196752"/>
            <a:ext cx="831179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defTabSz="4572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High-power spallation sources are </a:t>
            </a:r>
            <a:r>
              <a:rPr lang="en-US" sz="3200" b="1" i="1" u="sng" dirty="0" smtClean="0">
                <a:solidFill>
                  <a:srgbClr val="000000"/>
                </a:solidFill>
                <a:latin typeface="Arial" charset="0"/>
              </a:rPr>
              <a:t>feasible up to  ~ 5 MW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range</a:t>
            </a:r>
          </a:p>
          <a:p>
            <a:pPr defTabSz="4572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45000"/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defTabSz="4572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Tests require </a:t>
            </a:r>
            <a:r>
              <a:rPr lang="en-US" sz="3200" b="1" i="1" u="sng" dirty="0" smtClean="0">
                <a:solidFill>
                  <a:srgbClr val="000000"/>
                </a:solidFill>
                <a:latin typeface="Arial" charset="0"/>
              </a:rPr>
              <a:t>dedicated facilities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rather than one-off experiments</a:t>
            </a:r>
          </a:p>
          <a:p>
            <a:pPr defTabSz="4572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45000"/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defTabSz="4572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fr-CH" sz="3200" dirty="0" smtClean="0">
                <a:solidFill>
                  <a:srgbClr val="000000"/>
                </a:solidFill>
                <a:latin typeface="Arial" charset="0"/>
              </a:rPr>
              <a:t>Emphasis on </a:t>
            </a:r>
            <a:r>
              <a:rPr lang="fr-CH" sz="3200" b="1" i="1" u="sng" dirty="0" smtClean="0">
                <a:solidFill>
                  <a:srgbClr val="000000"/>
                </a:solidFill>
                <a:latin typeface="Arial" charset="0"/>
              </a:rPr>
              <a:t>mitigating development risk</a:t>
            </a:r>
            <a:r>
              <a:rPr lang="fr-CH" sz="3200" dirty="0" smtClean="0">
                <a:solidFill>
                  <a:srgbClr val="000000"/>
                </a:solidFill>
                <a:latin typeface="Arial" charset="0"/>
              </a:rPr>
              <a:t> by partial testing prior to beam testing</a:t>
            </a:r>
          </a:p>
          <a:p>
            <a:pPr defTabSz="4572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SzPct val="45000"/>
            </a:pPr>
            <a:r>
              <a:rPr lang="fr-CH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defTabSz="457200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fr-CH" sz="3200" b="1" i="1" u="sng" dirty="0" smtClean="0">
                <a:solidFill>
                  <a:srgbClr val="000000"/>
                </a:solidFill>
                <a:latin typeface="Arial" charset="0"/>
              </a:rPr>
              <a:t>Safety is integral</a:t>
            </a:r>
            <a:r>
              <a:rPr lang="fr-CH" sz="3200" dirty="0" smtClean="0">
                <a:solidFill>
                  <a:srgbClr val="000000"/>
                </a:solidFill>
                <a:latin typeface="Arial" charset="0"/>
              </a:rPr>
              <a:t> part of testing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3668865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Testing Facility wish list 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3568" y="1052736"/>
            <a:ext cx="7807783" cy="478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defTabSz="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Goal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defTabSz="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"/>
            </a:pP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Power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densities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critical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up to 10 kW/cm</a:t>
            </a:r>
            <a:r>
              <a:rPr lang="cs-CZ" baseline="30000" dirty="0" smtClean="0">
                <a:solidFill>
                  <a:srgbClr val="000000"/>
                </a:solidFill>
                <a:latin typeface="Arial" charset="0"/>
              </a:rPr>
              <a:t>3 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/ 5 MW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total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power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 </a:t>
            </a:r>
          </a:p>
          <a:p>
            <a:pPr defTabSz="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"/>
            </a:pP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Safety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over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performance. </a:t>
            </a:r>
          </a:p>
          <a:p>
            <a:pPr defTabSz="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"/>
            </a:pP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Liquid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target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/ solid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target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parallel</a:t>
            </a:r>
            <a:endParaRPr lang="cs-CZ" dirty="0" smtClean="0">
              <a:solidFill>
                <a:srgbClr val="000000"/>
              </a:solidFill>
              <a:latin typeface="Arial" charset="0"/>
            </a:endParaRPr>
          </a:p>
          <a:p>
            <a:pPr defTabSz="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SzPct val="100000"/>
            </a:pPr>
            <a:endParaRPr lang="cs-CZ" sz="3200" dirty="0" smtClean="0">
              <a:solidFill>
                <a:srgbClr val="000000"/>
              </a:solidFill>
              <a:latin typeface="Arial" charset="0"/>
            </a:endParaRPr>
          </a:p>
          <a:p>
            <a:pPr defTabSz="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Means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defTabSz="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"/>
            </a:pP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Upgrade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existing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facilities</a:t>
            </a:r>
            <a:endParaRPr lang="cs-CZ" dirty="0" smtClean="0">
              <a:solidFill>
                <a:srgbClr val="000000"/>
              </a:solidFill>
              <a:latin typeface="Arial" charset="0"/>
            </a:endParaRPr>
          </a:p>
          <a:p>
            <a:pPr defTabSz="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"/>
            </a:pP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Safety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concept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integral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to upgrade</a:t>
            </a:r>
          </a:p>
          <a:p>
            <a:pPr defTabSz="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"/>
            </a:pP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Distinct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facilities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for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TH /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structural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/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radiation</a:t>
            </a:r>
            <a:endParaRPr lang="cs-CZ" dirty="0" smtClean="0">
              <a:solidFill>
                <a:srgbClr val="000000"/>
              </a:solidFill>
              <a:latin typeface="Arial" charset="0"/>
            </a:endParaRPr>
          </a:p>
          <a:p>
            <a:pPr defTabSz="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"/>
            </a:pP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Use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subscale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testing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: kW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before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MW</a:t>
            </a:r>
          </a:p>
          <a:p>
            <a:pPr defTabSz="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"/>
            </a:pP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Develop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laboratory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industrial</a:t>
            </a:r>
            <a:r>
              <a:rPr lang="cs-CZ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Arial" charset="0"/>
              </a:rPr>
              <a:t>partnerships</a:t>
            </a:r>
            <a:endParaRPr lang="cs-CZ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61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ts val="1200"/>
              </a:spcBef>
              <a:spcAft>
                <a:spcPts val="1000"/>
              </a:spcAft>
              <a:buSzPct val="100000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Testing Facility characteristics 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7" t="18750" r="12016" b="7500"/>
          <a:stretch>
            <a:fillRect/>
          </a:stretch>
        </p:blipFill>
        <p:spPr bwMode="auto">
          <a:xfrm>
            <a:off x="1403648" y="1268760"/>
            <a:ext cx="6160955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2327" t="18750" r="12016" b="75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99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690" y="3021013"/>
            <a:ext cx="77711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4400" dirty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4400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sz="4400" dirty="0">
                <a:solidFill>
                  <a:srgbClr val="000000"/>
                </a:solidFill>
                <a:latin typeface="Arial" charset="0"/>
              </a:rPr>
              <a:t>Proposed facilities &amp; potential Partnerships</a:t>
            </a:r>
            <a:endParaRPr lang="en-US" sz="440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6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3000" dirty="0">
                <a:solidFill>
                  <a:srgbClr val="000000"/>
                </a:solidFill>
                <a:latin typeface="Arial" charset="0"/>
              </a:rPr>
              <a:t>Potential facility at CERN: </a:t>
            </a:r>
            <a:r>
              <a:rPr lang="en-US" sz="3000" dirty="0" err="1">
                <a:solidFill>
                  <a:srgbClr val="000000"/>
                </a:solidFill>
                <a:latin typeface="Arial" charset="0"/>
              </a:rPr>
              <a:t>HiRadMat</a:t>
            </a:r>
            <a:r>
              <a:rPr lang="en-US" sz="30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854" y="3763963"/>
            <a:ext cx="5406403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6" y="1463678"/>
            <a:ext cx="4133188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25" y="1463675"/>
            <a:ext cx="4133188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627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86" y="925437"/>
            <a:ext cx="8373331" cy="567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3528" y="980728"/>
            <a:ext cx="8386788" cy="561662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txBody>
          <a:bodyPr lIns="92160" tIns="46080" rIns="92160" bIns="46080"/>
          <a:lstStyle>
            <a:lvl1pPr marL="317500" indent="-317500"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 marL="717550" indent="-260350"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17500" algn="l"/>
                <a:tab pos="774700" algn="l"/>
                <a:tab pos="1231900" algn="l"/>
                <a:tab pos="1689100" algn="l"/>
                <a:tab pos="2146300" algn="l"/>
                <a:tab pos="2603500" algn="l"/>
                <a:tab pos="3060700" algn="l"/>
                <a:tab pos="3517900" algn="l"/>
                <a:tab pos="3975100" algn="l"/>
                <a:tab pos="4432300" algn="l"/>
                <a:tab pos="4889500" algn="l"/>
                <a:tab pos="5346700" algn="l"/>
                <a:tab pos="5803900" algn="l"/>
                <a:tab pos="6261100" algn="l"/>
                <a:tab pos="6718300" algn="l"/>
                <a:tab pos="7175500" algn="l"/>
                <a:tab pos="7632700" algn="l"/>
                <a:tab pos="8089900" algn="l"/>
                <a:tab pos="8547100" algn="l"/>
                <a:tab pos="9004300" algn="l"/>
                <a:tab pos="94615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defTabSz="457200" eaLnBrk="0" fontAlgn="base" hangingPunct="0">
              <a:spcBef>
                <a:spcPts val="800"/>
              </a:spcBef>
              <a:spcAft>
                <a:spcPct val="0"/>
              </a:spcAft>
              <a:buSzPct val="45000"/>
              <a:buFont typeface="Wingdings" charset="0"/>
              <a:buChar char=""/>
            </a:pPr>
            <a:r>
              <a:rPr lang="en-US" sz="3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Neutron sources are used in laboratories</a:t>
            </a:r>
          </a:p>
          <a:p>
            <a:pPr lvl="1" defTabSz="457200" eaLnBrk="0" fontAlgn="base" hangingPunct="0">
              <a:spcBef>
                <a:spcPts val="600"/>
              </a:spcBef>
              <a:spcAft>
                <a:spcPct val="0"/>
              </a:spcAft>
              <a:buSzPct val="45000"/>
              <a:buFont typeface="Wingdings" charset="0"/>
              <a:buChar char=""/>
            </a:pPr>
            <a:r>
              <a:rPr lang="en-US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SINQ - </a:t>
            </a:r>
            <a:r>
              <a:rPr lang="en-US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Villigen</a:t>
            </a:r>
            <a:r>
              <a:rPr lang="en-US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Switzerland, </a:t>
            </a:r>
          </a:p>
          <a:p>
            <a:pPr lvl="1" defTabSz="457200" eaLnBrk="0" fontAlgn="base" hangingPunct="0">
              <a:spcBef>
                <a:spcPts val="600"/>
              </a:spcBef>
              <a:spcAft>
                <a:spcPct val="0"/>
              </a:spcAft>
              <a:buSzPct val="45000"/>
              <a:buFont typeface="Wingdings" charset="0"/>
              <a:buChar char=""/>
            </a:pPr>
            <a:r>
              <a:rPr lang="en-US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JSNS –Hokkaido Japan, </a:t>
            </a:r>
          </a:p>
          <a:p>
            <a:pPr lvl="1" defTabSz="457200" eaLnBrk="0" fontAlgn="base" hangingPunct="0">
              <a:spcBef>
                <a:spcPts val="600"/>
              </a:spcBef>
              <a:spcAft>
                <a:spcPct val="0"/>
              </a:spcAft>
              <a:buSzPct val="45000"/>
              <a:buFont typeface="Wingdings" charset="0"/>
              <a:buChar char=""/>
            </a:pPr>
            <a:r>
              <a:rPr lang="en-US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SNS - Oakridge USA</a:t>
            </a:r>
          </a:p>
          <a:p>
            <a:pPr defTabSz="457200" eaLnBrk="0" fontAlgn="base" hangingPunct="0">
              <a:spcBef>
                <a:spcPts val="800"/>
              </a:spcBef>
              <a:spcAft>
                <a:spcPct val="0"/>
              </a:spcAft>
              <a:buSzPct val="45000"/>
              <a:buFont typeface="Wingdings" charset="0"/>
              <a:buChar char=""/>
            </a:pPr>
            <a:r>
              <a:rPr lang="en-US" sz="3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Further installations are planned (ESS in Lund SE, MYRRHA in BE)</a:t>
            </a:r>
          </a:p>
          <a:p>
            <a:pPr lvl="1" defTabSz="457200" eaLnBrk="0" fontAlgn="base" hangingPunct="0">
              <a:spcBef>
                <a:spcPts val="600"/>
              </a:spcBef>
              <a:spcAft>
                <a:spcPct val="0"/>
              </a:spcAft>
              <a:buSzPct val="45000"/>
              <a:buFont typeface="Wingdings" charset="0"/>
              <a:buChar char=""/>
            </a:pPr>
            <a:r>
              <a:rPr lang="en-US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Life sciences / Material sciences / Particle physics</a:t>
            </a:r>
          </a:p>
          <a:p>
            <a:pPr defTabSz="457200" eaLnBrk="0" fontAlgn="base" hangingPunct="0">
              <a:spcBef>
                <a:spcPts val="800"/>
              </a:spcBef>
              <a:spcAft>
                <a:spcPct val="0"/>
              </a:spcAft>
              <a:buSzPct val="45000"/>
              <a:buFont typeface="Wingdings" charset="0"/>
              <a:buChar char=""/>
            </a:pPr>
            <a:r>
              <a:rPr lang="en-US" sz="32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Growing interest in:</a:t>
            </a:r>
          </a:p>
          <a:p>
            <a:pPr lvl="1" defTabSz="457200" eaLnBrk="0" fontAlgn="base" hangingPunct="0">
              <a:spcBef>
                <a:spcPts val="600"/>
              </a:spcBef>
              <a:spcAft>
                <a:spcPct val="0"/>
              </a:spcAft>
              <a:buSzPct val="45000"/>
              <a:buFont typeface="Wingdings" charset="0"/>
              <a:buChar char=""/>
            </a:pPr>
            <a:r>
              <a:rPr lang="en-US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power from Thorium / Waste Incineration / ADS</a:t>
            </a:r>
          </a:p>
          <a:p>
            <a:pPr lvl="1" defTabSz="457200" eaLnBrk="0" fontAlgn="base" hangingPunct="0">
              <a:spcBef>
                <a:spcPts val="600"/>
              </a:spcBef>
              <a:spcAft>
                <a:spcPct val="0"/>
              </a:spcAft>
              <a:buSzPct val="45000"/>
              <a:buFont typeface="Wingdings" charset="0"/>
              <a:buChar char=""/>
            </a:pPr>
            <a:r>
              <a:rPr lang="en-US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Isotope production for medical purposes</a:t>
            </a:r>
          </a:p>
          <a:p>
            <a:pPr lvl="1" defTabSz="457200" eaLnBrk="0" fontAlgn="base" hangingPunct="0">
              <a:spcBef>
                <a:spcPts val="600"/>
              </a:spcBef>
              <a:spcAft>
                <a:spcPct val="0"/>
              </a:spcAft>
              <a:buSzPct val="45000"/>
              <a:buFont typeface="Wingdings" charset="0"/>
              <a:buChar char=""/>
            </a:pPr>
            <a:r>
              <a:rPr lang="en-US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Irradiation facility for nuclear materials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INTRODUCTION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2782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690" y="3021013"/>
            <a:ext cx="77711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4400" dirty="0" smtClean="0">
                <a:solidFill>
                  <a:srgbClr val="000000"/>
                </a:solidFill>
                <a:latin typeface="Arial" charset="0"/>
              </a:rPr>
              <a:t>5. </a:t>
            </a:r>
            <a:r>
              <a:rPr lang="en-US" sz="4400" dirty="0">
                <a:solidFill>
                  <a:srgbClr val="000000"/>
                </a:solidFill>
                <a:latin typeface="Arial" charset="0"/>
              </a:rPr>
              <a:t>Current Design Activities</a:t>
            </a:r>
            <a:endParaRPr lang="en-US" sz="440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1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de-CH" sz="3200" dirty="0">
                <a:solidFill>
                  <a:srgbClr val="000000"/>
                </a:solidFill>
                <a:latin typeface="Arial" charset="0"/>
              </a:rPr>
              <a:t>Overall </a:t>
            </a:r>
            <a:r>
              <a:rPr lang="de-CH" sz="3200" dirty="0" err="1">
                <a:solidFill>
                  <a:srgbClr val="000000"/>
                </a:solidFill>
                <a:latin typeface="Arial" charset="0"/>
              </a:rPr>
              <a:t>Concept</a:t>
            </a:r>
            <a:endParaRPr lang="cs-CZ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3568" y="1268313"/>
            <a:ext cx="8228281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l">
              <a:spcBef>
                <a:spcPts val="800"/>
              </a:spcBef>
              <a:buClrTx/>
              <a:buFontTx/>
              <a:buNone/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The facility is to test material samples and instrumentation under varying conditions of:</a:t>
            </a:r>
          </a:p>
          <a:p>
            <a:pPr marL="457200" indent="-457200" algn="l">
              <a:spcBef>
                <a:spcPts val="800"/>
              </a:spcBef>
              <a:buClrTx/>
              <a:buFontTx/>
              <a:buChar char="-"/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Proton/Neutron irradiation</a:t>
            </a:r>
          </a:p>
          <a:p>
            <a:pPr marL="457200" indent="-457200" algn="l">
              <a:spcBef>
                <a:spcPts val="800"/>
              </a:spcBef>
              <a:buClrTx/>
              <a:buFontTx/>
              <a:buChar char="-"/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Corrosive environments (Liquid metal)</a:t>
            </a:r>
          </a:p>
          <a:p>
            <a:pPr marL="457200" indent="-457200" algn="l">
              <a:spcBef>
                <a:spcPts val="800"/>
              </a:spcBef>
              <a:buClrTx/>
              <a:buFontTx/>
              <a:buChar char="-"/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Temperature</a:t>
            </a:r>
          </a:p>
          <a:p>
            <a:pPr marL="457200" indent="-457200" algn="l">
              <a:spcBef>
                <a:spcPts val="800"/>
              </a:spcBef>
              <a:buClrTx/>
              <a:buFontTx/>
              <a:buChar char="-"/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Stress</a:t>
            </a:r>
          </a:p>
          <a:p>
            <a:pPr algn="l">
              <a:spcBef>
                <a:spcPts val="800"/>
              </a:spcBef>
              <a:buClrTx/>
              <a:buFont typeface="Times New Roman" pitchFamily="16" charset="0"/>
              <a:buNone/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It must be transportable, flexible and adaptable to suit these different needs in different labs.</a:t>
            </a:r>
          </a:p>
        </p:txBody>
      </p:sp>
    </p:spTree>
    <p:extLst>
      <p:ext uri="{BB962C8B-B14F-4D97-AF65-F5344CB8AC3E}">
        <p14:creationId xmlns:p14="http://schemas.microsoft.com/office/powerpoint/2010/main" val="38610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de-CH" sz="3200" dirty="0">
                <a:solidFill>
                  <a:srgbClr val="000000"/>
                </a:solidFill>
                <a:latin typeface="Arial" charset="0"/>
              </a:rPr>
              <a:t>Overall </a:t>
            </a:r>
            <a:r>
              <a:rPr lang="de-CH" sz="3200" dirty="0" err="1">
                <a:solidFill>
                  <a:srgbClr val="000000"/>
                </a:solidFill>
                <a:latin typeface="Arial" charset="0"/>
              </a:rPr>
              <a:t>Concept</a:t>
            </a:r>
            <a:endParaRPr lang="cs-CZ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93016" y="1124744"/>
            <a:ext cx="8228281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l">
              <a:spcBef>
                <a:spcPts val="800"/>
              </a:spcBef>
              <a:buClrTx/>
              <a:buFontTx/>
              <a:buNone/>
              <a:defRPr/>
            </a:pPr>
            <a:r>
              <a:rPr lang="en-US" sz="3000" dirty="0" smtClean="0">
                <a:solidFill>
                  <a:srgbClr val="000000"/>
                </a:solidFill>
                <a:latin typeface="Arial" charset="0"/>
              </a:rPr>
              <a:t>The facility:</a:t>
            </a:r>
          </a:p>
          <a:p>
            <a:pPr marL="457200" indent="-457200" algn="l">
              <a:spcBef>
                <a:spcPts val="800"/>
              </a:spcBef>
              <a:buClrTx/>
              <a:buFontTx/>
              <a:buChar char="-"/>
              <a:defRPr/>
            </a:pPr>
            <a:r>
              <a:rPr lang="en-US" sz="3000" dirty="0" smtClean="0">
                <a:solidFill>
                  <a:srgbClr val="000000"/>
                </a:solidFill>
                <a:latin typeface="Arial" charset="0"/>
              </a:rPr>
              <a:t>is a transportable cube, less than 2 meters</a:t>
            </a:r>
          </a:p>
          <a:p>
            <a:pPr marL="457200" indent="-457200" algn="l">
              <a:spcBef>
                <a:spcPts val="800"/>
              </a:spcBef>
              <a:buClrTx/>
              <a:buFontTx/>
              <a:buChar char="-"/>
              <a:defRPr/>
            </a:pPr>
            <a:r>
              <a:rPr lang="en-US" sz="3000" dirty="0" smtClean="0">
                <a:solidFill>
                  <a:srgbClr val="000000"/>
                </a:solidFill>
                <a:latin typeface="Arial" charset="0"/>
              </a:rPr>
              <a:t>comprises a chamber filled with liquid metal for samples irradiated by protons / neutrons penetrating through a EURISOL-type window</a:t>
            </a:r>
          </a:p>
          <a:p>
            <a:pPr marL="457200" indent="-457200" algn="l">
              <a:spcBef>
                <a:spcPts val="800"/>
              </a:spcBef>
              <a:buClrTx/>
              <a:buFontTx/>
              <a:buChar char="-"/>
              <a:defRPr/>
            </a:pPr>
            <a:r>
              <a:rPr lang="en-US" sz="3000" dirty="0" smtClean="0">
                <a:solidFill>
                  <a:srgbClr val="000000"/>
                </a:solidFill>
                <a:latin typeface="Arial" charset="0"/>
              </a:rPr>
              <a:t>has a secondary circuit to as cold source</a:t>
            </a:r>
          </a:p>
          <a:p>
            <a:pPr marL="457200" indent="-457200" algn="l">
              <a:spcBef>
                <a:spcPts val="800"/>
              </a:spcBef>
              <a:buClrTx/>
              <a:buFontTx/>
              <a:buChar char="-"/>
              <a:defRPr/>
            </a:pPr>
            <a:r>
              <a:rPr lang="en-US" sz="3000" dirty="0" smtClean="0">
                <a:solidFill>
                  <a:srgbClr val="000000"/>
                </a:solidFill>
                <a:latin typeface="Arial" charset="0"/>
              </a:rPr>
              <a:t>uses EM Pumps for maximum reliability</a:t>
            </a:r>
          </a:p>
          <a:p>
            <a:pPr marL="457200" indent="-457200" algn="l">
              <a:spcBef>
                <a:spcPts val="800"/>
              </a:spcBef>
              <a:buClrTx/>
              <a:buFontTx/>
              <a:buChar char="-"/>
              <a:defRPr/>
            </a:pPr>
            <a:r>
              <a:rPr lang="en-US" sz="3000" dirty="0" smtClean="0">
                <a:solidFill>
                  <a:srgbClr val="000000"/>
                </a:solidFill>
                <a:latin typeface="Arial" charset="0"/>
              </a:rPr>
              <a:t>uses no organic oils. </a:t>
            </a:r>
          </a:p>
          <a:p>
            <a:pPr marL="457200" indent="-457200" algn="l">
              <a:spcBef>
                <a:spcPts val="800"/>
              </a:spcBef>
              <a:buClrTx/>
              <a:buFontTx/>
              <a:buChar char="-"/>
              <a:defRPr/>
            </a:pPr>
            <a:r>
              <a:rPr lang="en-US" sz="3000" dirty="0" smtClean="0">
                <a:solidFill>
                  <a:srgbClr val="000000"/>
                </a:solidFill>
                <a:latin typeface="Arial" charset="0"/>
              </a:rPr>
              <a:t>is fully shielded and isolated against leaks</a:t>
            </a:r>
          </a:p>
        </p:txBody>
      </p:sp>
    </p:spTree>
    <p:extLst>
      <p:ext uri="{BB962C8B-B14F-4D97-AF65-F5344CB8AC3E}">
        <p14:creationId xmlns:p14="http://schemas.microsoft.com/office/powerpoint/2010/main" val="343895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First Results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54553" y="1196752"/>
            <a:ext cx="8228281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9pPr>
          </a:lstStyle>
          <a:p>
            <a:pPr algn="l">
              <a:spcBef>
                <a:spcPts val="800"/>
              </a:spcBef>
              <a:buClrTx/>
              <a:buFontTx/>
              <a:buNone/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Chosen fluids:</a:t>
            </a:r>
          </a:p>
          <a:p>
            <a:pPr marL="457200" indent="-457200" algn="l">
              <a:spcBef>
                <a:spcPts val="800"/>
              </a:spcBef>
              <a:buClrTx/>
              <a:buFontTx/>
              <a:buChar char="-"/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Primary is LBE: 300C / 550C</a:t>
            </a:r>
          </a:p>
          <a:p>
            <a:pPr marL="457200" indent="-457200" algn="l">
              <a:spcBef>
                <a:spcPts val="800"/>
              </a:spcBef>
              <a:buClrTx/>
              <a:buFontTx/>
              <a:buChar char="-"/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Secondary is Gallium: 75C / 120C</a:t>
            </a:r>
          </a:p>
          <a:p>
            <a:pPr marL="457200" indent="-457200" algn="l">
              <a:spcBef>
                <a:spcPts val="800"/>
              </a:spcBef>
              <a:buClrTx/>
              <a:buFontTx/>
              <a:buChar char="-"/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Cold source is water: 20C / 40C</a:t>
            </a:r>
          </a:p>
          <a:p>
            <a:pPr algn="l">
              <a:spcBef>
                <a:spcPts val="800"/>
              </a:spcBef>
              <a:buClrTx/>
              <a:buFont typeface="Times New Roman" pitchFamily="16" charset="0"/>
              <a:buNone/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Chosen power settings:</a:t>
            </a:r>
          </a:p>
          <a:p>
            <a:pPr marL="457200" indent="-457200" algn="l">
              <a:spcBef>
                <a:spcPts val="800"/>
              </a:spcBef>
              <a:buClrTx/>
              <a:buFontTx/>
              <a:buChar char="-"/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Up to 100 kW Beam</a:t>
            </a:r>
          </a:p>
          <a:p>
            <a:pPr marL="457200" indent="-457200" algn="l">
              <a:spcBef>
                <a:spcPts val="800"/>
              </a:spcBef>
              <a:buClrTx/>
              <a:buFontTx/>
              <a:buChar char="-"/>
              <a:defRPr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Maximum 1 </a:t>
            </a:r>
            <a:r>
              <a:rPr lang="en-US" sz="3200" dirty="0" err="1" smtClean="0">
                <a:solidFill>
                  <a:srgbClr val="000000"/>
                </a:solidFill>
                <a:latin typeface="Arial" charset="0"/>
              </a:rPr>
              <a:t>GeV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proton</a:t>
            </a:r>
            <a:br>
              <a:rPr lang="en-US" sz="32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=&gt; deposition length ~ 40cm ( the shorter, the better for higher </a:t>
            </a:r>
            <a:r>
              <a:rPr lang="en-US" sz="3200" dirty="0" err="1" smtClean="0">
                <a:solidFill>
                  <a:srgbClr val="000000"/>
                </a:solidFill>
                <a:latin typeface="Arial" charset="0"/>
              </a:rPr>
              <a:t>dpa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in samples)</a:t>
            </a:r>
          </a:p>
        </p:txBody>
      </p:sp>
    </p:spTree>
    <p:extLst>
      <p:ext uri="{BB962C8B-B14F-4D97-AF65-F5344CB8AC3E}">
        <p14:creationId xmlns:p14="http://schemas.microsoft.com/office/powerpoint/2010/main" val="375066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Concluding 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Remarks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4601" y="1412776"/>
            <a:ext cx="8601895" cy="456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Sans" charset="0"/>
                <a:cs typeface="DejaVu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Sans" charset="0"/>
                <a:cs typeface="DejaVu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Sans" charset="0"/>
                <a:cs typeface="DejaVu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Sans" charset="0"/>
                <a:cs typeface="DejaVu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Sans" charset="0"/>
                <a:cs typeface="DejaVu Sans" charset="0"/>
              </a:defRPr>
            </a:lvl9pPr>
          </a:lstStyle>
          <a:p>
            <a:pPr algn="l">
              <a:spcAft>
                <a:spcPts val="1800"/>
              </a:spcAft>
              <a:buSzPct val="45000"/>
              <a:buFont typeface="Wingdings" charset="0"/>
              <a:buChar char="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High power spallation targets are currently under development. The “market” is there.</a:t>
            </a:r>
          </a:p>
          <a:p>
            <a:pPr algn="l">
              <a:spcAft>
                <a:spcPts val="1800"/>
              </a:spcAft>
              <a:buSzPct val="45000"/>
              <a:buFont typeface="Wingdings" charset="0"/>
              <a:buChar char="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Design work started in September 2012 at  CERN on an irradiation station. </a:t>
            </a:r>
          </a:p>
          <a:p>
            <a:pPr algn="l">
              <a:spcAft>
                <a:spcPts val="1800"/>
              </a:spcAft>
              <a:buSzPct val="45000"/>
              <a:buFont typeface="Wingdings" charset="0"/>
              <a:buChar char=""/>
            </a:pPr>
            <a:r>
              <a:rPr lang="en-US" sz="3200" dirty="0">
                <a:solidFill>
                  <a:srgbClr val="000000"/>
                </a:solidFill>
                <a:latin typeface="Arial" charset="0"/>
              </a:rPr>
              <a:t> Focus of the design is a portable, re-configurable facility that can be accommodated at different sites, a ort of “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</a:rPr>
              <a:t>mecano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-set” which the user will tailor to suit his needs at minimum cost and down-time.</a:t>
            </a:r>
          </a:p>
        </p:txBody>
      </p:sp>
    </p:spTree>
    <p:extLst>
      <p:ext uri="{BB962C8B-B14F-4D97-AF65-F5344CB8AC3E}">
        <p14:creationId xmlns:p14="http://schemas.microsoft.com/office/powerpoint/2010/main" val="218519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uris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1" y="980728"/>
            <a:ext cx="8714642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-124542" y="116632"/>
            <a:ext cx="9109075" cy="295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0"/>
              </a:spcAft>
              <a:tabLst>
                <a:tab pos="806450" algn="l"/>
              </a:tabLst>
              <a:defRPr/>
            </a:pPr>
            <a:endParaRPr lang="fr-FR" sz="5400" b="1" dirty="0" smtClean="0">
              <a:solidFill>
                <a:srgbClr val="5F298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07504" y="980728"/>
            <a:ext cx="9036496" cy="5918544"/>
          </a:xfrm>
          <a:prstGeom prst="rect">
            <a:avLst/>
          </a:prstGeom>
          <a:solidFill>
            <a:srgbClr val="FFFFFF">
              <a:alpha val="43000"/>
            </a:srgbClr>
          </a:solidFill>
          <a:ln w="31750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30000"/>
              </a:lnSpc>
              <a:defRPr/>
            </a:pPr>
            <a:endParaRPr lang="fr-FR" sz="28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  <a:p>
            <a:pPr algn="ctr">
              <a:lnSpc>
                <a:spcPct val="130000"/>
              </a:lnSpc>
              <a:defRPr/>
            </a:pPr>
            <a:endParaRPr lang="fr-FR" sz="28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  <a:p>
            <a:pPr algn="ctr">
              <a:lnSpc>
                <a:spcPct val="130000"/>
              </a:lnSpc>
              <a:defRPr/>
            </a:pPr>
            <a:endParaRPr lang="fr-FR" sz="28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  <a:p>
            <a:pPr algn="ctr">
              <a:lnSpc>
                <a:spcPct val="130000"/>
              </a:lnSpc>
              <a:defRPr/>
            </a:pPr>
            <a:endParaRPr lang="fr-FR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660066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THANK YOU</a:t>
            </a:r>
            <a:endParaRPr lang="en-GB" sz="6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660066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>
              <a:lnSpc>
                <a:spcPct val="130000"/>
              </a:lnSpc>
              <a:defRPr/>
            </a:pPr>
            <a:endParaRPr lang="en-GB" sz="2000" b="1" i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lnSpc>
                <a:spcPct val="130000"/>
              </a:lnSpc>
              <a:defRPr/>
            </a:pPr>
            <a:endParaRPr lang="en-GB" sz="2000" b="1" i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lnSpc>
                <a:spcPct val="130000"/>
              </a:lnSpc>
              <a:defRPr/>
            </a:pPr>
            <a:endParaRPr lang="en-GB" sz="2000" b="1" i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lnSpc>
                <a:spcPct val="130000"/>
              </a:lnSpc>
              <a:defRPr/>
            </a:pPr>
            <a:endParaRPr lang="en-GB" sz="2000" b="1" i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lnSpc>
                <a:spcPct val="130000"/>
              </a:lnSpc>
              <a:defRPr/>
            </a:pPr>
            <a:endParaRPr lang="en-GB" sz="20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lnSpc>
                <a:spcPct val="130000"/>
              </a:lnSpc>
              <a:defRPr/>
            </a:pPr>
            <a:endParaRPr lang="fr-FR" sz="20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3" name="Image 12" descr="LOGO-01-4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44623"/>
            <a:ext cx="1766314" cy="1050957"/>
          </a:xfrm>
          <a:prstGeom prst="rect">
            <a:avLst/>
          </a:prstGeom>
        </p:spPr>
      </p:pic>
      <p:sp>
        <p:nvSpPr>
          <p:cNvPr id="12" name="WordArt 14"/>
          <p:cNvSpPr>
            <a:spLocks noChangeArrowheads="1" noChangeShapeType="1"/>
          </p:cNvSpPr>
          <p:nvPr/>
        </p:nvSpPr>
        <p:spPr bwMode="auto">
          <a:xfrm>
            <a:off x="3816549" y="143867"/>
            <a:ext cx="1331912" cy="404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/>
                <a:ea typeface="Arial Black"/>
                <a:cs typeface="Arial Black"/>
              </a:rPr>
              <a:t>EURISOL</a:t>
            </a:r>
          </a:p>
        </p:txBody>
      </p:sp>
      <p:sp>
        <p:nvSpPr>
          <p:cNvPr id="14" name="WordArt 15"/>
          <p:cNvSpPr>
            <a:spLocks noChangeArrowheads="1" noChangeShapeType="1"/>
          </p:cNvSpPr>
          <p:nvPr/>
        </p:nvSpPr>
        <p:spPr bwMode="auto">
          <a:xfrm>
            <a:off x="3851920" y="548680"/>
            <a:ext cx="1224136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/>
                <a:ea typeface="Arial Black"/>
                <a:cs typeface="Arial Black"/>
              </a:rPr>
              <a:t>Design Study</a:t>
            </a:r>
          </a:p>
        </p:txBody>
      </p:sp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116632"/>
            <a:ext cx="882824" cy="882824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214945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CFD </a:t>
            </a:r>
            <a:r>
              <a:rPr lang="cs-CZ" sz="3200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>
                <a:solidFill>
                  <a:srgbClr val="000000"/>
                </a:solidFill>
                <a:latin typeface="Arial" charset="0"/>
              </a:rPr>
              <a:t>beam</a:t>
            </a: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>
                <a:solidFill>
                  <a:srgbClr val="000000"/>
                </a:solidFill>
                <a:latin typeface="Arial" charset="0"/>
              </a:rPr>
              <a:t>impact</a:t>
            </a:r>
            <a:endParaRPr lang="cs-CZ" sz="3200" dirty="0">
              <a:solidFill>
                <a:srgbClr val="000000"/>
              </a:solidFill>
              <a:latin typeface="Arial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cs-CZ" sz="3200" dirty="0" err="1">
                <a:solidFill>
                  <a:srgbClr val="000000"/>
                </a:solidFill>
                <a:latin typeface="Arial" charset="0"/>
              </a:rPr>
              <a:t>calculated</a:t>
            </a: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not </a:t>
            </a:r>
            <a:r>
              <a:rPr lang="cs-CZ" sz="3200" dirty="0" err="1">
                <a:solidFill>
                  <a:srgbClr val="000000"/>
                </a:solidFill>
                <a:latin typeface="Arial" charset="0"/>
              </a:rPr>
              <a:t>tested</a:t>
            </a:r>
            <a:r>
              <a:rPr lang="cs-CZ" sz="32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615152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32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980728"/>
            <a:ext cx="3312368" cy="2350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980728"/>
            <a:ext cx="2824212" cy="5357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501008"/>
            <a:ext cx="3528392" cy="3169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LISOR Experimental Setup at PSI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25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IDENTIFIED NEEDS</a:t>
            </a:r>
            <a:endParaRPr lang="en-US" sz="3600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54553" y="1124744"/>
            <a:ext cx="8228281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Need: Reliable neutron sources to be developed to accommodate the growing power delivered by accelerator facilities located in Europe.</a:t>
            </a:r>
          </a:p>
          <a:p>
            <a:pPr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Rationale: higher neutron fluxes are demanded from spallation sources … leading to ever higher beam power deposition densities.</a:t>
            </a:r>
          </a:p>
          <a:p>
            <a:pPr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 Consequence: testing facilities are required.</a:t>
            </a:r>
          </a:p>
        </p:txBody>
      </p:sp>
    </p:spTree>
    <p:extLst>
      <p:ext uri="{BB962C8B-B14F-4D97-AF65-F5344CB8AC3E}">
        <p14:creationId xmlns:p14="http://schemas.microsoft.com/office/powerpoint/2010/main" val="86417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85690" y="2805113"/>
            <a:ext cx="77711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algn="ctr" defTabSz="457200" eaLnBrk="0" fontAlgn="base" hangingPunct="0">
              <a:spcBef>
                <a:spcPts val="800"/>
              </a:spcBef>
              <a:spcAft>
                <a:spcPct val="0"/>
              </a:spcAft>
              <a:buSzPct val="100000"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2. Recent achievements: EURISOL &amp; MEGAPIE</a:t>
            </a:r>
          </a:p>
        </p:txBody>
      </p:sp>
    </p:spTree>
    <p:extLst>
      <p:ext uri="{BB962C8B-B14F-4D97-AF65-F5344CB8AC3E}">
        <p14:creationId xmlns:p14="http://schemas.microsoft.com/office/powerpoint/2010/main" val="125408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7504" y="1484784"/>
            <a:ext cx="885698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000" dirty="0" err="1" smtClean="0">
                <a:solidFill>
                  <a:srgbClr val="000000"/>
                </a:solidFill>
                <a:latin typeface="Arial" charset="0"/>
              </a:rPr>
              <a:t>Two</a:t>
            </a:r>
            <a:r>
              <a:rPr lang="de-CH" sz="3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000" dirty="0" err="1" smtClean="0">
                <a:solidFill>
                  <a:srgbClr val="000000"/>
                </a:solidFill>
                <a:latin typeface="Arial" charset="0"/>
              </a:rPr>
              <a:t>recent</a:t>
            </a:r>
            <a:r>
              <a:rPr lang="de-CH" sz="3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000" dirty="0" err="1" smtClean="0">
                <a:solidFill>
                  <a:srgbClr val="000000"/>
                </a:solidFill>
                <a:latin typeface="Arial" charset="0"/>
              </a:rPr>
              <a:t>tests</a:t>
            </a:r>
            <a:r>
              <a:rPr lang="cs-CZ" sz="3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000" dirty="0" err="1" smtClean="0">
                <a:solidFill>
                  <a:srgbClr val="000000"/>
                </a:solidFill>
                <a:latin typeface="Arial" charset="0"/>
              </a:rPr>
              <a:t>at</a:t>
            </a:r>
            <a:r>
              <a:rPr lang="cs-CZ" sz="3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000" dirty="0" err="1" smtClean="0">
                <a:solidFill>
                  <a:srgbClr val="000000"/>
                </a:solidFill>
                <a:latin typeface="Arial" charset="0"/>
              </a:rPr>
              <a:t>high</a:t>
            </a:r>
            <a:r>
              <a:rPr lang="cs-CZ" sz="3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000" dirty="0" err="1" smtClean="0">
                <a:solidFill>
                  <a:srgbClr val="000000"/>
                </a:solidFill>
                <a:latin typeface="Arial" charset="0"/>
              </a:rPr>
              <a:t>power</a:t>
            </a:r>
            <a:r>
              <a:rPr lang="de-CH" sz="3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000" dirty="0" err="1" smtClean="0">
                <a:solidFill>
                  <a:srgbClr val="000000"/>
                </a:solidFill>
                <a:latin typeface="Arial" charset="0"/>
              </a:rPr>
              <a:t>illustrate</a:t>
            </a:r>
            <a:r>
              <a:rPr lang="de-CH" sz="3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000" dirty="0" err="1" smtClean="0">
                <a:solidFill>
                  <a:srgbClr val="000000"/>
                </a:solidFill>
                <a:latin typeface="Arial" charset="0"/>
              </a:rPr>
              <a:t>increasing</a:t>
            </a:r>
            <a:r>
              <a:rPr lang="de-CH" sz="3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000" dirty="0" err="1" smtClean="0">
                <a:solidFill>
                  <a:srgbClr val="000000"/>
                </a:solidFill>
                <a:latin typeface="Arial" charset="0"/>
              </a:rPr>
              <a:t>neutron</a:t>
            </a:r>
            <a:r>
              <a:rPr lang="de-CH" sz="3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000" dirty="0" err="1" smtClean="0">
                <a:solidFill>
                  <a:srgbClr val="000000"/>
                </a:solidFill>
                <a:latin typeface="Arial" charset="0"/>
              </a:rPr>
              <a:t>source</a:t>
            </a:r>
            <a:r>
              <a:rPr lang="de-CH" sz="3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000" dirty="0" err="1" smtClean="0">
                <a:solidFill>
                  <a:srgbClr val="000000"/>
                </a:solidFill>
                <a:latin typeface="Arial" charset="0"/>
              </a:rPr>
              <a:t>capabilities</a:t>
            </a:r>
            <a:r>
              <a:rPr lang="de-CH" sz="3000" dirty="0" smtClean="0">
                <a:solidFill>
                  <a:srgbClr val="000000"/>
                </a:solidFill>
                <a:latin typeface="Arial" charset="0"/>
              </a:rPr>
              <a:t> in Europe :</a:t>
            </a:r>
          </a:p>
          <a:p>
            <a:pPr lvl="1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"/>
            </a:pP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MEGAPIE</a:t>
            </a:r>
            <a:r>
              <a:rPr lang="en-AU" sz="2800" dirty="0" smtClean="0">
                <a:solidFill>
                  <a:srgbClr val="000000"/>
                </a:solidFill>
                <a:latin typeface="Arial" charset="0"/>
              </a:rPr>
              <a:t>: tested under proton beam at 0.76 MW</a:t>
            </a:r>
          </a:p>
          <a:p>
            <a:pPr lvl="1" defTabSz="4572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"/>
            </a:pPr>
            <a:r>
              <a:rPr lang="cs-CZ" sz="2800" dirty="0" smtClean="0">
                <a:solidFill>
                  <a:srgbClr val="000000"/>
                </a:solidFill>
                <a:latin typeface="Arial" charset="0"/>
              </a:rPr>
              <a:t> EURISOL: </a:t>
            </a:r>
            <a:r>
              <a:rPr lang="en-AU" sz="2800" dirty="0" smtClean="0">
                <a:solidFill>
                  <a:srgbClr val="000000"/>
                </a:solidFill>
                <a:latin typeface="Arial" charset="0"/>
              </a:rPr>
              <a:t>tested under full-scale hydraulic conditions representative of 4 MW</a:t>
            </a:r>
          </a:p>
          <a:p>
            <a:pPr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Although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succesful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tests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were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short-lived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 The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next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logical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step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dedicated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test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facilities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to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validate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neutron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source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long</a:t>
            </a:r>
            <a:r>
              <a:rPr lang="de-CH" sz="3200" dirty="0" smtClean="0">
                <a:solidFill>
                  <a:srgbClr val="000000"/>
                </a:solidFill>
                <a:latin typeface="Arial" charset="0"/>
              </a:rPr>
              <a:t>-term </a:t>
            </a:r>
            <a:r>
              <a:rPr lang="de-CH" sz="3200" dirty="0" err="1" smtClean="0">
                <a:solidFill>
                  <a:srgbClr val="000000"/>
                </a:solidFill>
                <a:latin typeface="Arial" charset="0"/>
              </a:rPr>
              <a:t>operation</a:t>
            </a:r>
            <a:endParaRPr lang="de-CH" sz="32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462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de-CH" sz="3000" dirty="0" smtClean="0">
                <a:solidFill>
                  <a:srgbClr val="000000"/>
                </a:solidFill>
                <a:latin typeface="Arial" charset="0"/>
              </a:rPr>
              <a:t>Neutron </a:t>
            </a:r>
            <a:r>
              <a:rPr lang="de-CH" sz="3000" dirty="0" err="1" smtClean="0">
                <a:solidFill>
                  <a:srgbClr val="000000"/>
                </a:solidFill>
                <a:latin typeface="Arial" charset="0"/>
              </a:rPr>
              <a:t>sources</a:t>
            </a:r>
            <a:r>
              <a:rPr lang="de-CH" sz="3000" dirty="0" smtClean="0">
                <a:solidFill>
                  <a:srgbClr val="000000"/>
                </a:solidFill>
                <a:latin typeface="Arial" charset="0"/>
              </a:rPr>
              <a:t> – high-power </a:t>
            </a:r>
            <a:r>
              <a:rPr lang="de-CH" sz="3000" dirty="0" err="1" smtClean="0">
                <a:solidFill>
                  <a:srgbClr val="000000"/>
                </a:solidFill>
                <a:latin typeface="Arial" charset="0"/>
              </a:rPr>
              <a:t>tests</a:t>
            </a:r>
            <a:endParaRPr lang="de-CH" sz="3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94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fr-CH" sz="3200" dirty="0">
                <a:solidFill>
                  <a:srgbClr val="000000"/>
                </a:solidFill>
                <a:latin typeface="Arial" charset="0"/>
              </a:rPr>
              <a:t>2006 - MEGAPIE</a:t>
            </a: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>
                <a:solidFill>
                  <a:srgbClr val="000000"/>
                </a:solidFill>
                <a:latin typeface="Arial" charset="0"/>
              </a:rPr>
              <a:t>experience</a:t>
            </a:r>
            <a:endParaRPr lang="cs-CZ" sz="3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65548" y="1052735"/>
            <a:ext cx="8336702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Megapie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is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a 10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year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endeavour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culminating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in 2006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an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irradiation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test and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continuing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today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post-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irradiation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analysis</a:t>
            </a:r>
            <a:endParaRPr lang="cs-CZ" sz="3200" dirty="0" smtClean="0">
              <a:solidFill>
                <a:srgbClr val="000000"/>
              </a:solidFill>
              <a:latin typeface="Arial" charset="0"/>
            </a:endParaRPr>
          </a:p>
          <a:p>
            <a:pPr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4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months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@ 0.76 MW - 600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MeV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, 1.3 mA</a:t>
            </a:r>
          </a:p>
          <a:p>
            <a:pPr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Recorded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beam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interruptions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– no negative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effect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on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operation</a:t>
            </a:r>
            <a:endParaRPr lang="cs-CZ" sz="3200" dirty="0" smtClean="0">
              <a:solidFill>
                <a:srgbClr val="000000"/>
              </a:solidFill>
              <a:latin typeface="Arial" charset="0"/>
            </a:endParaRPr>
          </a:p>
          <a:p>
            <a:pPr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Polonium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production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remains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in LBE</a:t>
            </a:r>
          </a:p>
          <a:p>
            <a:pPr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Beam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window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intact</a:t>
            </a:r>
            <a:endParaRPr lang="cs-CZ" sz="3200" dirty="0" smtClean="0">
              <a:solidFill>
                <a:srgbClr val="000000"/>
              </a:solidFill>
              <a:latin typeface="Arial" charset="0"/>
            </a:endParaRPr>
          </a:p>
          <a:p>
            <a:pPr defTabSz="4572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buChar char=""/>
            </a:pP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Leak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from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faulty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heat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exchanger</a:t>
            </a:r>
            <a:r>
              <a:rPr lang="cs-CZ" sz="32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cs-CZ" sz="3200" dirty="0" err="1" smtClean="0">
                <a:solidFill>
                  <a:srgbClr val="000000"/>
                </a:solidFill>
                <a:latin typeface="Arial" charset="0"/>
              </a:rPr>
              <a:t>contained</a:t>
            </a:r>
            <a:endParaRPr lang="cs-CZ" sz="320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3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79" y="911622"/>
            <a:ext cx="3038721" cy="568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7" t="11150" r="39087" b="11150"/>
          <a:stretch>
            <a:fillRect/>
          </a:stretch>
        </p:blipFill>
        <p:spPr bwMode="auto">
          <a:xfrm>
            <a:off x="395536" y="941784"/>
            <a:ext cx="2650456" cy="565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9087" t="11150" r="39087" b="111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750" y="941784"/>
            <a:ext cx="2045349" cy="565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5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49" y="1844824"/>
            <a:ext cx="7510358" cy="38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462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MEGAPIE </a:t>
            </a:r>
            <a:r>
              <a:rPr lang="en-US" sz="3200" dirty="0">
                <a:solidFill>
                  <a:srgbClr val="000000"/>
                </a:solidFill>
                <a:latin typeface="Arial" charset="0"/>
              </a:rPr>
              <a:t>Beam 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Window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90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1063</Words>
  <Application>Microsoft Macintosh PowerPoint</Application>
  <PresentationFormat>On-screen Show (4:3)</PresentationFormat>
  <Paragraphs>182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bousson</dc:creator>
  <cp:lastModifiedBy>Yacine KADI</cp:lastModifiedBy>
  <cp:revision>84</cp:revision>
  <dcterms:created xsi:type="dcterms:W3CDTF">2011-10-19T19:53:24Z</dcterms:created>
  <dcterms:modified xsi:type="dcterms:W3CDTF">2012-10-17T11:13:25Z</dcterms:modified>
</cp:coreProperties>
</file>