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31"/>
  </p:notesMasterIdLst>
  <p:handoutMasterIdLst>
    <p:handoutMasterId r:id="rId32"/>
  </p:handoutMasterIdLst>
  <p:sldIdLst>
    <p:sldId id="256" r:id="rId2"/>
    <p:sldId id="510" r:id="rId3"/>
    <p:sldId id="264" r:id="rId4"/>
    <p:sldId id="505" r:id="rId5"/>
    <p:sldId id="450" r:id="rId6"/>
    <p:sldId id="467" r:id="rId7"/>
    <p:sldId id="494" r:id="rId8"/>
    <p:sldId id="261" r:id="rId9"/>
    <p:sldId id="407" r:id="rId10"/>
    <p:sldId id="485" r:id="rId11"/>
    <p:sldId id="495" r:id="rId12"/>
    <p:sldId id="303" r:id="rId13"/>
    <p:sldId id="454" r:id="rId14"/>
    <p:sldId id="499" r:id="rId15"/>
    <p:sldId id="514" r:id="rId16"/>
    <p:sldId id="500" r:id="rId17"/>
    <p:sldId id="488" r:id="rId18"/>
    <p:sldId id="508" r:id="rId19"/>
    <p:sldId id="477" r:id="rId20"/>
    <p:sldId id="512" r:id="rId21"/>
    <p:sldId id="468" r:id="rId22"/>
    <p:sldId id="515" r:id="rId23"/>
    <p:sldId id="516" r:id="rId24"/>
    <p:sldId id="469" r:id="rId25"/>
    <p:sldId id="513" r:id="rId26"/>
    <p:sldId id="511" r:id="rId27"/>
    <p:sldId id="470" r:id="rId28"/>
    <p:sldId id="509" r:id="rId29"/>
    <p:sldId id="263" r:id="rId30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FFFF99"/>
    <a:srgbClr val="F9FF01"/>
    <a:srgbClr val="D60093"/>
    <a:srgbClr val="000000"/>
    <a:srgbClr val="FF33CC"/>
    <a:srgbClr val="FD7611"/>
    <a:srgbClr val="7F7F7F"/>
    <a:srgbClr val="FF7575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792" autoAdjust="0"/>
    <p:restoredTop sz="75105" autoAdjust="0"/>
  </p:normalViewPr>
  <p:slideViewPr>
    <p:cSldViewPr>
      <p:cViewPr varScale="1">
        <p:scale>
          <a:sx n="75" d="100"/>
          <a:sy n="75" d="100"/>
        </p:scale>
        <p:origin x="-9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56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t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t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b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b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fld id="{E994FCFE-6984-4790-B909-847AF617D6F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t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t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b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9" tIns="46095" rIns="92189" bIns="46095" numCol="1" anchor="b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fld id="{D62AD944-01AC-444A-B0C2-113D913E44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D434A6D-5DF5-41F4-962A-5F4C10F8C7C0}" type="slidenum">
              <a:rPr lang="en-US" altLang="ja-JP" smtClean="0"/>
              <a:pPr defTabSz="920750"/>
              <a:t>1</a:t>
            </a:fld>
            <a:endParaRPr lang="en-US" altLang="ja-JP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 would like to talk about invariant mass spectroscopy of neutron rich Be isotopes.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This is a content of my talk.</a:t>
            </a:r>
          </a:p>
          <a:p>
            <a:pPr eaLnBrk="1" hangingPunct="1"/>
            <a:r>
              <a:rPr lang="en-US" altLang="ja-JP" dirty="0" smtClean="0"/>
              <a:t>We</a:t>
            </a:r>
            <a:r>
              <a:rPr lang="en-US" altLang="ja-JP" baseline="0" dirty="0" smtClean="0"/>
              <a:t> studied the breakup reactions of 14Be on a proton target.</a:t>
            </a:r>
          </a:p>
          <a:p>
            <a:pPr eaLnBrk="1" hangingPunct="1"/>
            <a:r>
              <a:rPr lang="en-US" altLang="ja-JP" baseline="0" dirty="0" smtClean="0"/>
              <a:t>In this experiment,</a:t>
            </a:r>
          </a:p>
          <a:p>
            <a:pPr eaLnBrk="1" hangingPunct="1"/>
            <a:r>
              <a:rPr lang="en-US" altLang="ja-JP" baseline="0" dirty="0" smtClean="0"/>
              <a:t>we studied unbound states of 13Be and 14Be via two reaction processes, namely inelastic scattering and one-neutron removal reaction.</a:t>
            </a:r>
          </a:p>
          <a:p>
            <a:pPr eaLnBrk="1" hangingPunct="1"/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photo of the experimental setup.</a:t>
            </a:r>
          </a:p>
          <a:p>
            <a:r>
              <a:rPr kumimoji="1" lang="en-US" altLang="ja-JP" dirty="0" smtClean="0"/>
              <a:t>This is the end of RIPS, and beam comes from this direction.</a:t>
            </a:r>
          </a:p>
          <a:p>
            <a:r>
              <a:rPr kumimoji="1" lang="en-US" altLang="ja-JP" dirty="0" smtClean="0"/>
              <a:t>This is the target position.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blue one is the dipole magnet.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photo</a:t>
            </a:r>
            <a:r>
              <a:rPr kumimoji="1" lang="en-US" altLang="ja-JP" baseline="0" dirty="0" smtClean="0"/>
              <a:t> of the neutron detector.</a:t>
            </a:r>
          </a:p>
          <a:p>
            <a:r>
              <a:rPr kumimoji="1" lang="en-US" altLang="ja-JP" baseline="0" dirty="0" smtClean="0"/>
              <a:t>It consists of 54 bars of plastic </a:t>
            </a:r>
            <a:r>
              <a:rPr kumimoji="1" lang="en-US" altLang="ja-JP" baseline="0" dirty="0" err="1" smtClean="0"/>
              <a:t>scintillator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Each bar has a dimension of 6cm x 6 cm x 214cm.</a:t>
            </a:r>
          </a:p>
          <a:p>
            <a:r>
              <a:rPr kumimoji="1" lang="en-US" altLang="ja-JP" baseline="0" dirty="0" smtClean="0"/>
              <a:t>To eliminate the charged particle background, thin plastic </a:t>
            </a:r>
            <a:r>
              <a:rPr kumimoji="1" lang="en-US" altLang="ja-JP" baseline="0" dirty="0" err="1" smtClean="0"/>
              <a:t>scintillators</a:t>
            </a:r>
            <a:r>
              <a:rPr kumimoji="1" lang="en-US" altLang="ja-JP" baseline="0" dirty="0" smtClean="0"/>
              <a:t> were placed in front of the neutron detector.</a:t>
            </a:r>
          </a:p>
          <a:p>
            <a:r>
              <a:rPr kumimoji="1" lang="en-US" altLang="ja-JP" baseline="0" dirty="0" smtClean="0"/>
              <a:t>The efficiency was about 20% for one neutron detection.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Next, I will show you the experimental results.</a:t>
            </a: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8820C735-A7BA-441A-81A2-FC2519C33697}" type="slidenum">
              <a:rPr lang="en-US" altLang="ja-JP" smtClean="0"/>
              <a:pPr defTabSz="920750"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the inelastic scattering process,</a:t>
            </a:r>
          </a:p>
          <a:p>
            <a:r>
              <a:rPr kumimoji="1" lang="en-US" altLang="ja-JP" dirty="0" smtClean="0"/>
              <a:t>two neutrons are emitted in the reaction.</a:t>
            </a:r>
          </a:p>
          <a:p>
            <a:r>
              <a:rPr kumimoji="1" lang="en-US" altLang="ja-JP" baseline="0" dirty="0" smtClean="0"/>
              <a:t>So we selected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=2 events, where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 is the neutron detection multiplicity.</a:t>
            </a:r>
          </a:p>
          <a:p>
            <a:r>
              <a:rPr kumimoji="1" lang="en-US" altLang="ja-JP" baseline="0" dirty="0" smtClean="0"/>
              <a:t>But the multiplicity two events includes the true two neutron events and crosstalk events,</a:t>
            </a:r>
          </a:p>
          <a:p>
            <a:r>
              <a:rPr kumimoji="1" lang="en-US" altLang="ja-JP" baseline="0" dirty="0" smtClean="0"/>
              <a:t>Which is two hits caused by one neutron.</a:t>
            </a:r>
          </a:p>
          <a:p>
            <a:r>
              <a:rPr kumimoji="1" lang="en-US" altLang="ja-JP" baseline="0" dirty="0" smtClean="0"/>
              <a:t>So we have to eliminate this crosstalk events.</a:t>
            </a:r>
          </a:p>
          <a:p>
            <a:r>
              <a:rPr kumimoji="1" lang="en-US" altLang="ja-JP" baseline="0" dirty="0" smtClean="0"/>
              <a:t>In the analysis of the inelastic channel, we set the kinematical condition, such as position and timing information, to eliminate the crosstalk events.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This figure is the relative energy spectrum of 12Be+two neutron system.</a:t>
            </a:r>
          </a:p>
          <a:p>
            <a:r>
              <a:rPr kumimoji="1" lang="en-US" altLang="ja-JP" baseline="0" dirty="0" smtClean="0"/>
              <a:t>Here, neutron crosstalk events are eliminated,</a:t>
            </a:r>
          </a:p>
          <a:p>
            <a:r>
              <a:rPr kumimoji="1" lang="en-US" altLang="ja-JP" baseline="0" dirty="0" smtClean="0"/>
              <a:t>and efficiency and geometrical acceptance are corrected.</a:t>
            </a:r>
          </a:p>
          <a:p>
            <a:r>
              <a:rPr kumimoji="1" lang="en-US" altLang="ja-JP" baseline="0" dirty="0" smtClean="0"/>
              <a:t>We observed a peak at around 0.3MeV, which is similar to the previous measurement using carbon target.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0.3MeV peak corresponds to the first excited 2+ state of 14Be.</a:t>
            </a:r>
          </a:p>
          <a:p>
            <a:r>
              <a:rPr kumimoji="1" lang="en-US" altLang="ja-JP" baseline="0" dirty="0" smtClean="0"/>
              <a:t>These are the spectrum and angular distribution of 14Be gated by this peak obtained in the previous experiment, which is the measurement using carbon target.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The spectrum and angular</a:t>
            </a:r>
            <a:r>
              <a:rPr lang="en-US" altLang="ja-JP" baseline="0" dirty="0" smtClean="0"/>
              <a:t> distribution are analyzed.</a:t>
            </a:r>
          </a:p>
          <a:p>
            <a:pPr eaLnBrk="1" hangingPunct="1"/>
            <a:r>
              <a:rPr lang="en-US" altLang="ja-JP" baseline="0" dirty="0" smtClean="0"/>
              <a:t>The relative energy spectrum is fitted with the peak and background.</a:t>
            </a:r>
          </a:p>
          <a:p>
            <a:pPr eaLnBrk="1" hangingPunct="1"/>
            <a:r>
              <a:rPr lang="en-US" altLang="ja-JP" baseline="0" dirty="0" smtClean="0"/>
              <a:t>The obtained resonance energy is 0.25MeV</a:t>
            </a:r>
          </a:p>
          <a:p>
            <a:pPr eaLnBrk="1" hangingPunct="1"/>
            <a:r>
              <a:rPr lang="en-US" altLang="ja-JP" baseline="0" dirty="0" smtClean="0"/>
              <a:t>and inelastic cross section is 12.5 </a:t>
            </a:r>
            <a:r>
              <a:rPr lang="en-US" altLang="ja-JP" baseline="0" dirty="0" err="1" smtClean="0"/>
              <a:t>mb</a:t>
            </a:r>
            <a:r>
              <a:rPr lang="en-US" altLang="ja-JP" baseline="0" dirty="0" smtClean="0"/>
              <a:t>.</a:t>
            </a:r>
          </a:p>
          <a:p>
            <a:pPr eaLnBrk="1" hangingPunct="1"/>
            <a:r>
              <a:rPr lang="en-US" altLang="ja-JP" baseline="0" dirty="0" smtClean="0"/>
              <a:t>We found that the width of the peak is dominated by the experimental resolution,</a:t>
            </a:r>
          </a:p>
          <a:p>
            <a:pPr eaLnBrk="1" hangingPunct="1"/>
            <a:r>
              <a:rPr lang="en-US" altLang="ja-JP" baseline="0" dirty="0" smtClean="0"/>
              <a:t>which is approximately expressed like this.</a:t>
            </a:r>
          </a:p>
          <a:p>
            <a:pPr eaLnBrk="1" hangingPunct="1"/>
            <a:r>
              <a:rPr lang="en-US" altLang="ja-JP" baseline="0" dirty="0" smtClean="0"/>
              <a:t>The angular distribution of the 2+ excitation is compared with the DWBA calculation.</a:t>
            </a:r>
          </a:p>
          <a:p>
            <a:pPr eaLnBrk="1" hangingPunct="1"/>
            <a:r>
              <a:rPr lang="en-US" altLang="ja-JP" baseline="0" dirty="0" smtClean="0"/>
              <a:t>Here, we used two different optical potentials.</a:t>
            </a:r>
          </a:p>
          <a:p>
            <a:pPr eaLnBrk="1" hangingPunct="1"/>
            <a:r>
              <a:rPr lang="en-US" altLang="ja-JP" baseline="0" dirty="0" smtClean="0"/>
              <a:t>Each optical potential parameter set well describes the experimental distribution.</a:t>
            </a:r>
          </a:p>
          <a:p>
            <a:pPr eaLnBrk="1" hangingPunct="1"/>
            <a:r>
              <a:rPr lang="en-US" altLang="ja-JP" baseline="0" dirty="0" smtClean="0"/>
              <a:t>From the DWBA analysis,</a:t>
            </a:r>
          </a:p>
          <a:p>
            <a:pPr eaLnBrk="1" hangingPunct="1"/>
            <a:r>
              <a:rPr lang="en-US" altLang="ja-JP" baseline="0" dirty="0" smtClean="0"/>
              <a:t>we obtained the </a:t>
            </a:r>
            <a:r>
              <a:rPr lang="en-US" altLang="ja-JP" baseline="0" dirty="0" err="1" smtClean="0"/>
              <a:t>quadrupole</a:t>
            </a:r>
            <a:r>
              <a:rPr lang="en-US" altLang="ja-JP" baseline="0" dirty="0" smtClean="0"/>
              <a:t> deformation length of 1.40fm in the proton target data.</a:t>
            </a:r>
          </a:p>
          <a:p>
            <a:pPr eaLnBrk="1" hangingPunct="1"/>
            <a:endParaRPr lang="ja-JP" altLang="en-US" dirty="0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3A34433-3793-4EE5-8672-730B856315EE}" type="slidenum">
              <a:rPr lang="en-US" altLang="ja-JP" smtClean="0"/>
              <a:pPr defTabSz="920750"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figure shows the </a:t>
            </a:r>
            <a:r>
              <a:rPr kumimoji="1" lang="en-US" altLang="ja-JP" baseline="0" dirty="0" err="1" smtClean="0"/>
              <a:t>systematics</a:t>
            </a:r>
            <a:r>
              <a:rPr kumimoji="1" lang="en-US" altLang="ja-JP" baseline="0" dirty="0" smtClean="0"/>
              <a:t> of the excitation energy and deformation length obtained by the proton and carbon targets.</a:t>
            </a:r>
          </a:p>
          <a:p>
            <a:r>
              <a:rPr kumimoji="1" lang="en-US" altLang="ja-JP" baseline="0" dirty="0" smtClean="0"/>
              <a:t>Our obtained values are indicated by the red box.</a:t>
            </a:r>
          </a:p>
          <a:p>
            <a:r>
              <a:rPr kumimoji="1" lang="en-US" altLang="ja-JP" baseline="0" dirty="0" smtClean="0"/>
              <a:t>As you can see, the both excitation energy and deformation length of 14Be are smaller than 12Be.</a:t>
            </a:r>
          </a:p>
          <a:p>
            <a:r>
              <a:rPr kumimoji="1" lang="en-US" altLang="ja-JP" baseline="0" dirty="0" smtClean="0"/>
              <a:t>Since sensitivity to the proton/neutron excitation is different between proton and carbon targets,</a:t>
            </a:r>
          </a:p>
          <a:p>
            <a:r>
              <a:rPr kumimoji="1" lang="en-US" altLang="ja-JP" baseline="0" dirty="0" smtClean="0"/>
              <a:t>we expect to extract the proton/neutron collectivities separately from these deformation lengths.</a:t>
            </a:r>
          </a:p>
          <a:p>
            <a:r>
              <a:rPr kumimoji="1" lang="en-US" altLang="ja-JP" baseline="0" dirty="0" smtClean="0"/>
              <a:t>the analysis is now in progress.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ja-JP" dirty="0" smtClean="0"/>
              <a:t>We also studied the decay process of the 2+ state of 14Be.</a:t>
            </a:r>
          </a:p>
          <a:p>
            <a:pPr eaLnBrk="1" hangingPunct="1">
              <a:defRPr/>
            </a:pPr>
            <a:r>
              <a:rPr lang="en-US" altLang="ja-JP" dirty="0" smtClean="0"/>
              <a:t>This figures show the correlations between two body relative energies.</a:t>
            </a:r>
          </a:p>
          <a:p>
            <a:pPr eaLnBrk="1" hangingPunct="1">
              <a:defRPr/>
            </a:pPr>
            <a:r>
              <a:rPr lang="en-US" altLang="ja-JP" dirty="0" smtClean="0"/>
              <a:t>These three are the experimental data.</a:t>
            </a:r>
          </a:p>
          <a:p>
            <a:pPr eaLnBrk="1" hangingPunct="1">
              <a:defRPr/>
            </a:pPr>
            <a:r>
              <a:rPr lang="en-US" altLang="ja-JP" dirty="0" smtClean="0"/>
              <a:t>For example,</a:t>
            </a:r>
          </a:p>
          <a:p>
            <a:pPr eaLnBrk="1" hangingPunct="1">
              <a:defRPr/>
            </a:pPr>
            <a:r>
              <a:rPr lang="en-US" altLang="ja-JP" dirty="0" smtClean="0"/>
              <a:t>Ecn1 denotes the relative energy between 12Be and one neutron.</a:t>
            </a:r>
          </a:p>
          <a:p>
            <a:pPr eaLnBrk="1" hangingPunct="1">
              <a:defRPr/>
            </a:pPr>
            <a:r>
              <a:rPr lang="en-US" altLang="ja-JP" dirty="0" smtClean="0"/>
              <a:t>And </a:t>
            </a:r>
            <a:r>
              <a:rPr lang="en-US" altLang="ja-JP" dirty="0" err="1" smtClean="0"/>
              <a:t>Enn</a:t>
            </a:r>
            <a:r>
              <a:rPr lang="en-US" altLang="ja-JP" dirty="0" smtClean="0"/>
              <a:t> is the relative energy between two neutrons.</a:t>
            </a:r>
          </a:p>
          <a:p>
            <a:pPr eaLnBrk="1" hangingPunct="1">
              <a:defRPr/>
            </a:pPr>
            <a:r>
              <a:rPr lang="en-US" altLang="ja-JP" dirty="0" smtClean="0"/>
              <a:t>The experimental data was compared with the simulation by assuming the two different decay process.</a:t>
            </a:r>
          </a:p>
          <a:p>
            <a:pPr eaLnBrk="1" hangingPunct="1">
              <a:defRPr/>
            </a:pPr>
            <a:r>
              <a:rPr lang="en-US" altLang="ja-JP" dirty="0" smtClean="0"/>
              <a:t>Red is the simulation by assuming the phase space decay without any correlations.</a:t>
            </a:r>
          </a:p>
          <a:p>
            <a:pPr eaLnBrk="1" hangingPunct="1">
              <a:defRPr/>
            </a:pPr>
            <a:r>
              <a:rPr lang="en-US" altLang="ja-JP" dirty="0" smtClean="0"/>
              <a:t>Blue is the result by assuming the sequential decay through the intermediate state of 13Be.</a:t>
            </a:r>
          </a:p>
          <a:p>
            <a:pPr eaLnBrk="1" hangingPunct="1">
              <a:defRPr/>
            </a:pPr>
            <a:r>
              <a:rPr lang="en-US" altLang="ja-JP" dirty="0" smtClean="0"/>
              <a:t>The experimental data is very similar to the simulation of the phase space decay,</a:t>
            </a:r>
          </a:p>
          <a:p>
            <a:pPr eaLnBrk="1" hangingPunct="1">
              <a:defRPr/>
            </a:pPr>
            <a:r>
              <a:rPr lang="en-US" altLang="ja-JP" dirty="0" smtClean="0"/>
              <a:t>And different from the sequential decay.</a:t>
            </a:r>
          </a:p>
          <a:p>
            <a:pPr eaLnBrk="1" hangingPunct="1">
              <a:defRPr/>
            </a:pPr>
            <a:r>
              <a:rPr lang="en-US" altLang="ja-JP" dirty="0" smtClean="0"/>
              <a:t>These are the comparison by the one-dimensional plot.</a:t>
            </a:r>
          </a:p>
          <a:p>
            <a:pPr eaLnBrk="1" hangingPunct="1">
              <a:defRPr/>
            </a:pPr>
            <a:r>
              <a:rPr lang="en-US" altLang="ja-JP" dirty="0" smtClean="0"/>
              <a:t>You can see the agreement of the experimental data with the phase space decay simulation.</a:t>
            </a:r>
          </a:p>
          <a:p>
            <a:pPr eaLnBrk="1" hangingPunct="1">
              <a:defRPr/>
            </a:pPr>
            <a:r>
              <a:rPr lang="en-US" altLang="ja-JP" dirty="0" smtClean="0"/>
              <a:t>From this comparison,</a:t>
            </a:r>
          </a:p>
          <a:p>
            <a:pPr eaLnBrk="1" hangingPunct="1">
              <a:defRPr/>
            </a:pPr>
            <a:r>
              <a:rPr lang="en-US" altLang="ja-JP" dirty="0" smtClean="0"/>
              <a:t>We concluded that that the 2+ state of 14Be decay into the three body directly without any correlations.</a:t>
            </a:r>
          </a:p>
          <a:p>
            <a:pPr eaLnBrk="1" hangingPunct="1">
              <a:defRPr/>
            </a:pPr>
            <a:endParaRPr lang="en-US" altLang="ja-JP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6414D255-B4F7-447A-85EA-1CBCCFE02C3B}" type="slidenum">
              <a:rPr lang="en-US" altLang="ja-JP" smtClean="0"/>
              <a:pPr defTabSz="920750"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Next, I will show you the experimental results</a:t>
            </a:r>
            <a:r>
              <a:rPr lang="en-US" altLang="ja-JP" baseline="0" dirty="0" smtClean="0"/>
              <a:t> for the one-neutron removal reaction channel.</a:t>
            </a:r>
          </a:p>
          <a:p>
            <a:pPr eaLnBrk="1" hangingPunct="1"/>
            <a:endParaRPr lang="en-US" altLang="ja-JP" dirty="0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8820C735-A7BA-441A-81A2-FC2519C33697}" type="slidenum">
              <a:rPr lang="en-US" altLang="ja-JP" smtClean="0"/>
              <a:pPr defTabSz="920750"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is</a:t>
            </a:r>
            <a:r>
              <a:rPr kumimoji="1" lang="en-US" altLang="ja-JP" baseline="0" dirty="0" smtClean="0"/>
              <a:t> the relative energy spectrum of 12Be+ neutron system.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To select the one-neutron removal reaction channel,</a:t>
            </a:r>
          </a:p>
          <a:p>
            <a:r>
              <a:rPr kumimoji="1" lang="en-US" altLang="ja-JP" baseline="0" dirty="0" smtClean="0"/>
              <a:t>we chose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=1 events.</a:t>
            </a:r>
          </a:p>
          <a:p>
            <a:r>
              <a:rPr kumimoji="1" lang="en-US" altLang="ja-JP" dirty="0" smtClean="0"/>
              <a:t>But </a:t>
            </a:r>
            <a:r>
              <a:rPr kumimoji="1" lang="en-US" altLang="ja-JP" dirty="0" err="1" smtClean="0"/>
              <a:t>Mn</a:t>
            </a:r>
            <a:r>
              <a:rPr kumimoji="1" lang="en-US" altLang="ja-JP" dirty="0" smtClean="0"/>
              <a:t>=1 events</a:t>
            </a:r>
            <a:r>
              <a:rPr kumimoji="1" lang="en-US" altLang="ja-JP" baseline="0" dirty="0" smtClean="0"/>
              <a:t> include these two processes.</a:t>
            </a:r>
          </a:p>
          <a:p>
            <a:r>
              <a:rPr kumimoji="1" lang="en-US" altLang="ja-JP" baseline="0" dirty="0" smtClean="0"/>
              <a:t>The first case is the one-neutron removal channel. In this case, one neutron is emitted and detected.</a:t>
            </a:r>
          </a:p>
          <a:p>
            <a:r>
              <a:rPr kumimoji="1" lang="en-US" altLang="ja-JP" baseline="0" dirty="0" smtClean="0"/>
              <a:t>Another case is the inelastic channel. In this process two neutrons are emitted.</a:t>
            </a:r>
          </a:p>
          <a:p>
            <a:r>
              <a:rPr kumimoji="1" lang="en-US" altLang="ja-JP" baseline="0" dirty="0" smtClean="0"/>
              <a:t>If one of them is detected and another is not detected,</a:t>
            </a:r>
          </a:p>
          <a:p>
            <a:r>
              <a:rPr kumimoji="1" lang="en-US" altLang="ja-JP" baseline="0" dirty="0" smtClean="0"/>
              <a:t>the detection multiplicity becomes one. So this component should be eliminated.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skyblue</a:t>
            </a:r>
            <a:r>
              <a:rPr kumimoji="1" lang="en-US" altLang="ja-JP" baseline="0" dirty="0" smtClean="0"/>
              <a:t> histogram shows this component in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=1 estimated from the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=2 events.</a:t>
            </a:r>
          </a:p>
          <a:p>
            <a:r>
              <a:rPr kumimoji="1" lang="en-US" altLang="ja-JP" baseline="0" dirty="0" smtClean="0"/>
              <a:t>This low-energy peak corresponds to the 2+ state of 14Be.</a:t>
            </a:r>
          </a:p>
          <a:p>
            <a:r>
              <a:rPr kumimoji="1" lang="en-US" altLang="ja-JP" baseline="0" dirty="0" smtClean="0"/>
              <a:t>By subtracting the inelastic component,</a:t>
            </a:r>
          </a:p>
          <a:p>
            <a:r>
              <a:rPr kumimoji="1" lang="en-US" altLang="ja-JP" baseline="0" dirty="0" smtClean="0"/>
              <a:t>we obtained the spectrum for the one-neutron removal reaction like this red histogram.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BF7B-84E4-4484-92EB-560277C33BDE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 are the collaborators of this work.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also analyzed the gamma-ray</a:t>
            </a:r>
            <a:r>
              <a:rPr kumimoji="1" lang="en-US" altLang="ja-JP" baseline="0" dirty="0" smtClean="0"/>
              <a:t> coincident events.</a:t>
            </a:r>
          </a:p>
          <a:p>
            <a:r>
              <a:rPr kumimoji="1" lang="en-US" altLang="ja-JP" baseline="0" dirty="0" smtClean="0"/>
              <a:t>these figures are the relative energy spectra for 12Be + neutron in coincidence with 2.1 and 2.7 </a:t>
            </a:r>
            <a:r>
              <a:rPr kumimoji="1" lang="en-US" altLang="ja-JP" baseline="0" dirty="0" err="1" smtClean="0"/>
              <a:t>MeV</a:t>
            </a:r>
            <a:r>
              <a:rPr kumimoji="1" lang="en-US" altLang="ja-JP" baseline="0" dirty="0" smtClean="0"/>
              <a:t> gamma rays, respectively.</a:t>
            </a:r>
          </a:p>
          <a:p>
            <a:r>
              <a:rPr kumimoji="1" lang="en-US" altLang="ja-JP" baseline="0" dirty="0" smtClean="0"/>
              <a:t>The integrated cross section up to 4MeV are 11 and 5.3 </a:t>
            </a:r>
            <a:r>
              <a:rPr kumimoji="1" lang="en-US" altLang="ja-JP" baseline="0" dirty="0" err="1" smtClean="0"/>
              <a:t>mb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These are small compared to the cross section of the one-neutron removal reaction.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C6087-CA26-4A22-8112-543FFCC3661B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This</a:t>
            </a:r>
            <a:r>
              <a:rPr lang="en-US" altLang="ja-JP" baseline="0" dirty="0" smtClean="0"/>
              <a:t> is the relative energy spectrum.</a:t>
            </a:r>
          </a:p>
          <a:p>
            <a:r>
              <a:rPr lang="en-US" altLang="ja-JP" baseline="0" dirty="0" smtClean="0"/>
              <a:t>We observed two peaks at around 0.5 and 2 </a:t>
            </a:r>
            <a:r>
              <a:rPr lang="en-US" altLang="ja-JP" baseline="0" dirty="0" err="1" smtClean="0"/>
              <a:t>MeV</a:t>
            </a:r>
            <a:r>
              <a:rPr lang="en-US" altLang="ja-JP" baseline="0" dirty="0" smtClean="0"/>
              <a:t>.</a:t>
            </a:r>
          </a:p>
          <a:p>
            <a:r>
              <a:rPr lang="en-US" altLang="ja-JP" baseline="0" dirty="0" smtClean="0"/>
              <a:t>These plots are the transverse momentum distributions for these peak regions.</a:t>
            </a:r>
          </a:p>
          <a:p>
            <a:r>
              <a:rPr lang="en-US" altLang="ja-JP" baseline="0" dirty="0" smtClean="0"/>
              <a:t>The width of the momentum distribution is clearly different.</a:t>
            </a:r>
          </a:p>
          <a:p>
            <a:r>
              <a:rPr lang="en-US" altLang="ja-JP" baseline="0" dirty="0" smtClean="0"/>
              <a:t>This indicates the difference of the orbital angular momentum of the knocked-out neutron.</a:t>
            </a:r>
          </a:p>
          <a:p>
            <a:r>
              <a:rPr lang="en-US" altLang="ja-JP" baseline="0" dirty="0" smtClean="0"/>
              <a:t>To analyze the data quantitatively,</a:t>
            </a:r>
          </a:p>
          <a:p>
            <a:r>
              <a:rPr lang="en-US" altLang="ja-JP" baseline="0" dirty="0" smtClean="0"/>
              <a:t>we performed the fitting.</a:t>
            </a:r>
          </a:p>
          <a:p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the fitting procedure,</a:t>
            </a:r>
          </a:p>
          <a:p>
            <a:r>
              <a:rPr kumimoji="1" lang="en-US" altLang="ja-JP" baseline="0" dirty="0" smtClean="0"/>
              <a:t>we took into account the three components having the angular </a:t>
            </a:r>
            <a:r>
              <a:rPr kumimoji="1" lang="en-US" altLang="ja-JP" baseline="0" dirty="0" err="1" smtClean="0"/>
              <a:t>momeneta</a:t>
            </a:r>
            <a:r>
              <a:rPr kumimoji="1" lang="en-US" altLang="ja-JP" baseline="0" dirty="0" smtClean="0"/>
              <a:t> of l=0,1, and 2.</a:t>
            </a:r>
          </a:p>
          <a:p>
            <a:r>
              <a:rPr kumimoji="1" lang="en-US" altLang="ja-JP" dirty="0" smtClean="0"/>
              <a:t>We used</a:t>
            </a:r>
            <a:r>
              <a:rPr kumimoji="1" lang="en-US" altLang="ja-JP" baseline="0" dirty="0" smtClean="0"/>
              <a:t> the </a:t>
            </a:r>
            <a:r>
              <a:rPr kumimoji="1" lang="en-US" altLang="ja-JP" baseline="0" dirty="0" err="1" smtClean="0"/>
              <a:t>Breit</a:t>
            </a:r>
            <a:r>
              <a:rPr kumimoji="1" lang="en-US" altLang="ja-JP" baseline="0" dirty="0" smtClean="0"/>
              <a:t> Wigner shapes for l=1,2 components,</a:t>
            </a:r>
          </a:p>
          <a:p>
            <a:r>
              <a:rPr kumimoji="1" lang="en-US" altLang="ja-JP" baseline="0" dirty="0" smtClean="0"/>
              <a:t>and used this form for l=0 components for the fit of relative energy spectrum.</a:t>
            </a:r>
          </a:p>
          <a:p>
            <a:r>
              <a:rPr kumimoji="1" lang="en-US" altLang="ja-JP" baseline="0" dirty="0" smtClean="0"/>
              <a:t>For the fit of the momentum distributions,</a:t>
            </a:r>
          </a:p>
          <a:p>
            <a:r>
              <a:rPr kumimoji="1" lang="en-US" altLang="ja-JP" baseline="0" dirty="0" smtClean="0"/>
              <a:t>the theoretical distributions are obtained by the CDCC calculation.</a:t>
            </a:r>
          </a:p>
          <a:p>
            <a:r>
              <a:rPr kumimoji="1" lang="en-US" altLang="ja-JP" baseline="0" dirty="0" smtClean="0"/>
              <a:t>In this calculation, we assumed that 13Be is a core in 14Be.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C6087-CA26-4A22-8112-543FFCC3661B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This is the fitted results.</a:t>
            </a:r>
          </a:p>
          <a:p>
            <a:r>
              <a:rPr lang="en-US" altLang="ja-JP" dirty="0" smtClean="0"/>
              <a:t>From the fit, we found that the 0.5MeV peak is the p-wave resonance</a:t>
            </a:r>
            <a:r>
              <a:rPr lang="en-US" altLang="ja-JP" baseline="0" dirty="0" smtClean="0"/>
              <a:t> and 2MeV peak is the d-wave as reported in the several experimental studies.</a:t>
            </a:r>
          </a:p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A5EA3-7817-4544-AFA5-F02A7FBAF598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Here,</a:t>
            </a:r>
            <a:r>
              <a:rPr lang="en-US" altLang="ja-JP" baseline="0" dirty="0" smtClean="0"/>
              <a:t> I show the resonance parameters.</a:t>
            </a:r>
          </a:p>
          <a:p>
            <a:r>
              <a:rPr lang="en-US" altLang="ja-JP" baseline="0" dirty="0" smtClean="0"/>
              <a:t>The resonance energy for p-wave resonance is 0.5MeV</a:t>
            </a:r>
          </a:p>
          <a:p>
            <a:r>
              <a:rPr lang="en-US" altLang="ja-JP" baseline="0" dirty="0" smtClean="0"/>
              <a:t>and its width is 0.36MeV.</a:t>
            </a:r>
          </a:p>
          <a:p>
            <a:r>
              <a:rPr lang="en-US" altLang="ja-JP" baseline="0" dirty="0" smtClean="0"/>
              <a:t>This width is consistent with the single particle width of 0.5MeV.</a:t>
            </a:r>
          </a:p>
          <a:p>
            <a:r>
              <a:rPr lang="en-US" altLang="ja-JP" baseline="0" dirty="0" smtClean="0"/>
              <a:t>For the d-wave resonance,</a:t>
            </a:r>
          </a:p>
          <a:p>
            <a:r>
              <a:rPr lang="en-US" altLang="ja-JP" baseline="0" dirty="0" smtClean="0"/>
              <a:t>resonance energy and width are 2.48 and 2.4MeV, respectively.</a:t>
            </a:r>
          </a:p>
          <a:p>
            <a:r>
              <a:rPr lang="en-US" altLang="ja-JP" baseline="0" dirty="0" smtClean="0"/>
              <a:t>This width is somehow wider than the single particle width of 1.4MeV.</a:t>
            </a:r>
          </a:p>
          <a:p>
            <a:r>
              <a:rPr lang="en-US" altLang="ja-JP" baseline="0" dirty="0" smtClean="0"/>
              <a:t>So, This 2MeV peak may include other state.</a:t>
            </a:r>
          </a:p>
          <a:p>
            <a:r>
              <a:rPr lang="en-US" altLang="ja-JP" baseline="0" dirty="0" smtClean="0"/>
              <a:t>But we could not separate due to the experimental resolution.</a:t>
            </a:r>
          </a:p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/>
              <a:t>This is the summary of the observed states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decays.</a:t>
            </a:r>
          </a:p>
          <a:p>
            <a:r>
              <a:rPr lang="en-US" altLang="ja-JP" dirty="0" smtClean="0"/>
              <a:t>In the present study,</a:t>
            </a:r>
          </a:p>
          <a:p>
            <a:r>
              <a:rPr lang="en-US" altLang="ja-JP" dirty="0" smtClean="0"/>
              <a:t>We observed the resonances of 13Be at 0.5MeV and 2MeV above the neutron separation energy.</a:t>
            </a:r>
          </a:p>
          <a:p>
            <a:r>
              <a:rPr lang="en-US" altLang="ja-JP" dirty="0" smtClean="0"/>
              <a:t>And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the 2+ of 14Be locates at 0.25MeV above the 12Be+2n.</a:t>
            </a:r>
          </a:p>
          <a:p>
            <a:r>
              <a:rPr lang="en-US" altLang="ja-JP" dirty="0" smtClean="0"/>
              <a:t>And this is below the lowest resonance of 13Be.</a:t>
            </a:r>
          </a:p>
          <a:p>
            <a:r>
              <a:rPr lang="en-US" altLang="ja-JP" dirty="0" smtClean="0"/>
              <a:t>This is why the 2+ state directly decays into three body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because the sequential decay of this 2+ state through states of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13Be is energetically forbidden.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9F94F08-6F88-448A-80C5-3637CF6C62EB}" type="slidenum">
              <a:rPr lang="en-US" altLang="ja-JP" smtClean="0"/>
              <a:pPr defTabSz="920750"/>
              <a:t>25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comparison of the observed states of 13Be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with</a:t>
            </a:r>
            <a:r>
              <a:rPr kumimoji="1" lang="en-US" altLang="ja-JP" baseline="0" dirty="0" smtClean="0"/>
              <a:t> the previous experimental studies.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92C2-EB89-4A05-929A-83B95B7E596F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 energy level</a:t>
            </a:r>
            <a:r>
              <a:rPr lang="en-US" altLang="ja-JP" baseline="0" dirty="0" smtClean="0"/>
              <a:t>s of 13Be are compared with the shell model calculation.</a:t>
            </a:r>
            <a:endParaRPr lang="en-US" altLang="ja-JP" dirty="0" smtClean="0"/>
          </a:p>
          <a:p>
            <a:r>
              <a:rPr lang="en-US" altLang="ja-JP" dirty="0" smtClean="0"/>
              <a:t>As a reference, the energy</a:t>
            </a:r>
            <a:r>
              <a:rPr lang="en-US" altLang="ja-JP" baseline="0" dirty="0" smtClean="0"/>
              <a:t> levels of 12Be are also shown.</a:t>
            </a:r>
            <a:endParaRPr lang="en-US" altLang="ja-JP" dirty="0"/>
          </a:p>
          <a:p>
            <a:r>
              <a:rPr lang="en-US" altLang="ja-JP" dirty="0" smtClean="0"/>
              <a:t>We used </a:t>
            </a:r>
            <a:r>
              <a:rPr lang="en-US" altLang="ja-JP" dirty="0"/>
              <a:t>PSDMK and SFO </a:t>
            </a:r>
            <a:r>
              <a:rPr lang="en-US" altLang="ja-JP" dirty="0" smtClean="0"/>
              <a:t>interactions</a:t>
            </a:r>
            <a:r>
              <a:rPr lang="en-US" altLang="ja-JP" baseline="0" dirty="0" smtClean="0"/>
              <a:t> for the shell model calculation.</a:t>
            </a:r>
            <a:endParaRPr lang="en-US" altLang="ja-JP" dirty="0"/>
          </a:p>
          <a:p>
            <a:r>
              <a:rPr lang="en-US" altLang="ja-JP" dirty="0"/>
              <a:t>The </a:t>
            </a:r>
            <a:r>
              <a:rPr lang="en-US" altLang="ja-JP" dirty="0" smtClean="0"/>
              <a:t>PSDMK</a:t>
            </a:r>
            <a:r>
              <a:rPr lang="en-US" altLang="ja-JP" baseline="0" dirty="0" smtClean="0"/>
              <a:t> is the conventional interaction and SFO is the new interaction with the enhanced spin-flip </a:t>
            </a:r>
            <a:r>
              <a:rPr lang="en-US" altLang="ja-JP" baseline="0" dirty="0" err="1" smtClean="0"/>
              <a:t>pn</a:t>
            </a:r>
            <a:r>
              <a:rPr lang="en-US" altLang="ja-JP" baseline="0" dirty="0" smtClean="0"/>
              <a:t> monopole interaction.</a:t>
            </a:r>
          </a:p>
          <a:p>
            <a:r>
              <a:rPr lang="en-US" altLang="ja-JP" baseline="0" dirty="0" smtClean="0"/>
              <a:t>For 12Be, PSDMK gives higher level energies while SFO well reproduce the </a:t>
            </a:r>
            <a:r>
              <a:rPr lang="en-US" altLang="ja-JP" baseline="0" dirty="0" err="1" smtClean="0"/>
              <a:t>magicity</a:t>
            </a:r>
            <a:r>
              <a:rPr lang="en-US" altLang="ja-JP" baseline="0" dirty="0" smtClean="0"/>
              <a:t> loss.</a:t>
            </a:r>
            <a:endParaRPr lang="en-US" altLang="ja-JP" dirty="0" smtClean="0"/>
          </a:p>
          <a:p>
            <a:r>
              <a:rPr lang="en-US" altLang="ja-JP" dirty="0" smtClean="0"/>
              <a:t>This fact shows the validity of the SFO</a:t>
            </a:r>
            <a:r>
              <a:rPr lang="en-US" altLang="ja-JP" baseline="0" dirty="0" smtClean="0"/>
              <a:t> interaction.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For 13Be, PSDMK </a:t>
            </a:r>
            <a:r>
              <a:rPr lang="en-US" altLang="ja-JP" dirty="0"/>
              <a:t>predicts the higher excitation energy of 1/2-.</a:t>
            </a:r>
          </a:p>
          <a:p>
            <a:r>
              <a:rPr lang="en-US" altLang="ja-JP" dirty="0"/>
              <a:t>But SFO predicts the ground state of </a:t>
            </a:r>
            <a:r>
              <a:rPr lang="en-US" altLang="ja-JP" dirty="0" smtClean="0"/>
              <a:t>1/2-</a:t>
            </a:r>
            <a:r>
              <a:rPr lang="en-US" altLang="ja-JP" baseline="0" dirty="0" smtClean="0"/>
              <a:t> and consistent with the experiment.</a:t>
            </a:r>
            <a:endParaRPr lang="en-US" altLang="ja-JP" dirty="0"/>
          </a:p>
          <a:p>
            <a:r>
              <a:rPr lang="en-US" altLang="ja-JP" dirty="0"/>
              <a:t>In </a:t>
            </a:r>
            <a:r>
              <a:rPr lang="en-US" altLang="ja-JP" dirty="0" smtClean="0"/>
              <a:t>addition, Many </a:t>
            </a:r>
            <a:r>
              <a:rPr lang="en-US" altLang="ja-JP" dirty="0"/>
              <a:t>states around 2MeV are predicted by SFO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These states may be the reason for the wider width of 2MeV resonance than single particle width.</a:t>
            </a:r>
            <a:endParaRPr lang="en-US" altLang="ja-JP" dirty="0"/>
          </a:p>
          <a:p>
            <a:r>
              <a:rPr lang="en-US" altLang="ja-JP" dirty="0" smtClean="0"/>
              <a:t>Anyway, what I want to emphasize</a:t>
            </a:r>
            <a:r>
              <a:rPr lang="en-US" altLang="ja-JP" baseline="0" dirty="0" smtClean="0"/>
              <a:t> is this low-lying 1/2- state.</a:t>
            </a:r>
          </a:p>
          <a:p>
            <a:r>
              <a:rPr lang="en-US" altLang="ja-JP" baseline="0" dirty="0" smtClean="0"/>
              <a:t>This intruder 1/2- state can be explained by the enhanced spin-flip p-n monopole interaction.</a:t>
            </a:r>
          </a:p>
          <a:p>
            <a:endParaRPr lang="en-US" altLang="ja-JP" baseline="0" dirty="0" smtClean="0"/>
          </a:p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 intruder state may be explained by</a:t>
            </a:r>
            <a:r>
              <a:rPr kumimoji="1" lang="en-US" altLang="ja-JP" baseline="0" dirty="0" smtClean="0"/>
              <a:t> another story “deformation.”</a:t>
            </a:r>
          </a:p>
          <a:p>
            <a:r>
              <a:rPr kumimoji="1" lang="en-US" altLang="ja-JP" baseline="0" dirty="0" smtClean="0"/>
              <a:t>This is a Nilsson diagram taken from text book.</a:t>
            </a:r>
          </a:p>
          <a:p>
            <a:r>
              <a:rPr kumimoji="1" lang="en-US" altLang="ja-JP" baseline="0" dirty="0" smtClean="0"/>
              <a:t>The 1/2+ and 1/2- </a:t>
            </a:r>
            <a:r>
              <a:rPr kumimoji="1" lang="en-US" altLang="ja-JP" baseline="0" dirty="0" err="1" smtClean="0"/>
              <a:t>orbitals</a:t>
            </a:r>
            <a:r>
              <a:rPr kumimoji="1" lang="en-US" altLang="ja-JP" baseline="0" dirty="0" smtClean="0"/>
              <a:t> are </a:t>
            </a:r>
            <a:r>
              <a:rPr kumimoji="1" lang="en-US" altLang="ja-JP" baseline="0" dirty="0" err="1" smtClean="0"/>
              <a:t>energytically</a:t>
            </a:r>
            <a:r>
              <a:rPr kumimoji="1" lang="en-US" altLang="ja-JP" baseline="0" dirty="0" smtClean="0"/>
              <a:t> degenerate at large </a:t>
            </a:r>
            <a:r>
              <a:rPr kumimoji="1" lang="en-US" altLang="ja-JP" baseline="0" dirty="0" err="1" smtClean="0"/>
              <a:t>prolate</a:t>
            </a:r>
            <a:r>
              <a:rPr kumimoji="1" lang="en-US" altLang="ja-JP" baseline="0" dirty="0" smtClean="0"/>
              <a:t> deformation.</a:t>
            </a:r>
          </a:p>
          <a:p>
            <a:r>
              <a:rPr kumimoji="1" lang="en-US" altLang="ja-JP" baseline="0" dirty="0" smtClean="0"/>
              <a:t>And such a large deformation is observed for 12Be.</a:t>
            </a:r>
          </a:p>
          <a:p>
            <a:r>
              <a:rPr kumimoji="1" lang="en-US" altLang="ja-JP" baseline="0" dirty="0" smtClean="0"/>
              <a:t>So the low-lying 1/2- state of 13Be may indicate the large deformation.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68E0568-AA8E-463B-BF51-DB96EF40FD97}" type="slidenum">
              <a:rPr lang="en-US" altLang="ja-JP" smtClean="0"/>
              <a:pPr defTabSz="920750"/>
              <a:t>29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Summary.</a:t>
            </a:r>
          </a:p>
          <a:p>
            <a:pPr eaLnBrk="1" hangingPunct="1"/>
            <a:r>
              <a:rPr lang="en-US" altLang="ja-JP" dirty="0" smtClean="0"/>
              <a:t>We studied the one-neutron knockout reaction of 14Be,</a:t>
            </a:r>
          </a:p>
          <a:p>
            <a:pPr eaLnBrk="1" hangingPunct="1"/>
            <a:r>
              <a:rPr lang="en-US" altLang="ja-JP" dirty="0" smtClean="0"/>
              <a:t>And</a:t>
            </a:r>
            <a:r>
              <a:rPr lang="en-US" altLang="ja-JP" baseline="0" dirty="0" smtClean="0"/>
              <a:t> the unbound states of 13Be were observed.</a:t>
            </a:r>
          </a:p>
          <a:p>
            <a:pPr eaLnBrk="1" hangingPunct="1"/>
            <a:r>
              <a:rPr lang="en-US" altLang="ja-JP" baseline="0" dirty="0" smtClean="0"/>
              <a:t>By analyzing the momentum distribution of the peak,</a:t>
            </a:r>
          </a:p>
          <a:p>
            <a:pPr eaLnBrk="1" hangingPunct="1"/>
            <a:r>
              <a:rPr lang="en-US" altLang="ja-JP" baseline="0" dirty="0" smtClean="0"/>
              <a:t>the 0.5MeV peak was assigned to the p-state which is corresponds to the assignment of 1/2-.</a:t>
            </a:r>
          </a:p>
          <a:p>
            <a:pPr eaLnBrk="1" hangingPunct="1"/>
            <a:r>
              <a:rPr lang="en-US" altLang="ja-JP" baseline="0" dirty="0" smtClean="0"/>
              <a:t>The observation of the low-lying p-wave resonance indicates the disappearance of the shell gap between p and </a:t>
            </a:r>
            <a:r>
              <a:rPr lang="en-US" altLang="ja-JP" baseline="0" dirty="0" err="1" smtClean="0"/>
              <a:t>sd</a:t>
            </a:r>
            <a:r>
              <a:rPr lang="en-US" altLang="ja-JP" baseline="0" dirty="0" smtClean="0"/>
              <a:t> shells.</a:t>
            </a:r>
          </a:p>
          <a:p>
            <a:pPr eaLnBrk="1" hangingPunct="1"/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This is the nuclear chart for light mass region.</a:t>
            </a:r>
          </a:p>
          <a:p>
            <a:pPr eaLnBrk="1" hangingPunct="1"/>
            <a:r>
              <a:rPr lang="en-US" altLang="ja-JP" dirty="0" smtClean="0"/>
              <a:t>In this neutron-rich region,</a:t>
            </a:r>
          </a:p>
          <a:p>
            <a:pPr eaLnBrk="1" hangingPunct="1"/>
            <a:r>
              <a:rPr lang="en-US" altLang="ja-JP" dirty="0" smtClean="0"/>
              <a:t>Several exotic structures are reported and discussed.</a:t>
            </a:r>
          </a:p>
          <a:p>
            <a:pPr eaLnBrk="1" hangingPunct="1"/>
            <a:r>
              <a:rPr lang="en-US" altLang="ja-JP" dirty="0" smtClean="0"/>
              <a:t>Such as neutron halo, </a:t>
            </a:r>
            <a:r>
              <a:rPr lang="en-US" altLang="ja-JP" dirty="0" err="1" smtClean="0"/>
              <a:t>magicity</a:t>
            </a:r>
            <a:r>
              <a:rPr lang="en-US" altLang="ja-JP" baseline="0" dirty="0" smtClean="0"/>
              <a:t> loss and so on.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Our interests</a:t>
            </a:r>
            <a:r>
              <a:rPr lang="en-US" altLang="ja-JP" baseline="0" dirty="0" smtClean="0"/>
              <a:t> are 13Be and 14Be.</a:t>
            </a:r>
          </a:p>
          <a:p>
            <a:pPr eaLnBrk="1" hangingPunct="1"/>
            <a:r>
              <a:rPr lang="en-US" altLang="ja-JP" baseline="0" dirty="0" smtClean="0"/>
              <a:t>These nuclei are related to these topics.</a:t>
            </a:r>
          </a:p>
          <a:p>
            <a:pPr eaLnBrk="1" hangingPunct="1"/>
            <a:endParaRPr lang="en-US" altLang="ja-JP" baseline="0" dirty="0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C6B9E32-8024-44DB-B1B3-EC3A0C0A5297}" type="slidenum">
              <a:rPr lang="en-US" altLang="ja-JP" smtClean="0"/>
              <a:pPr defTabSz="920750"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 will introduce 14Be and 13Be briefly.</a:t>
            </a:r>
          </a:p>
          <a:p>
            <a:r>
              <a:rPr kumimoji="1" lang="en-US" altLang="ja-JP" dirty="0" smtClean="0"/>
              <a:t>14Be is </a:t>
            </a:r>
            <a:r>
              <a:rPr kumimoji="1" lang="en-US" altLang="ja-JP" dirty="0" err="1" smtClean="0"/>
              <a:t>dripline</a:t>
            </a:r>
            <a:r>
              <a:rPr kumimoji="1" lang="en-US" altLang="ja-JP" baseline="0" dirty="0" smtClean="0"/>
              <a:t> nucleus and known to be a two neutron halo nucleus.</a:t>
            </a:r>
          </a:p>
          <a:p>
            <a:r>
              <a:rPr kumimoji="1" lang="en-US" altLang="ja-JP" baseline="0" dirty="0" smtClean="0"/>
              <a:t>It is known that no bound excited states exist below the neutron separation energy.</a:t>
            </a:r>
          </a:p>
          <a:p>
            <a:r>
              <a:rPr kumimoji="1" lang="en-US" altLang="ja-JP" dirty="0" smtClean="0"/>
              <a:t>13Be is an</a:t>
            </a:r>
            <a:r>
              <a:rPr kumimoji="1" lang="en-US" altLang="ja-JP" baseline="0" dirty="0" smtClean="0"/>
              <a:t> unbound nucleus.</a:t>
            </a:r>
          </a:p>
          <a:p>
            <a:r>
              <a:rPr kumimoji="1" lang="en-US" altLang="ja-JP" baseline="0" dirty="0" smtClean="0"/>
              <a:t>Its low lying levels are not clarified because several experimental results are not consistent.</a:t>
            </a:r>
          </a:p>
          <a:p>
            <a:r>
              <a:rPr kumimoji="1" lang="en-US" altLang="ja-JP" baseline="0" dirty="0" smtClean="0"/>
              <a:t>This figure is the summary of the unbound states of 13Be observed experimentally.</a:t>
            </a:r>
          </a:p>
          <a:p>
            <a:r>
              <a:rPr kumimoji="1" lang="en-US" altLang="ja-JP" baseline="0" dirty="0" smtClean="0"/>
              <a:t>Most of experiments report the candidate of d-wave resonance at around 2MeV.</a:t>
            </a:r>
          </a:p>
          <a:p>
            <a:r>
              <a:rPr kumimoji="1" lang="en-US" altLang="ja-JP" baseline="0" dirty="0" smtClean="0"/>
              <a:t>But as for the low-lying states, they are not consistent with each other.</a:t>
            </a:r>
          </a:p>
          <a:p>
            <a:r>
              <a:rPr kumimoji="1" lang="en-US" altLang="ja-JP" baseline="0" dirty="0" smtClean="0"/>
              <a:t>To study these nuclei, we performed the invariant-mass spectroscopy via the breakup of 14Be on proton.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AD944-01AC-444A-B0C2-113D913E44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In breakup reaction by a low-Z</a:t>
            </a:r>
            <a:r>
              <a:rPr lang="en-US" altLang="ja-JP" baseline="0" dirty="0" smtClean="0"/>
              <a:t> target</a:t>
            </a:r>
            <a:r>
              <a:rPr lang="en-US" altLang="ja-JP" dirty="0" smtClean="0"/>
              <a:t>,</a:t>
            </a:r>
          </a:p>
          <a:p>
            <a:pPr eaLnBrk="1" hangingPunct="1"/>
            <a:r>
              <a:rPr lang="en-US" altLang="ja-JP" dirty="0" smtClean="0"/>
              <a:t>Coulomb breakup</a:t>
            </a:r>
            <a:r>
              <a:rPr lang="en-US" altLang="ja-JP" baseline="0" dirty="0" smtClean="0"/>
              <a:t> cross section is small,</a:t>
            </a:r>
          </a:p>
          <a:p>
            <a:pPr eaLnBrk="1" hangingPunct="1"/>
            <a:r>
              <a:rPr lang="en-US" altLang="ja-JP" baseline="0" dirty="0" smtClean="0"/>
              <a:t>And </a:t>
            </a:r>
            <a:r>
              <a:rPr lang="en-US" altLang="ja-JP" dirty="0" smtClean="0"/>
              <a:t>inelastic scattering and one-neutron removal reaction mainly occur.</a:t>
            </a:r>
          </a:p>
          <a:p>
            <a:pPr eaLnBrk="1" hangingPunct="1"/>
            <a:r>
              <a:rPr lang="en-US" altLang="ja-JP" dirty="0" smtClean="0"/>
              <a:t>In</a:t>
            </a:r>
            <a:r>
              <a:rPr lang="en-US" altLang="ja-JP" baseline="0" dirty="0" smtClean="0"/>
              <a:t> the inelastic channel, we can investigate the unbound states of 14Be.</a:t>
            </a:r>
          </a:p>
          <a:p>
            <a:pPr eaLnBrk="1" hangingPunct="1"/>
            <a:r>
              <a:rPr lang="en-US" altLang="ja-JP" baseline="0" dirty="0" smtClean="0"/>
              <a:t>14Be is excited into unbound state by a target proton, and decays into 12Be and two neutrons.</a:t>
            </a:r>
          </a:p>
          <a:p>
            <a:pPr eaLnBrk="1" hangingPunct="1"/>
            <a:r>
              <a:rPr lang="en-US" altLang="ja-JP" baseline="0" dirty="0" smtClean="0"/>
              <a:t>By measuring the momentum vectors of all outgoing particles,</a:t>
            </a:r>
          </a:p>
          <a:p>
            <a:pPr eaLnBrk="1" hangingPunct="1"/>
            <a:r>
              <a:rPr lang="en-US" altLang="ja-JP" baseline="0" dirty="0" smtClean="0"/>
              <a:t>we can know the invariant mass of the unbound state of 14Be.</a:t>
            </a:r>
          </a:p>
          <a:p>
            <a:pPr eaLnBrk="1" hangingPunct="1"/>
            <a:r>
              <a:rPr lang="en-US" altLang="ja-JP" baseline="0" dirty="0" smtClean="0"/>
              <a:t>The angular distribution of 14Be is useful to deduce the spin parity of the observed states.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dirty="0" smtClean="0"/>
              <a:t>In the one neutron removal reaction,</a:t>
            </a:r>
          </a:p>
          <a:p>
            <a:pPr eaLnBrk="1" hangingPunct="1"/>
            <a:r>
              <a:rPr lang="en-US" altLang="ja-JP" dirty="0" smtClean="0"/>
              <a:t>One of neutrons</a:t>
            </a:r>
            <a:r>
              <a:rPr lang="en-US" altLang="ja-JP" baseline="0" dirty="0" smtClean="0"/>
              <a:t> in </a:t>
            </a:r>
            <a:r>
              <a:rPr lang="en-US" altLang="ja-JP" dirty="0" smtClean="0"/>
              <a:t>14Be is knocked-out by the target proton, and 13Be is produced.</a:t>
            </a:r>
          </a:p>
          <a:p>
            <a:pPr eaLnBrk="1" hangingPunct="1"/>
            <a:r>
              <a:rPr lang="en-US" altLang="ja-JP" dirty="0" smtClean="0"/>
              <a:t>Since 13Be</a:t>
            </a:r>
            <a:r>
              <a:rPr lang="en-US" altLang="ja-JP" baseline="0" dirty="0" smtClean="0"/>
              <a:t> is unbound, This decays into 12Be and a neutron.</a:t>
            </a:r>
          </a:p>
          <a:p>
            <a:pPr eaLnBrk="1" hangingPunct="1"/>
            <a:r>
              <a:rPr lang="en-US" altLang="ja-JP" baseline="0" dirty="0" smtClean="0"/>
              <a:t>So, by measuring the momentum vectors of 12Be and neutron,</a:t>
            </a:r>
          </a:p>
          <a:p>
            <a:pPr eaLnBrk="1" hangingPunct="1"/>
            <a:r>
              <a:rPr lang="en-US" altLang="ja-JP" baseline="0" dirty="0" smtClean="0"/>
              <a:t>we can study the unbound state of  13Be.</a:t>
            </a:r>
          </a:p>
          <a:p>
            <a:pPr eaLnBrk="1" hangingPunct="1"/>
            <a:r>
              <a:rPr lang="en-US" altLang="ja-JP" dirty="0" smtClean="0"/>
              <a:t>In this reaction,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we also analyzed</a:t>
            </a:r>
            <a:r>
              <a:rPr lang="en-US" altLang="ja-JP" baseline="0" dirty="0" smtClean="0"/>
              <a:t> the momentum distribution of the outgoing 13Be</a:t>
            </a:r>
          </a:p>
          <a:p>
            <a:pPr eaLnBrk="1" hangingPunct="1"/>
            <a:r>
              <a:rPr lang="en-US" altLang="ja-JP" baseline="0" dirty="0" smtClean="0"/>
              <a:t>Because the momentum distribution is useful to deduce the orbital angular momentum of the knocked-out neutron.</a:t>
            </a:r>
          </a:p>
          <a:p>
            <a:pPr eaLnBrk="1" hangingPunct="1"/>
            <a:endParaRPr lang="en-US" altLang="ja-JP" dirty="0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4ACF9B7-94CA-4A9A-8F4C-0B984AE5BBAA}" type="slidenum">
              <a:rPr lang="en-US" altLang="ja-JP" smtClean="0"/>
              <a:pPr defTabSz="920750"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74BB0-2ED3-4260-979C-A72BDD72035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This figure is an example of the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momentum distributions</a:t>
            </a:r>
            <a:r>
              <a:rPr lang="en-US" altLang="ja-JP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The width of the momentum distribution</a:t>
            </a:r>
            <a:r>
              <a:rPr lang="en-US" altLang="ja-JP" baseline="0" dirty="0" smtClean="0"/>
              <a:t> depends on the orbital angular momentum of the knocked-out neutron.</a:t>
            </a:r>
            <a:endParaRPr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distribution is calculated by CDCC calculation by Matsumoto-san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with the assumption of the 13Be core.</a:t>
            </a:r>
            <a:endParaRPr lang="en-US" altLang="ja-JP" dirty="0" smtClean="0"/>
          </a:p>
          <a:p>
            <a:r>
              <a:rPr lang="en-US" altLang="ja-JP" dirty="0" smtClean="0"/>
              <a:t>If </a:t>
            </a:r>
            <a:r>
              <a:rPr lang="en-US" altLang="ja-JP" dirty="0"/>
              <a:t>the ground state of 14Be is expressed like this,</a:t>
            </a:r>
          </a:p>
          <a:p>
            <a:r>
              <a:rPr lang="en-US" altLang="ja-JP" dirty="0" smtClean="0"/>
              <a:t>we can deduce the spin parity</a:t>
            </a:r>
            <a:r>
              <a:rPr lang="en-US" altLang="ja-JP" baseline="0" dirty="0" smtClean="0"/>
              <a:t> of an observed level from the momentum distribution.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next I will</a:t>
            </a:r>
            <a:r>
              <a:rPr lang="en-US" altLang="ja-JP" baseline="0" dirty="0" smtClean="0"/>
              <a:t> show you the experimental setup.</a:t>
            </a:r>
          </a:p>
          <a:p>
            <a:pPr eaLnBrk="1" hangingPunct="1"/>
            <a:endParaRPr lang="ja-JP" altLang="en-US" dirty="0" smtClean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0D1545CD-544D-42C9-9B6E-22DEDDDBF64C}" type="slidenum">
              <a:rPr lang="en-US" altLang="ja-JP" smtClean="0"/>
              <a:pPr defTabSz="920750"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68C79A2-FE91-445A-8BE6-450CA42C841A}" type="slidenum">
              <a:rPr lang="en-US" altLang="ja-JP" smtClean="0"/>
              <a:pPr defTabSz="920750"/>
              <a:t>8</a:t>
            </a:fld>
            <a:endParaRPr lang="en-US" altLang="ja-JP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We performed the experiment at RIKEN using the RIPS beam line.</a:t>
            </a:r>
          </a:p>
          <a:p>
            <a:pPr eaLnBrk="1" hangingPunct="1"/>
            <a:r>
              <a:rPr lang="en-US" altLang="ja-JP" dirty="0" smtClean="0"/>
              <a:t>We used the primary beam of 18O at 100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/nucleon.</a:t>
            </a:r>
          </a:p>
          <a:p>
            <a:pPr eaLnBrk="1" hangingPunct="1"/>
            <a:r>
              <a:rPr lang="en-US" altLang="ja-JP" dirty="0" smtClean="0"/>
              <a:t>And used the beryllium target as a production target.</a:t>
            </a:r>
          </a:p>
          <a:p>
            <a:pPr eaLnBrk="1" hangingPunct="1"/>
            <a:r>
              <a:rPr lang="en-US" altLang="ja-JP" dirty="0" smtClean="0"/>
              <a:t>Then we obtained the secondary 14Be beam like this.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2599615-4214-416F-B37E-8100366562EB}" type="slidenum">
              <a:rPr lang="en-US" altLang="ja-JP" smtClean="0"/>
              <a:pPr defTabSz="920750"/>
              <a:t>9</a:t>
            </a:fld>
            <a:endParaRPr lang="en-US" altLang="ja-JP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The secondary 14Be beam obtained by RIPS bombarded a liquid hydrogen target.</a:t>
            </a:r>
          </a:p>
          <a:p>
            <a:pPr eaLnBrk="1" hangingPunct="1"/>
            <a:r>
              <a:rPr lang="en-US" altLang="ja-JP" dirty="0" smtClean="0"/>
              <a:t>The outgoing 12Be was detected and analyzed by the spectrometer equipped by the dipole magnet, two drift chambers, and a plastic </a:t>
            </a:r>
            <a:r>
              <a:rPr lang="en-US" altLang="ja-JP" dirty="0" err="1" smtClean="0"/>
              <a:t>scintillator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hodoscope</a:t>
            </a:r>
            <a:r>
              <a:rPr lang="en-US" altLang="ja-JP" dirty="0" smtClean="0"/>
              <a:t>.</a:t>
            </a:r>
          </a:p>
          <a:p>
            <a:pPr eaLnBrk="1" hangingPunct="1"/>
            <a:r>
              <a:rPr lang="en-US" altLang="ja-JP" dirty="0" smtClean="0"/>
              <a:t>The outgoing neutron was detected by the neutron </a:t>
            </a:r>
            <a:r>
              <a:rPr lang="en-US" altLang="ja-JP" dirty="0" err="1" smtClean="0"/>
              <a:t>hodoscope</a:t>
            </a:r>
            <a:r>
              <a:rPr lang="en-US" altLang="ja-JP" dirty="0" smtClean="0"/>
              <a:t> array.</a:t>
            </a:r>
          </a:p>
          <a:p>
            <a:pPr eaLnBrk="1" hangingPunct="1"/>
            <a:r>
              <a:rPr lang="en-US" altLang="ja-JP" dirty="0" smtClean="0"/>
              <a:t>In addition we put the </a:t>
            </a:r>
            <a:r>
              <a:rPr lang="en-US" altLang="ja-JP" dirty="0" err="1" smtClean="0"/>
              <a:t>NaI</a:t>
            </a:r>
            <a:r>
              <a:rPr lang="en-US" altLang="ja-JP" dirty="0" smtClean="0"/>
              <a:t> detector for the gamma rays emitted from</a:t>
            </a:r>
            <a:r>
              <a:rPr lang="en-US" altLang="ja-JP" baseline="0" dirty="0" smtClean="0"/>
              <a:t> the outgoing excited 12Be.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defRPr>
            </a:lvl1pPr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964E9CEA-F201-4840-99B9-8A73D8D4705C}" type="datetime1">
              <a:rPr lang="en-US" altLang="ja-JP" smtClean="0"/>
              <a:pPr/>
              <a:t>11/25/2008</a:t>
            </a:fld>
            <a:endParaRPr 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&lt;#&gt;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F3276-6F7D-4E7B-94E4-95654A5082CD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CE3BF-A768-47C2-99F2-613927204167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975" y="533400"/>
            <a:ext cx="7750199" cy="6635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8050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4038600" cy="47180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Arial Unicode MS" pitchFamily="50" charset="-128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50" charset="-128"/>
                <a:cs typeface="Arial" pitchFamily="34" charset="0"/>
              </a:defRPr>
            </a:lvl2pPr>
            <a:lvl3pPr>
              <a:defRPr>
                <a:latin typeface="Arial" pitchFamily="34" charset="0"/>
                <a:ea typeface="Arial Unicode MS" pitchFamily="50" charset="-128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50" charset="-128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50" charset="-128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6F576E89-8ACD-4773-845A-0EF8897EE59A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 rtlCol="0"/>
          <a:lstStyle>
            <a:lvl1pPr>
              <a:defRPr>
                <a:latin typeface="Arial" pitchFamily="34" charset="0"/>
                <a:ea typeface="Arial Unicode MS" pitchFamily="50" charset="-128"/>
                <a:cs typeface="Arial" pitchFamily="34" charset="0"/>
              </a:defRPr>
            </a:lvl1pPr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95C47-46A8-43E4-A2E9-5301213619B3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DAD133-6C77-4837-9836-69925EDA8FF1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 rtlCol="0"/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7148-8CA7-4A39-90B2-35E2F1D899D9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EB327-5D08-4551-B8DC-C9F0BC6B9EB6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 rtlCol="0"/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6D77D-11B3-4B13-BDA2-5EA045D25E8A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9FA55F-D2EB-4F42-825E-A24D55E595C6}" type="datetime1">
              <a:rPr lang="en-US" altLang="ja-JP" smtClean="0"/>
              <a:pPr/>
              <a:t>11/25/2008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3F23E1-B178-483E-955A-6120F38C44BB}" type="datetime1">
              <a:rPr lang="en-US" altLang="ja-JP" smtClean="0"/>
              <a:pPr/>
              <a:t>11/25/2008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&lt;#&gt;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4" y="6643710"/>
            <a:ext cx="1233504" cy="2223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6643710"/>
            <a:ext cx="870155" cy="228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6484221"/>
            <a:ext cx="1220456" cy="387899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D8A09357-94DA-4AA5-BD61-0FC619F0797B}" type="datetime1">
              <a:rPr lang="en-US" altLang="ja-JP" smtClean="0"/>
              <a:pPr/>
              <a:t>11/25/2008</a:t>
            </a:fld>
            <a:endParaRPr 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59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&lt;#&gt;</a:t>
            </a:fld>
            <a:endParaRPr lang="en-US" dirty="0"/>
          </a:p>
        </p:txBody>
      </p:sp>
      <p:pic>
        <p:nvPicPr>
          <p:cNvPr id="11" name="図 8" descr="カラー縦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3500" y="157163"/>
            <a:ext cx="10080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5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/>
          <a:latin typeface="Arial" pitchFamily="34" charset="0"/>
          <a:ea typeface="Arial Unicode MS" pitchFamily="50" charset="-128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2"/>
        </a:buClr>
        <a:buSzPct val="100000"/>
        <a:buFont typeface="Wingdings 3" pitchFamily="18" charset="2"/>
        <a:buChar char=""/>
        <a:defRPr kumimoji="1" sz="2700" kern="1200">
          <a:solidFill>
            <a:schemeClr val="tx1"/>
          </a:solidFill>
          <a:latin typeface="Arial" pitchFamily="34" charset="0"/>
          <a:ea typeface="Arial Unicode MS" pitchFamily="50" charset="-128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rgbClr val="0070C0"/>
        </a:buClr>
        <a:buFont typeface="Lucida Sans Unicode" pitchFamily="34" charset="0"/>
        <a:buChar char="▷"/>
        <a:defRPr kumimoji="1" sz="2300" kern="1200">
          <a:solidFill>
            <a:schemeClr val="tx1"/>
          </a:solidFill>
          <a:latin typeface="Arial" pitchFamily="34" charset="0"/>
          <a:ea typeface="Arial Unicode MS" pitchFamily="50" charset="-128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rgbClr val="0070C0"/>
        </a:buClr>
        <a:buSzPct val="70000"/>
        <a:buFont typeface="Wingdings" pitchFamily="2" charset="2"/>
        <a:buChar char="l"/>
        <a:defRPr kumimoji="1" sz="2100" kern="1200">
          <a:solidFill>
            <a:schemeClr val="tx1"/>
          </a:solidFill>
          <a:latin typeface="Arial" pitchFamily="34" charset="0"/>
          <a:ea typeface="Arial Unicode MS" pitchFamily="50" charset="-128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Arial" pitchFamily="34" charset="0"/>
          <a:ea typeface="Arial Unicode MS" pitchFamily="50" charset="-128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Arial" pitchFamily="34" charset="0"/>
          <a:ea typeface="Arial Unicode MS" pitchFamily="50" charset="-128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5.em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31749"/>
            <a:ext cx="9144000" cy="14398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Invariant-mass spectroscopy of neutron-rich Be isotopes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28662" y="2857496"/>
            <a:ext cx="7215238" cy="385765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marL="0" lvl="1" algn="l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ja-JP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Breakup reactions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of </a:t>
            </a:r>
            <a:r>
              <a:rPr lang="en-US" altLang="ja-JP" sz="2400" b="1" baseline="300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14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Be on a proton target</a:t>
            </a:r>
            <a:endParaRPr lang="en-US" altLang="ja-JP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Inelastic scattering (</a:t>
            </a:r>
            <a:r>
              <a:rPr lang="en-US" altLang="ja-JP" sz="2400" b="1" baseline="300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14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Be)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One-neutron removal reaction (</a:t>
            </a:r>
            <a:r>
              <a:rPr lang="en-US" altLang="ja-JP" sz="2400" b="1" baseline="300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13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Be)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ja-JP" sz="24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7488" y="1714488"/>
            <a:ext cx="3249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Y. Kondo</a:t>
            </a:r>
          </a:p>
          <a:p>
            <a:pPr algn="ctr"/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RIKEN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Nishina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Center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 (photo)</a:t>
            </a:r>
            <a:endParaRPr kumimoji="1" lang="ja-JP" altLang="en-US" dirty="0"/>
          </a:p>
        </p:txBody>
      </p:sp>
      <p:pic>
        <p:nvPicPr>
          <p:cNvPr id="149508" name="Picture 4" descr="C:\Users\kondo\Pictures\R301n\DSCN0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215238" cy="5409962"/>
          </a:xfrm>
          <a:prstGeom prst="rect">
            <a:avLst/>
          </a:prstGeom>
          <a:noFill/>
        </p:spPr>
      </p:pic>
      <p:cxnSp>
        <p:nvCxnSpPr>
          <p:cNvPr id="13" name="直線矢印コネクタ 12"/>
          <p:cNvCxnSpPr/>
          <p:nvPr/>
        </p:nvCxnSpPr>
        <p:spPr>
          <a:xfrm rot="10800000" flipV="1">
            <a:off x="6858016" y="3571876"/>
            <a:ext cx="150019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27" idx="2"/>
          </p:cNvCxnSpPr>
          <p:nvPr/>
        </p:nvCxnSpPr>
        <p:spPr>
          <a:xfrm rot="5400000" flipH="1" flipV="1">
            <a:off x="4704311" y="3094517"/>
            <a:ext cx="857256" cy="1217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 flipH="1" flipV="1">
            <a:off x="392877" y="2678901"/>
            <a:ext cx="2143140" cy="3571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2821769" y="2750339"/>
            <a:ext cx="1643074" cy="57150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30" idx="0"/>
          </p:cNvCxnSpPr>
          <p:nvPr/>
        </p:nvCxnSpPr>
        <p:spPr>
          <a:xfrm rot="5400000">
            <a:off x="2803851" y="4589809"/>
            <a:ext cx="1785950" cy="7502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6200000" flipV="1">
            <a:off x="2285984" y="2857496"/>
            <a:ext cx="1071570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endCxn id="28" idx="2"/>
          </p:cNvCxnSpPr>
          <p:nvPr/>
        </p:nvCxnSpPr>
        <p:spPr>
          <a:xfrm rot="5400000" flipH="1" flipV="1">
            <a:off x="5641810" y="2942836"/>
            <a:ext cx="1273742" cy="55584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357686" y="2357430"/>
            <a:ext cx="1672253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Dipole Magnet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43636" y="2214554"/>
            <a:ext cx="825932" cy="369332"/>
          </a:xfrm>
          <a:prstGeom prst="rect">
            <a:avLst/>
          </a:prstGeom>
          <a:solidFill>
            <a:srgbClr val="7F7F7F">
              <a:alpha val="50196"/>
            </a:srgb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Target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14678" y="1857364"/>
            <a:ext cx="1620957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Drift Chamber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7488" y="5857892"/>
            <a:ext cx="928459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He bag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14480" y="2071678"/>
            <a:ext cx="1351652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FF00"/>
                </a:solidFill>
              </a:rPr>
              <a:t>Hodoscope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15931" y="1428736"/>
            <a:ext cx="1941557" cy="369332"/>
          </a:xfrm>
          <a:prstGeom prst="rect">
            <a:avLst/>
          </a:prstGeom>
          <a:solidFill>
            <a:srgbClr val="7F7F7F">
              <a:alpha val="50196"/>
            </a:srgb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Neutron Detector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3702" y="3000372"/>
            <a:ext cx="723275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RIPS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143900" y="3143248"/>
            <a:ext cx="813043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D7611"/>
                </a:solidFill>
              </a:rPr>
              <a:t>Beam</a:t>
            </a:r>
            <a:endParaRPr kumimoji="1" lang="ja-JP" altLang="en-US" b="1" dirty="0">
              <a:solidFill>
                <a:srgbClr val="FD7611"/>
              </a:solidFill>
            </a:endParaRP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:\Users\kondo\Pictures\R301n\DSCN014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71406" y="1357298"/>
            <a:ext cx="7167613" cy="537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Neutron </a:t>
            </a:r>
            <a:r>
              <a:rPr lang="en-US" altLang="ja-JP" dirty="0" smtClean="0"/>
              <a:t>counter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 rot="5400000" flipH="1" flipV="1">
            <a:off x="5179223" y="3036091"/>
            <a:ext cx="1857388" cy="21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643438" y="1571612"/>
            <a:ext cx="2634054" cy="646331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Charged particle VETO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(thin plastic </a:t>
            </a:r>
            <a:r>
              <a:rPr lang="en-US" altLang="ja-JP" dirty="0" err="1" smtClean="0">
                <a:solidFill>
                  <a:srgbClr val="FFFF00"/>
                </a:solidFill>
              </a:rPr>
              <a:t>scintillators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34" name="直線コネクタ 33"/>
          <p:cNvCxnSpPr>
            <a:endCxn id="37" idx="2"/>
          </p:cNvCxnSpPr>
          <p:nvPr/>
        </p:nvCxnSpPr>
        <p:spPr>
          <a:xfrm rot="5400000" flipH="1" flipV="1">
            <a:off x="2917136" y="2524238"/>
            <a:ext cx="1488058" cy="3571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714612" y="1428736"/>
            <a:ext cx="1928826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Neutron counter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rot="10800000">
            <a:off x="6858016" y="4214818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292211" y="3857628"/>
            <a:ext cx="1851789" cy="369332"/>
          </a:xfrm>
          <a:prstGeom prst="rect">
            <a:avLst/>
          </a:prstGeom>
          <a:solidFill>
            <a:srgbClr val="7F7F7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D7611"/>
                </a:solidFill>
              </a:rPr>
              <a:t>Beam direction</a:t>
            </a:r>
            <a:endParaRPr kumimoji="1" lang="ja-JP" altLang="en-US" b="1" dirty="0">
              <a:solidFill>
                <a:srgbClr val="FD761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28992" y="5000636"/>
            <a:ext cx="3071834" cy="428628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000628" y="528638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~2m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7389125" y="5000636"/>
          <a:ext cx="1754875" cy="463552"/>
        </p:xfrm>
        <a:graphic>
          <a:graphicData uri="http://schemas.openxmlformats.org/presentationml/2006/ole">
            <p:oleObj spid="_x0000_s86017" name="数式" r:id="rId5" imgW="672840" imgH="17748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7292211" y="4714884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Efficiency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For 1n detection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86644" y="1500174"/>
            <a:ext cx="18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Neutron Counter</a:t>
            </a:r>
          </a:p>
          <a:p>
            <a:r>
              <a:rPr lang="en-US" altLang="ja-JP" sz="1600" dirty="0" smtClean="0"/>
              <a:t>54bars</a:t>
            </a:r>
          </a:p>
          <a:p>
            <a:r>
              <a:rPr lang="en-US" altLang="ja-JP" sz="1600" dirty="0" smtClean="0"/>
              <a:t>6x6x214cm</a:t>
            </a:r>
            <a:r>
              <a:rPr lang="en-US" altLang="ja-JP" sz="1600" baseline="30000" dirty="0" smtClean="0"/>
              <a:t>3</a:t>
            </a: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03477"/>
            <a:ext cx="7696200" cy="31972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Relative energy spectrum (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12</a:t>
            </a: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Be+n+n)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Angular distribution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ja-JP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85728"/>
            <a:ext cx="7772400" cy="1829761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latin typeface="Arial" charset="0"/>
                <a:cs typeface="Arial" charset="0"/>
              </a:rPr>
              <a:t>Results </a:t>
            </a:r>
            <a:br>
              <a:rPr lang="en-US" altLang="ja-JP" dirty="0" smtClean="0">
                <a:latin typeface="Arial" charset="0"/>
                <a:cs typeface="Arial" charset="0"/>
              </a:rPr>
            </a:br>
            <a:r>
              <a:rPr lang="en-US" altLang="ja-JP" dirty="0" smtClean="0">
                <a:latin typeface="Arial" charset="0"/>
                <a:cs typeface="Arial" charset="0"/>
              </a:rPr>
              <a:t>(Inelastic scattering)</a:t>
            </a: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1357290" y="2928934"/>
            <a:ext cx="6502623" cy="2155829"/>
            <a:chOff x="158" y="799"/>
            <a:chExt cx="3146" cy="1043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V="1">
              <a:off x="1041" y="1343"/>
              <a:ext cx="2020" cy="216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794" y="1559"/>
              <a:ext cx="219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936" y="1700"/>
              <a:ext cx="141" cy="14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200"/>
                <a:t>p</a:t>
              </a:r>
            </a:p>
          </p:txBody>
        </p:sp>
        <p:grpSp>
          <p:nvGrpSpPr>
            <p:cNvPr id="44" name="Group 7"/>
            <p:cNvGrpSpPr>
              <a:grpSpLocks/>
            </p:cNvGrpSpPr>
            <p:nvPr/>
          </p:nvGrpSpPr>
          <p:grpSpPr bwMode="auto">
            <a:xfrm>
              <a:off x="158" y="1202"/>
              <a:ext cx="672" cy="570"/>
              <a:chOff x="385" y="704"/>
              <a:chExt cx="862" cy="731"/>
            </a:xfrm>
          </p:grpSpPr>
          <p:sp>
            <p:nvSpPr>
              <p:cNvPr id="82" name="Oval 8"/>
              <p:cNvSpPr>
                <a:spLocks noChangeArrowheads="1"/>
              </p:cNvSpPr>
              <p:nvPr/>
            </p:nvSpPr>
            <p:spPr bwMode="auto">
              <a:xfrm>
                <a:off x="385" y="890"/>
                <a:ext cx="545" cy="545"/>
              </a:xfrm>
              <a:prstGeom prst="ellipse">
                <a:avLst/>
              </a:prstGeom>
              <a:solidFill>
                <a:srgbClr val="00FF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3" name="Oval 9"/>
              <p:cNvSpPr>
                <a:spLocks noChangeArrowheads="1"/>
              </p:cNvSpPr>
              <p:nvPr/>
            </p:nvSpPr>
            <p:spPr bwMode="auto">
              <a:xfrm>
                <a:off x="401" y="1002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400" baseline="30000"/>
                  <a:t>12</a:t>
                </a:r>
                <a:r>
                  <a:rPr kumimoji="0" lang="en-US" altLang="ja-JP" sz="1400"/>
                  <a:t>Be</a:t>
                </a:r>
              </a:p>
            </p:txBody>
          </p:sp>
          <p:sp>
            <p:nvSpPr>
              <p:cNvPr id="84" name="Oval 10"/>
              <p:cNvSpPr>
                <a:spLocks noChangeArrowheads="1"/>
              </p:cNvSpPr>
              <p:nvPr/>
            </p:nvSpPr>
            <p:spPr bwMode="auto">
              <a:xfrm>
                <a:off x="694" y="952"/>
                <a:ext cx="165" cy="1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 dirty="0"/>
                  <a:t>n</a:t>
                </a:r>
              </a:p>
            </p:txBody>
          </p:sp>
          <p:sp>
            <p:nvSpPr>
              <p:cNvPr id="85" name="Oval 11"/>
              <p:cNvSpPr>
                <a:spLocks noChangeArrowheads="1"/>
              </p:cNvSpPr>
              <p:nvPr/>
            </p:nvSpPr>
            <p:spPr bwMode="auto">
              <a:xfrm>
                <a:off x="719" y="1179"/>
                <a:ext cx="165" cy="1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 dirty="0"/>
                  <a:t>n</a:t>
                </a:r>
              </a:p>
            </p:txBody>
          </p:sp>
          <p:sp>
            <p:nvSpPr>
              <p:cNvPr id="86" name="Line 12"/>
              <p:cNvSpPr>
                <a:spLocks noChangeShapeType="1"/>
              </p:cNvSpPr>
              <p:nvPr/>
            </p:nvSpPr>
            <p:spPr bwMode="auto">
              <a:xfrm>
                <a:off x="930" y="116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385" y="704"/>
                <a:ext cx="427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ja-JP" sz="1400" baseline="30000"/>
                  <a:t>14</a:t>
                </a:r>
                <a:r>
                  <a:rPr kumimoji="0" lang="en-US" altLang="ja-JP" sz="1400"/>
                  <a:t>Be</a:t>
                </a:r>
              </a:p>
            </p:txBody>
          </p:sp>
        </p:grpSp>
        <p:grpSp>
          <p:nvGrpSpPr>
            <p:cNvPr id="51" name="Group 14"/>
            <p:cNvGrpSpPr>
              <a:grpSpLocks/>
            </p:cNvGrpSpPr>
            <p:nvPr/>
          </p:nvGrpSpPr>
          <p:grpSpPr bwMode="auto">
            <a:xfrm>
              <a:off x="2566" y="799"/>
              <a:ext cx="743" cy="906"/>
              <a:chOff x="4195" y="300"/>
              <a:chExt cx="953" cy="1163"/>
            </a:xfrm>
          </p:grpSpPr>
          <p:graphicFrame>
            <p:nvGraphicFramePr>
              <p:cNvPr id="73" name="Object 15"/>
              <p:cNvGraphicFramePr>
                <a:graphicFrameLocks noChangeAspect="1"/>
              </p:cNvGraphicFramePr>
              <p:nvPr/>
            </p:nvGraphicFramePr>
            <p:xfrm>
              <a:off x="4195" y="300"/>
              <a:ext cx="318" cy="318"/>
            </p:xfrm>
            <a:graphic>
              <a:graphicData uri="http://schemas.openxmlformats.org/presentationml/2006/ole">
                <p:oleObj spid="_x0000_s7204" name="数式" r:id="rId4" imgW="228600" imgH="228600" progId="Equation.3">
                  <p:embed/>
                </p:oleObj>
              </a:graphicData>
            </a:graphic>
          </p:graphicFrame>
          <p:sp>
            <p:nvSpPr>
              <p:cNvPr id="74" name="Oval 16"/>
              <p:cNvSpPr>
                <a:spLocks noChangeArrowheads="1"/>
              </p:cNvSpPr>
              <p:nvPr/>
            </p:nvSpPr>
            <p:spPr bwMode="auto">
              <a:xfrm>
                <a:off x="4286" y="889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400" baseline="30000"/>
                  <a:t>12</a:t>
                </a:r>
                <a:r>
                  <a:rPr kumimoji="0" lang="en-US" altLang="ja-JP" sz="1400"/>
                  <a:t>Be</a:t>
                </a:r>
              </a:p>
            </p:txBody>
          </p:sp>
          <p:sp>
            <p:nvSpPr>
              <p:cNvPr id="75" name="Oval 17"/>
              <p:cNvSpPr>
                <a:spLocks noChangeArrowheads="1"/>
              </p:cNvSpPr>
              <p:nvPr/>
            </p:nvSpPr>
            <p:spPr bwMode="auto">
              <a:xfrm>
                <a:off x="4195" y="618"/>
                <a:ext cx="182" cy="18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/>
                  <a:t>n</a:t>
                </a:r>
              </a:p>
            </p:txBody>
          </p:sp>
          <p:sp>
            <p:nvSpPr>
              <p:cNvPr id="76" name="Oval 18"/>
              <p:cNvSpPr>
                <a:spLocks noChangeArrowheads="1"/>
              </p:cNvSpPr>
              <p:nvPr/>
            </p:nvSpPr>
            <p:spPr bwMode="auto">
              <a:xfrm>
                <a:off x="4603" y="1252"/>
                <a:ext cx="181" cy="18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/>
                  <a:t>n</a:t>
                </a:r>
              </a:p>
            </p:txBody>
          </p:sp>
          <p:sp>
            <p:nvSpPr>
              <p:cNvPr id="77" name="Line 19"/>
              <p:cNvSpPr>
                <a:spLocks noChangeShapeType="1"/>
              </p:cNvSpPr>
              <p:nvPr/>
            </p:nvSpPr>
            <p:spPr bwMode="auto">
              <a:xfrm flipV="1">
                <a:off x="4603" y="890"/>
                <a:ext cx="364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>
                <a:off x="4785" y="1372"/>
                <a:ext cx="227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 flipV="1">
                <a:off x="4369" y="572"/>
                <a:ext cx="235" cy="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aphicFrame>
            <p:nvGraphicFramePr>
              <p:cNvPr id="80" name="Object 22"/>
              <p:cNvGraphicFramePr>
                <a:graphicFrameLocks noChangeAspect="1"/>
              </p:cNvGraphicFramePr>
              <p:nvPr/>
            </p:nvGraphicFramePr>
            <p:xfrm>
              <a:off x="4829" y="1019"/>
              <a:ext cx="319" cy="328"/>
            </p:xfrm>
            <a:graphic>
              <a:graphicData uri="http://schemas.openxmlformats.org/presentationml/2006/ole">
                <p:oleObj spid="_x0000_s7205" name="数式" r:id="rId5" imgW="241200" imgH="228600" progId="Equation.3">
                  <p:embed/>
                </p:oleObj>
              </a:graphicData>
            </a:graphic>
          </p:graphicFrame>
          <p:graphicFrame>
            <p:nvGraphicFramePr>
              <p:cNvPr id="81" name="Object 23"/>
              <p:cNvGraphicFramePr>
                <a:graphicFrameLocks noChangeAspect="1"/>
              </p:cNvGraphicFramePr>
              <p:nvPr/>
            </p:nvGraphicFramePr>
            <p:xfrm>
              <a:off x="4468" y="618"/>
              <a:ext cx="453" cy="331"/>
            </p:xfrm>
            <a:graphic>
              <a:graphicData uri="http://schemas.openxmlformats.org/presentationml/2006/ole">
                <p:oleObj spid="_x0000_s7206" name="数式" r:id="rId6" imgW="330120" imgH="241200" progId="Equation.3">
                  <p:embed/>
                </p:oleObj>
              </a:graphicData>
            </a:graphic>
          </p:graphicFrame>
        </p:grp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1508" y="1308"/>
              <a:ext cx="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ja-JP" sz="1400" i="1">
                  <a:latin typeface="Symbol" pitchFamily="18" charset="2"/>
                </a:rPr>
                <a:t>q</a:t>
              </a: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1713" y="1236"/>
              <a:ext cx="425" cy="425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1725" y="1332"/>
              <a:ext cx="248" cy="24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400" baseline="30000"/>
                <a:t>12</a:t>
              </a:r>
              <a:r>
                <a:rPr kumimoji="0" lang="en-US" altLang="ja-JP" sz="1400"/>
                <a:t>Be</a:t>
              </a:r>
            </a:p>
          </p:txBody>
        </p:sp>
        <p:sp>
          <p:nvSpPr>
            <p:cNvPr id="67" name="Oval 27"/>
            <p:cNvSpPr>
              <a:spLocks noChangeArrowheads="1"/>
            </p:cNvSpPr>
            <p:nvPr/>
          </p:nvSpPr>
          <p:spPr bwMode="auto">
            <a:xfrm>
              <a:off x="1954" y="1292"/>
              <a:ext cx="129" cy="12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1972" y="1469"/>
              <a:ext cx="130" cy="12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 flipV="1">
              <a:off x="2137" y="1389"/>
              <a:ext cx="335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Text Box 30"/>
            <p:cNvSpPr txBox="1">
              <a:spLocks noChangeArrowheads="1"/>
            </p:cNvSpPr>
            <p:nvPr/>
          </p:nvSpPr>
          <p:spPr bwMode="auto">
            <a:xfrm>
              <a:off x="2018" y="1162"/>
              <a:ext cx="5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1400" baseline="30000"/>
                <a:t>14</a:t>
              </a:r>
              <a:r>
                <a:rPr kumimoji="0" lang="en-US" altLang="ja-JP" sz="1400"/>
                <a:t>Be(2</a:t>
              </a:r>
              <a:r>
                <a:rPr kumimoji="0" lang="en-US" altLang="ja-JP" sz="1400" baseline="30000"/>
                <a:t>+</a:t>
              </a:r>
              <a:r>
                <a:rPr kumimoji="0" lang="en-US" altLang="ja-JP" sz="1400"/>
                <a:t>)</a:t>
              </a: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1627" y="1489"/>
              <a:ext cx="27" cy="80"/>
            </a:xfrm>
            <a:custGeom>
              <a:avLst/>
              <a:gdLst>
                <a:gd name="T0" fmla="*/ 7 w 53"/>
                <a:gd name="T1" fmla="*/ 15 h 181"/>
                <a:gd name="T2" fmla="*/ 6 w 53"/>
                <a:gd name="T3" fmla="*/ 7 h 181"/>
                <a:gd name="T4" fmla="*/ 0 w 53"/>
                <a:gd name="T5" fmla="*/ 0 h 181"/>
                <a:gd name="T6" fmla="*/ 0 60000 65536"/>
                <a:gd name="T7" fmla="*/ 0 60000 65536"/>
                <a:gd name="T8" fmla="*/ 0 60000 65536"/>
                <a:gd name="T9" fmla="*/ 0 w 53"/>
                <a:gd name="T10" fmla="*/ 0 h 181"/>
                <a:gd name="T11" fmla="*/ 53 w 5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181">
                  <a:moveTo>
                    <a:pt x="52" y="181"/>
                  </a:moveTo>
                  <a:cubicBezTo>
                    <a:pt x="51" y="164"/>
                    <a:pt x="53" y="109"/>
                    <a:pt x="44" y="79"/>
                  </a:cubicBezTo>
                  <a:cubicBezTo>
                    <a:pt x="35" y="49"/>
                    <a:pt x="9" y="16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AutoShape 32"/>
            <p:cNvSpPr>
              <a:spLocks noChangeArrowheads="1"/>
            </p:cNvSpPr>
            <p:nvPr/>
          </p:nvSpPr>
          <p:spPr bwMode="auto">
            <a:xfrm>
              <a:off x="884" y="1273"/>
              <a:ext cx="409" cy="4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6011863" cy="3857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 smtClean="0">
                <a:latin typeface="Arial" charset="0"/>
                <a:cs typeface="Arial" charset="0"/>
              </a:rPr>
              <a:t>Inelastic scattering</a:t>
            </a:r>
            <a:endParaRPr lang="ja-JP" altLang="en-US" sz="2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baseline="30000" dirty="0" smtClean="0">
                <a:latin typeface="Arial" charset="0"/>
                <a:cs typeface="Arial" charset="0"/>
              </a:rPr>
              <a:t>14</a:t>
            </a:r>
            <a:r>
              <a:rPr lang="en-US" altLang="ja-JP" sz="2400" dirty="0" smtClean="0">
                <a:latin typeface="Arial" charset="0"/>
                <a:cs typeface="Arial" charset="0"/>
              </a:rPr>
              <a:t>Be+</a:t>
            </a:r>
            <a:r>
              <a:rPr lang="en-US" altLang="ja-JP" sz="2400" i="1" dirty="0" smtClean="0">
                <a:latin typeface="Arial" charset="0"/>
                <a:cs typeface="Arial" charset="0"/>
              </a:rPr>
              <a:t>p</a:t>
            </a:r>
            <a:r>
              <a:rPr lang="en-US" altLang="ja-JP" sz="2400" dirty="0" smtClean="0">
                <a:latin typeface="Arial" charset="0"/>
                <a:cs typeface="Arial" charset="0"/>
              </a:rPr>
              <a:t> </a:t>
            </a: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altLang="ja-JP" sz="2400" baseline="30000" dirty="0" smtClean="0">
                <a:latin typeface="Arial" charset="0"/>
                <a:cs typeface="Arial" charset="0"/>
                <a:sym typeface="Wingdings" pitchFamily="2" charset="2"/>
              </a:rPr>
              <a:t>14</a:t>
            </a: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Be*  </a:t>
            </a:r>
            <a:r>
              <a:rPr lang="en-US" altLang="ja-JP" sz="2400" baseline="30000" dirty="0" smtClean="0">
                <a:latin typeface="Arial" charset="0"/>
                <a:cs typeface="Arial" charset="0"/>
                <a:sym typeface="Wingdings" pitchFamily="2" charset="2"/>
              </a:rPr>
              <a:t>12</a:t>
            </a: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Be+n+n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4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dirty="0" smtClean="0">
                <a:latin typeface="Arial" charset="0"/>
                <a:cs typeface="Arial" charset="0"/>
              </a:rPr>
              <a:t>Select </a:t>
            </a:r>
            <a:r>
              <a:rPr lang="en-US" altLang="ja-JP" sz="2400" dirty="0" err="1" smtClean="0">
                <a:latin typeface="Arial" charset="0"/>
                <a:cs typeface="Arial" charset="0"/>
              </a:rPr>
              <a:t>M</a:t>
            </a:r>
            <a:r>
              <a:rPr lang="en-US" altLang="ja-JP" sz="2400" baseline="-25000" dirty="0" err="1" smtClean="0">
                <a:latin typeface="Arial" charset="0"/>
                <a:cs typeface="Arial" charset="0"/>
              </a:rPr>
              <a:t>n</a:t>
            </a:r>
            <a:r>
              <a:rPr lang="en-US" altLang="ja-JP" sz="2400" dirty="0" smtClean="0">
                <a:latin typeface="Arial" charset="0"/>
                <a:cs typeface="Arial" charset="0"/>
              </a:rPr>
              <a:t>=2</a:t>
            </a:r>
            <a:r>
              <a:rPr lang="ja-JP" altLang="en-US" sz="2400" dirty="0" smtClean="0">
                <a:latin typeface="Arial" charset="0"/>
                <a:cs typeface="Arial" charset="0"/>
              </a:rPr>
              <a:t> </a:t>
            </a:r>
            <a:r>
              <a:rPr lang="en-US" altLang="ja-JP" sz="2400" dirty="0" smtClean="0">
                <a:latin typeface="Arial" charset="0"/>
                <a:cs typeface="Arial" charset="0"/>
              </a:rPr>
              <a:t>(detection multiplicity) </a:t>
            </a:r>
            <a:endParaRPr lang="ja-JP" alt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24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crosstalk rejection (position, timing)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ja-JP" altLang="en-US" sz="2400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Neutron </a:t>
            </a:r>
            <a:r>
              <a:rPr lang="en-US" altLang="ja-JP" dirty="0" smtClean="0"/>
              <a:t>Crosstalk </a:t>
            </a:r>
            <a:r>
              <a:rPr lang="en-US" altLang="ja-JP" dirty="0"/>
              <a:t>Analysis</a:t>
            </a:r>
          </a:p>
        </p:txBody>
      </p:sp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6000761" y="1341438"/>
            <a:ext cx="3035290" cy="1655762"/>
            <a:chOff x="3696" y="663"/>
            <a:chExt cx="1906" cy="1043"/>
          </a:xfrm>
        </p:grpSpPr>
        <p:sp>
          <p:nvSpPr>
            <p:cNvPr id="11363" name="Rectangle 5"/>
            <p:cNvSpPr>
              <a:spLocks noChangeArrowheads="1"/>
            </p:cNvSpPr>
            <p:nvPr/>
          </p:nvSpPr>
          <p:spPr bwMode="auto">
            <a:xfrm>
              <a:off x="3696" y="663"/>
              <a:ext cx="1906" cy="1043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1364" name="Group 6"/>
            <p:cNvGrpSpPr>
              <a:grpSpLocks/>
            </p:cNvGrpSpPr>
            <p:nvPr/>
          </p:nvGrpSpPr>
          <p:grpSpPr bwMode="auto">
            <a:xfrm>
              <a:off x="5014" y="935"/>
              <a:ext cx="90" cy="726"/>
              <a:chOff x="930" y="1026"/>
              <a:chExt cx="90" cy="726"/>
            </a:xfrm>
          </p:grpSpPr>
          <p:sp>
            <p:nvSpPr>
              <p:cNvPr id="11397" name="Rectangle 7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8" name="Rectangle 8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9" name="Rectangle 9"/>
              <p:cNvSpPr>
                <a:spLocks noChangeArrowheads="1"/>
              </p:cNvSpPr>
              <p:nvPr/>
            </p:nvSpPr>
            <p:spPr bwMode="auto">
              <a:xfrm>
                <a:off x="930" y="120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0" name="Rectangle 10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1" name="Rectangle 11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2" name="Rectangle 12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3" name="Rectangle 13"/>
              <p:cNvSpPr>
                <a:spLocks noChangeArrowheads="1"/>
              </p:cNvSpPr>
              <p:nvPr/>
            </p:nvSpPr>
            <p:spPr bwMode="auto">
              <a:xfrm>
                <a:off x="930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4" name="Rectangle 14"/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365" name="Group 15"/>
            <p:cNvGrpSpPr>
              <a:grpSpLocks/>
            </p:cNvGrpSpPr>
            <p:nvPr/>
          </p:nvGrpSpPr>
          <p:grpSpPr bwMode="auto">
            <a:xfrm>
              <a:off x="4378" y="935"/>
              <a:ext cx="90" cy="726"/>
              <a:chOff x="930" y="1026"/>
              <a:chExt cx="90" cy="726"/>
            </a:xfrm>
          </p:grpSpPr>
          <p:sp>
            <p:nvSpPr>
              <p:cNvPr id="11389" name="Rectangle 16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0" name="Rectangle 17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1" name="Rectangle 18"/>
              <p:cNvSpPr>
                <a:spLocks noChangeArrowheads="1"/>
              </p:cNvSpPr>
              <p:nvPr/>
            </p:nvSpPr>
            <p:spPr bwMode="auto">
              <a:xfrm>
                <a:off x="930" y="120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2" name="Rectangle 19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3" name="Rectangle 20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4" name="Rectangle 2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5" name="Rectangle 22"/>
              <p:cNvSpPr>
                <a:spLocks noChangeArrowheads="1"/>
              </p:cNvSpPr>
              <p:nvPr/>
            </p:nvSpPr>
            <p:spPr bwMode="auto">
              <a:xfrm>
                <a:off x="930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6" name="Rectangle 23"/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aphicFrame>
          <p:nvGraphicFramePr>
            <p:cNvPr id="11269" name="Object 5"/>
            <p:cNvGraphicFramePr>
              <a:graphicFrameLocks noChangeAspect="1"/>
            </p:cNvGraphicFramePr>
            <p:nvPr/>
          </p:nvGraphicFramePr>
          <p:xfrm>
            <a:off x="3811" y="844"/>
            <a:ext cx="250" cy="303"/>
          </p:xfrm>
          <a:graphic>
            <a:graphicData uri="http://schemas.openxmlformats.org/presentationml/2006/ole">
              <p:oleObj spid="_x0000_s11269" name="数式" r:id="rId4" imgW="177480" imgH="215640" progId="Equation.3">
                <p:embed/>
              </p:oleObj>
            </a:graphicData>
          </a:graphic>
        </p:graphicFrame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3879" y="1286"/>
            <a:ext cx="259" cy="299"/>
          </p:xfrm>
          <a:graphic>
            <a:graphicData uri="http://schemas.openxmlformats.org/presentationml/2006/ole">
              <p:oleObj spid="_x0000_s11270" name="数式" r:id="rId5" imgW="190440" imgH="215640" progId="Equation.3">
                <p:embed/>
              </p:oleObj>
            </a:graphicData>
          </a:graphic>
        </p:graphicFrame>
        <p:grpSp>
          <p:nvGrpSpPr>
            <p:cNvPr id="11366" name="Group 26"/>
            <p:cNvGrpSpPr>
              <a:grpSpLocks/>
            </p:cNvGrpSpPr>
            <p:nvPr/>
          </p:nvGrpSpPr>
          <p:grpSpPr bwMode="auto">
            <a:xfrm>
              <a:off x="4288" y="935"/>
              <a:ext cx="90" cy="726"/>
              <a:chOff x="930" y="1026"/>
              <a:chExt cx="90" cy="726"/>
            </a:xfrm>
          </p:grpSpPr>
          <p:sp>
            <p:nvSpPr>
              <p:cNvPr id="11381" name="Rectangle 27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2" name="Rectangle 28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3" name="Rectangle 29"/>
              <p:cNvSpPr>
                <a:spLocks noChangeArrowheads="1"/>
              </p:cNvSpPr>
              <p:nvPr/>
            </p:nvSpPr>
            <p:spPr bwMode="auto">
              <a:xfrm>
                <a:off x="930" y="1208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4" name="Rectangle 30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5" name="Rectangle 31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6" name="Rectangle 32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7" name="Rectangle 33"/>
              <p:cNvSpPr>
                <a:spLocks noChangeArrowheads="1"/>
              </p:cNvSpPr>
              <p:nvPr/>
            </p:nvSpPr>
            <p:spPr bwMode="auto">
              <a:xfrm>
                <a:off x="930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8" name="Rectangle 34"/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367" name="Group 35"/>
            <p:cNvGrpSpPr>
              <a:grpSpLocks/>
            </p:cNvGrpSpPr>
            <p:nvPr/>
          </p:nvGrpSpPr>
          <p:grpSpPr bwMode="auto">
            <a:xfrm>
              <a:off x="4923" y="935"/>
              <a:ext cx="90" cy="726"/>
              <a:chOff x="1383" y="1026"/>
              <a:chExt cx="90" cy="726"/>
            </a:xfrm>
          </p:grpSpPr>
          <p:sp>
            <p:nvSpPr>
              <p:cNvPr id="11373" name="Rectangle 36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4" name="Rectangle 37"/>
              <p:cNvSpPr>
                <a:spLocks noChangeArrowheads="1"/>
              </p:cNvSpPr>
              <p:nvPr/>
            </p:nvSpPr>
            <p:spPr bwMode="auto">
              <a:xfrm>
                <a:off x="1383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5" name="Rectangle 38"/>
              <p:cNvSpPr>
                <a:spLocks noChangeArrowheads="1"/>
              </p:cNvSpPr>
              <p:nvPr/>
            </p:nvSpPr>
            <p:spPr bwMode="auto">
              <a:xfrm>
                <a:off x="1383" y="120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6" name="Rectangle 39"/>
              <p:cNvSpPr>
                <a:spLocks noChangeArrowheads="1"/>
              </p:cNvSpPr>
              <p:nvPr/>
            </p:nvSpPr>
            <p:spPr bwMode="auto">
              <a:xfrm>
                <a:off x="1383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7" name="Rectangle 40"/>
              <p:cNvSpPr>
                <a:spLocks noChangeArrowheads="1"/>
              </p:cNvSpPr>
              <p:nvPr/>
            </p:nvSpPr>
            <p:spPr bwMode="auto">
              <a:xfrm>
                <a:off x="1383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8" name="Rectangle 41"/>
              <p:cNvSpPr>
                <a:spLocks noChangeArrowheads="1"/>
              </p:cNvSpPr>
              <p:nvPr/>
            </p:nvSpPr>
            <p:spPr bwMode="auto">
              <a:xfrm>
                <a:off x="1383" y="1480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9" name="Rectangle 42"/>
              <p:cNvSpPr>
                <a:spLocks noChangeArrowheads="1"/>
              </p:cNvSpPr>
              <p:nvPr/>
            </p:nvSpPr>
            <p:spPr bwMode="auto">
              <a:xfrm>
                <a:off x="1383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0" name="Rectangle 43"/>
              <p:cNvSpPr>
                <a:spLocks noChangeArrowheads="1"/>
              </p:cNvSpPr>
              <p:nvPr/>
            </p:nvSpPr>
            <p:spPr bwMode="auto">
              <a:xfrm>
                <a:off x="1383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368" name="Line 44"/>
            <p:cNvSpPr>
              <a:spLocks noChangeShapeType="1"/>
            </p:cNvSpPr>
            <p:nvPr/>
          </p:nvSpPr>
          <p:spPr bwMode="auto">
            <a:xfrm flipV="1">
              <a:off x="3743" y="1163"/>
              <a:ext cx="544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69" name="Line 45"/>
            <p:cNvSpPr>
              <a:spLocks noChangeShapeType="1"/>
            </p:cNvSpPr>
            <p:nvPr/>
          </p:nvSpPr>
          <p:spPr bwMode="auto">
            <a:xfrm>
              <a:off x="3743" y="1298"/>
              <a:ext cx="117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70" name="Line 46"/>
            <p:cNvSpPr>
              <a:spLocks noChangeShapeType="1"/>
            </p:cNvSpPr>
            <p:nvPr/>
          </p:nvSpPr>
          <p:spPr bwMode="auto">
            <a:xfrm>
              <a:off x="5013" y="1435"/>
              <a:ext cx="36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71" name="Line 47"/>
            <p:cNvSpPr>
              <a:spLocks noChangeShapeType="1"/>
            </p:cNvSpPr>
            <p:nvPr/>
          </p:nvSpPr>
          <p:spPr bwMode="auto">
            <a:xfrm flipV="1">
              <a:off x="4378" y="980"/>
              <a:ext cx="998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72" name="Text Box 48"/>
            <p:cNvSpPr txBox="1">
              <a:spLocks noChangeArrowheads="1"/>
            </p:cNvSpPr>
            <p:nvPr/>
          </p:nvSpPr>
          <p:spPr bwMode="auto">
            <a:xfrm>
              <a:off x="3970" y="663"/>
              <a:ext cx="1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b="1"/>
                <a:t>Two neutron event</a:t>
              </a:r>
            </a:p>
          </p:txBody>
        </p:sp>
      </p:grpSp>
      <p:sp>
        <p:nvSpPr>
          <p:cNvPr id="11274" name="Text Box 49"/>
          <p:cNvSpPr txBox="1">
            <a:spLocks noChangeArrowheads="1"/>
          </p:cNvSpPr>
          <p:nvPr/>
        </p:nvSpPr>
        <p:spPr bwMode="auto">
          <a:xfrm>
            <a:off x="142844" y="4143380"/>
            <a:ext cx="5616575" cy="7381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ja-JP" sz="2400" b="1" dirty="0"/>
              <a:t>Crosstalk</a:t>
            </a:r>
            <a:endParaRPr kumimoji="0" lang="ja-JP" altLang="en-US" sz="2400" b="1" dirty="0"/>
          </a:p>
          <a:p>
            <a:pPr eaLnBrk="0" hangingPunct="0">
              <a:buFont typeface="Wingdings" pitchFamily="2" charset="2"/>
              <a:buNone/>
            </a:pPr>
            <a:r>
              <a:rPr kumimoji="0" lang="en-US" altLang="ja-JP" dirty="0">
                <a:sym typeface="Wingdings" pitchFamily="2" charset="2"/>
              </a:rPr>
              <a:t>One neutron is detected by two (or more) detectors</a:t>
            </a:r>
            <a:endParaRPr kumimoji="0" lang="ja-JP" altLang="en-US" dirty="0"/>
          </a:p>
        </p:txBody>
      </p:sp>
      <p:sp>
        <p:nvSpPr>
          <p:cNvPr id="11275" name="Rectangle 51"/>
          <p:cNvSpPr>
            <a:spLocks noChangeArrowheads="1"/>
          </p:cNvSpPr>
          <p:nvPr/>
        </p:nvSpPr>
        <p:spPr bwMode="auto">
          <a:xfrm>
            <a:off x="6000761" y="2997200"/>
            <a:ext cx="3036878" cy="381635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6" name="Text Box 52"/>
          <p:cNvSpPr txBox="1">
            <a:spLocks noChangeArrowheads="1"/>
          </p:cNvSpPr>
          <p:nvPr/>
        </p:nvSpPr>
        <p:spPr bwMode="auto">
          <a:xfrm>
            <a:off x="6589713" y="299720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 dirty="0" smtClean="0"/>
              <a:t>Crosstalk </a:t>
            </a:r>
            <a:r>
              <a:rPr kumimoji="0" lang="en-US" altLang="ja-JP" b="1" dirty="0"/>
              <a:t>events</a:t>
            </a:r>
          </a:p>
        </p:txBody>
      </p:sp>
      <p:grpSp>
        <p:nvGrpSpPr>
          <p:cNvPr id="11277" name="Group 148"/>
          <p:cNvGrpSpPr>
            <a:grpSpLocks/>
          </p:cNvGrpSpPr>
          <p:nvPr/>
        </p:nvGrpSpPr>
        <p:grpSpPr bwMode="auto">
          <a:xfrm>
            <a:off x="6086475" y="5299075"/>
            <a:ext cx="2519363" cy="1225550"/>
            <a:chOff x="3834" y="3338"/>
            <a:chExt cx="1587" cy="772"/>
          </a:xfrm>
        </p:grpSpPr>
        <p:grpSp>
          <p:nvGrpSpPr>
            <p:cNvPr id="11323" name="Group 54"/>
            <p:cNvGrpSpPr>
              <a:grpSpLocks/>
            </p:cNvGrpSpPr>
            <p:nvPr/>
          </p:nvGrpSpPr>
          <p:grpSpPr bwMode="auto">
            <a:xfrm>
              <a:off x="4469" y="3384"/>
              <a:ext cx="90" cy="726"/>
              <a:chOff x="930" y="1026"/>
              <a:chExt cx="90" cy="726"/>
            </a:xfrm>
          </p:grpSpPr>
          <p:sp>
            <p:nvSpPr>
              <p:cNvPr id="11355" name="Rectangle 55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6" name="Rectangle 56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7" name="Rectangle 57"/>
              <p:cNvSpPr>
                <a:spLocks noChangeArrowheads="1"/>
              </p:cNvSpPr>
              <p:nvPr/>
            </p:nvSpPr>
            <p:spPr bwMode="auto">
              <a:xfrm>
                <a:off x="930" y="120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8" name="Rectangle 58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9" name="Rectangle 59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60" name="Rectangle 60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61" name="Rectangle 61"/>
              <p:cNvSpPr>
                <a:spLocks noChangeArrowheads="1"/>
              </p:cNvSpPr>
              <p:nvPr/>
            </p:nvSpPr>
            <p:spPr bwMode="auto">
              <a:xfrm>
                <a:off x="930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62" name="Rectangle 62"/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324" name="Group 63"/>
            <p:cNvGrpSpPr>
              <a:grpSpLocks/>
            </p:cNvGrpSpPr>
            <p:nvPr/>
          </p:nvGrpSpPr>
          <p:grpSpPr bwMode="auto">
            <a:xfrm>
              <a:off x="5104" y="3384"/>
              <a:ext cx="90" cy="726"/>
              <a:chOff x="930" y="1026"/>
              <a:chExt cx="90" cy="726"/>
            </a:xfrm>
          </p:grpSpPr>
          <p:sp>
            <p:nvSpPr>
              <p:cNvPr id="11347" name="Rectangle 64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8" name="Rectangle 65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9" name="Rectangle 66"/>
              <p:cNvSpPr>
                <a:spLocks noChangeArrowheads="1"/>
              </p:cNvSpPr>
              <p:nvPr/>
            </p:nvSpPr>
            <p:spPr bwMode="auto">
              <a:xfrm>
                <a:off x="930" y="120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0" name="Rectangle 67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1" name="Rectangle 68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2" name="Rectangle 69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3" name="Rectangle 70"/>
              <p:cNvSpPr>
                <a:spLocks noChangeArrowheads="1"/>
              </p:cNvSpPr>
              <p:nvPr/>
            </p:nvSpPr>
            <p:spPr bwMode="auto">
              <a:xfrm>
                <a:off x="930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4" name="Rectangle 71"/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4650" y="3339"/>
            <a:ext cx="324" cy="311"/>
          </p:xfrm>
          <a:graphic>
            <a:graphicData uri="http://schemas.openxmlformats.org/presentationml/2006/ole">
              <p:oleObj spid="_x0000_s11267" name="数式" r:id="rId6" imgW="228600" imgH="215640" progId="Equation.3">
                <p:embed/>
              </p:oleObj>
            </a:graphicData>
          </a:graphic>
        </p:graphicFrame>
        <p:grpSp>
          <p:nvGrpSpPr>
            <p:cNvPr id="11325" name="Group 73"/>
            <p:cNvGrpSpPr>
              <a:grpSpLocks/>
            </p:cNvGrpSpPr>
            <p:nvPr/>
          </p:nvGrpSpPr>
          <p:grpSpPr bwMode="auto">
            <a:xfrm>
              <a:off x="4379" y="3384"/>
              <a:ext cx="90" cy="726"/>
              <a:chOff x="930" y="2387"/>
              <a:chExt cx="90" cy="726"/>
            </a:xfrm>
          </p:grpSpPr>
          <p:sp>
            <p:nvSpPr>
              <p:cNvPr id="11339" name="Rectangle 74"/>
              <p:cNvSpPr>
                <a:spLocks noChangeArrowheads="1"/>
              </p:cNvSpPr>
              <p:nvPr/>
            </p:nvSpPr>
            <p:spPr bwMode="auto">
              <a:xfrm>
                <a:off x="930" y="238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0" name="Rectangle 75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1" name="Rectangle 76"/>
              <p:cNvSpPr>
                <a:spLocks noChangeArrowheads="1"/>
              </p:cNvSpPr>
              <p:nvPr/>
            </p:nvSpPr>
            <p:spPr bwMode="auto">
              <a:xfrm>
                <a:off x="930" y="2569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2" name="Rectangle 77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3" name="Rectangle 78"/>
              <p:cNvSpPr>
                <a:spLocks noChangeArrowheads="1"/>
              </p:cNvSpPr>
              <p:nvPr/>
            </p:nvSpPr>
            <p:spPr bwMode="auto">
              <a:xfrm>
                <a:off x="930" y="275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4" name="Rectangle 79"/>
              <p:cNvSpPr>
                <a:spLocks noChangeArrowheads="1"/>
              </p:cNvSpPr>
              <p:nvPr/>
            </p:nvSpPr>
            <p:spPr bwMode="auto">
              <a:xfrm>
                <a:off x="930" y="284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5" name="Rectangle 80"/>
              <p:cNvSpPr>
                <a:spLocks noChangeArrowheads="1"/>
              </p:cNvSpPr>
              <p:nvPr/>
            </p:nvSpPr>
            <p:spPr bwMode="auto">
              <a:xfrm>
                <a:off x="930" y="2932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6" name="Rectangle 81"/>
              <p:cNvSpPr>
                <a:spLocks noChangeArrowheads="1"/>
              </p:cNvSpPr>
              <p:nvPr/>
            </p:nvSpPr>
            <p:spPr bwMode="auto">
              <a:xfrm>
                <a:off x="930" y="3022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326" name="Group 82"/>
            <p:cNvGrpSpPr>
              <a:grpSpLocks/>
            </p:cNvGrpSpPr>
            <p:nvPr/>
          </p:nvGrpSpPr>
          <p:grpSpPr bwMode="auto">
            <a:xfrm>
              <a:off x="5014" y="3384"/>
              <a:ext cx="90" cy="726"/>
              <a:chOff x="1383" y="2387"/>
              <a:chExt cx="90" cy="726"/>
            </a:xfrm>
          </p:grpSpPr>
          <p:sp>
            <p:nvSpPr>
              <p:cNvPr id="11331" name="Rectangle 83"/>
              <p:cNvSpPr>
                <a:spLocks noChangeArrowheads="1"/>
              </p:cNvSpPr>
              <p:nvPr/>
            </p:nvSpPr>
            <p:spPr bwMode="auto">
              <a:xfrm>
                <a:off x="1383" y="238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2" name="Rectangle 84"/>
              <p:cNvSpPr>
                <a:spLocks noChangeArrowheads="1"/>
              </p:cNvSpPr>
              <p:nvPr/>
            </p:nvSpPr>
            <p:spPr bwMode="auto">
              <a:xfrm>
                <a:off x="1383" y="247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3" name="Rectangle 85"/>
              <p:cNvSpPr>
                <a:spLocks noChangeArrowheads="1"/>
              </p:cNvSpPr>
              <p:nvPr/>
            </p:nvSpPr>
            <p:spPr bwMode="auto">
              <a:xfrm>
                <a:off x="1383" y="256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4" name="Rectangle 86"/>
              <p:cNvSpPr>
                <a:spLocks noChangeArrowheads="1"/>
              </p:cNvSpPr>
              <p:nvPr/>
            </p:nvSpPr>
            <p:spPr bwMode="auto">
              <a:xfrm>
                <a:off x="1383" y="2932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5" name="Rectangle 87"/>
              <p:cNvSpPr>
                <a:spLocks noChangeArrowheads="1"/>
              </p:cNvSpPr>
              <p:nvPr/>
            </p:nvSpPr>
            <p:spPr bwMode="auto">
              <a:xfrm>
                <a:off x="1383" y="275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6" name="Rectangle 88"/>
              <p:cNvSpPr>
                <a:spLocks noChangeArrowheads="1"/>
              </p:cNvSpPr>
              <p:nvPr/>
            </p:nvSpPr>
            <p:spPr bwMode="auto">
              <a:xfrm>
                <a:off x="1383" y="284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7" name="Rectangle 89"/>
              <p:cNvSpPr>
                <a:spLocks noChangeArrowheads="1"/>
              </p:cNvSpPr>
              <p:nvPr/>
            </p:nvSpPr>
            <p:spPr bwMode="auto">
              <a:xfrm>
                <a:off x="1383" y="3022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8" name="Rectangle 90"/>
              <p:cNvSpPr>
                <a:spLocks noChangeArrowheads="1"/>
              </p:cNvSpPr>
              <p:nvPr/>
            </p:nvSpPr>
            <p:spPr bwMode="auto">
              <a:xfrm>
                <a:off x="1383" y="2659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327" name="Line 91"/>
            <p:cNvSpPr>
              <a:spLocks noChangeShapeType="1"/>
            </p:cNvSpPr>
            <p:nvPr/>
          </p:nvSpPr>
          <p:spPr bwMode="auto">
            <a:xfrm flipV="1">
              <a:off x="3834" y="3611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8" name="Line 92"/>
            <p:cNvSpPr>
              <a:spLocks noChangeShapeType="1"/>
            </p:cNvSpPr>
            <p:nvPr/>
          </p:nvSpPr>
          <p:spPr bwMode="auto">
            <a:xfrm>
              <a:off x="3834" y="3747"/>
              <a:ext cx="158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9" name="Line 93"/>
            <p:cNvSpPr>
              <a:spLocks noChangeShapeType="1"/>
            </p:cNvSpPr>
            <p:nvPr/>
          </p:nvSpPr>
          <p:spPr bwMode="auto">
            <a:xfrm>
              <a:off x="4469" y="3611"/>
              <a:ext cx="544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30" name="Line 94"/>
            <p:cNvSpPr>
              <a:spLocks noChangeShapeType="1"/>
            </p:cNvSpPr>
            <p:nvPr/>
          </p:nvSpPr>
          <p:spPr bwMode="auto">
            <a:xfrm flipV="1">
              <a:off x="5103" y="3656"/>
              <a:ext cx="31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1268" name="Object 4"/>
            <p:cNvGraphicFramePr>
              <a:graphicFrameLocks noChangeAspect="1"/>
            </p:cNvGraphicFramePr>
            <p:nvPr/>
          </p:nvGraphicFramePr>
          <p:xfrm>
            <a:off x="4015" y="3338"/>
            <a:ext cx="249" cy="302"/>
          </p:xfrm>
          <a:graphic>
            <a:graphicData uri="http://schemas.openxmlformats.org/presentationml/2006/ole">
              <p:oleObj spid="_x0000_s11268" name="数式" r:id="rId7" imgW="177480" imgH="215640" progId="Equation.3">
                <p:embed/>
              </p:oleObj>
            </a:graphicData>
          </a:graphic>
        </p:graphicFrame>
      </p:grpSp>
      <p:grpSp>
        <p:nvGrpSpPr>
          <p:cNvPr id="11278" name="Group 97"/>
          <p:cNvGrpSpPr>
            <a:grpSpLocks/>
          </p:cNvGrpSpPr>
          <p:nvPr/>
        </p:nvGrpSpPr>
        <p:grpSpPr bwMode="auto">
          <a:xfrm>
            <a:off x="6086475" y="3643313"/>
            <a:ext cx="2520950" cy="1225550"/>
            <a:chOff x="204" y="1933"/>
            <a:chExt cx="1588" cy="772"/>
          </a:xfrm>
        </p:grpSpPr>
        <p:grpSp>
          <p:nvGrpSpPr>
            <p:cNvPr id="11283" name="Group 98"/>
            <p:cNvGrpSpPr>
              <a:grpSpLocks/>
            </p:cNvGrpSpPr>
            <p:nvPr/>
          </p:nvGrpSpPr>
          <p:grpSpPr bwMode="auto">
            <a:xfrm>
              <a:off x="839" y="1979"/>
              <a:ext cx="90" cy="726"/>
              <a:chOff x="839" y="1979"/>
              <a:chExt cx="90" cy="726"/>
            </a:xfrm>
          </p:grpSpPr>
          <p:sp>
            <p:nvSpPr>
              <p:cNvPr id="11315" name="Rectangle 99"/>
              <p:cNvSpPr>
                <a:spLocks noChangeArrowheads="1"/>
              </p:cNvSpPr>
              <p:nvPr/>
            </p:nvSpPr>
            <p:spPr bwMode="auto">
              <a:xfrm>
                <a:off x="839" y="216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6" name="Rectangle 100"/>
              <p:cNvSpPr>
                <a:spLocks noChangeArrowheads="1"/>
              </p:cNvSpPr>
              <p:nvPr/>
            </p:nvSpPr>
            <p:spPr bwMode="auto">
              <a:xfrm>
                <a:off x="839" y="197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7" name="Rectangle 101"/>
              <p:cNvSpPr>
                <a:spLocks noChangeArrowheads="1"/>
              </p:cNvSpPr>
              <p:nvPr/>
            </p:nvSpPr>
            <p:spPr bwMode="auto">
              <a:xfrm>
                <a:off x="839" y="207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8" name="Rectangle 102"/>
              <p:cNvSpPr>
                <a:spLocks noChangeArrowheads="1"/>
              </p:cNvSpPr>
              <p:nvPr/>
            </p:nvSpPr>
            <p:spPr bwMode="auto">
              <a:xfrm>
                <a:off x="839" y="2251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9" name="Rectangle 103"/>
              <p:cNvSpPr>
                <a:spLocks noChangeArrowheads="1"/>
              </p:cNvSpPr>
              <p:nvPr/>
            </p:nvSpPr>
            <p:spPr bwMode="auto">
              <a:xfrm>
                <a:off x="839" y="234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20" name="Rectangle 104"/>
              <p:cNvSpPr>
                <a:spLocks noChangeArrowheads="1"/>
              </p:cNvSpPr>
              <p:nvPr/>
            </p:nvSpPr>
            <p:spPr bwMode="auto">
              <a:xfrm>
                <a:off x="839" y="2433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21" name="Rectangle 105"/>
              <p:cNvSpPr>
                <a:spLocks noChangeArrowheads="1"/>
              </p:cNvSpPr>
              <p:nvPr/>
            </p:nvSpPr>
            <p:spPr bwMode="auto">
              <a:xfrm>
                <a:off x="839" y="2524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22" name="Rectangle 106"/>
              <p:cNvSpPr>
                <a:spLocks noChangeArrowheads="1"/>
              </p:cNvSpPr>
              <p:nvPr/>
            </p:nvSpPr>
            <p:spPr bwMode="auto">
              <a:xfrm>
                <a:off x="839" y="2614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284" name="Group 107"/>
            <p:cNvGrpSpPr>
              <a:grpSpLocks/>
            </p:cNvGrpSpPr>
            <p:nvPr/>
          </p:nvGrpSpPr>
          <p:grpSpPr bwMode="auto">
            <a:xfrm>
              <a:off x="1475" y="1979"/>
              <a:ext cx="90" cy="726"/>
              <a:chOff x="930" y="1026"/>
              <a:chExt cx="90" cy="726"/>
            </a:xfrm>
          </p:grpSpPr>
          <p:sp>
            <p:nvSpPr>
              <p:cNvPr id="11307" name="Rectangle 108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8" name="Rectangle 109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9" name="Rectangle 110"/>
              <p:cNvSpPr>
                <a:spLocks noChangeArrowheads="1"/>
              </p:cNvSpPr>
              <p:nvPr/>
            </p:nvSpPr>
            <p:spPr bwMode="auto">
              <a:xfrm>
                <a:off x="930" y="120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0" name="Rectangle 111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1" name="Rectangle 112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2" name="Rectangle 113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3" name="Rectangle 114"/>
              <p:cNvSpPr>
                <a:spLocks noChangeArrowheads="1"/>
              </p:cNvSpPr>
              <p:nvPr/>
            </p:nvSpPr>
            <p:spPr bwMode="auto">
              <a:xfrm>
                <a:off x="930" y="157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4" name="Rectangle 115"/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285" name="Group 116"/>
            <p:cNvGrpSpPr>
              <a:grpSpLocks/>
            </p:cNvGrpSpPr>
            <p:nvPr/>
          </p:nvGrpSpPr>
          <p:grpSpPr bwMode="auto">
            <a:xfrm>
              <a:off x="749" y="1979"/>
              <a:ext cx="90" cy="726"/>
              <a:chOff x="930" y="2387"/>
              <a:chExt cx="90" cy="726"/>
            </a:xfrm>
          </p:grpSpPr>
          <p:sp>
            <p:nvSpPr>
              <p:cNvPr id="11299" name="Rectangle 117"/>
              <p:cNvSpPr>
                <a:spLocks noChangeArrowheads="1"/>
              </p:cNvSpPr>
              <p:nvPr/>
            </p:nvSpPr>
            <p:spPr bwMode="auto">
              <a:xfrm>
                <a:off x="930" y="238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0" name="Rectangle 118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1" name="Rectangle 119"/>
              <p:cNvSpPr>
                <a:spLocks noChangeArrowheads="1"/>
              </p:cNvSpPr>
              <p:nvPr/>
            </p:nvSpPr>
            <p:spPr bwMode="auto">
              <a:xfrm>
                <a:off x="930" y="2569"/>
                <a:ext cx="90" cy="9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2" name="Rectangle 120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3" name="Rectangle 121"/>
              <p:cNvSpPr>
                <a:spLocks noChangeArrowheads="1"/>
              </p:cNvSpPr>
              <p:nvPr/>
            </p:nvSpPr>
            <p:spPr bwMode="auto">
              <a:xfrm>
                <a:off x="930" y="275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4" name="Rectangle 122"/>
              <p:cNvSpPr>
                <a:spLocks noChangeArrowheads="1"/>
              </p:cNvSpPr>
              <p:nvPr/>
            </p:nvSpPr>
            <p:spPr bwMode="auto">
              <a:xfrm>
                <a:off x="930" y="2841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5" name="Rectangle 123"/>
              <p:cNvSpPr>
                <a:spLocks noChangeArrowheads="1"/>
              </p:cNvSpPr>
              <p:nvPr/>
            </p:nvSpPr>
            <p:spPr bwMode="auto">
              <a:xfrm>
                <a:off x="930" y="2932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6" name="Rectangle 124"/>
              <p:cNvSpPr>
                <a:spLocks noChangeArrowheads="1"/>
              </p:cNvSpPr>
              <p:nvPr/>
            </p:nvSpPr>
            <p:spPr bwMode="auto">
              <a:xfrm>
                <a:off x="930" y="3022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286" name="Group 125"/>
            <p:cNvGrpSpPr>
              <a:grpSpLocks/>
            </p:cNvGrpSpPr>
            <p:nvPr/>
          </p:nvGrpSpPr>
          <p:grpSpPr bwMode="auto">
            <a:xfrm>
              <a:off x="1384" y="1979"/>
              <a:ext cx="90" cy="726"/>
              <a:chOff x="1428" y="3065"/>
              <a:chExt cx="90" cy="726"/>
            </a:xfrm>
          </p:grpSpPr>
          <p:sp>
            <p:nvSpPr>
              <p:cNvPr id="11291" name="Rectangle 126"/>
              <p:cNvSpPr>
                <a:spLocks noChangeArrowheads="1"/>
              </p:cNvSpPr>
              <p:nvPr/>
            </p:nvSpPr>
            <p:spPr bwMode="auto">
              <a:xfrm>
                <a:off x="1428" y="3065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2" name="Rectangle 127"/>
              <p:cNvSpPr>
                <a:spLocks noChangeArrowheads="1"/>
              </p:cNvSpPr>
              <p:nvPr/>
            </p:nvSpPr>
            <p:spPr bwMode="auto">
              <a:xfrm>
                <a:off x="1428" y="3156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3" name="Rectangle 128"/>
              <p:cNvSpPr>
                <a:spLocks noChangeArrowheads="1"/>
              </p:cNvSpPr>
              <p:nvPr/>
            </p:nvSpPr>
            <p:spPr bwMode="auto">
              <a:xfrm>
                <a:off x="1428" y="324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4" name="Rectangle 129"/>
              <p:cNvSpPr>
                <a:spLocks noChangeArrowheads="1"/>
              </p:cNvSpPr>
              <p:nvPr/>
            </p:nvSpPr>
            <p:spPr bwMode="auto">
              <a:xfrm>
                <a:off x="1428" y="361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5" name="Rectangle 130"/>
              <p:cNvSpPr>
                <a:spLocks noChangeArrowheads="1"/>
              </p:cNvSpPr>
              <p:nvPr/>
            </p:nvSpPr>
            <p:spPr bwMode="auto">
              <a:xfrm>
                <a:off x="1428" y="3428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6" name="Rectangle 131"/>
              <p:cNvSpPr>
                <a:spLocks noChangeArrowheads="1"/>
              </p:cNvSpPr>
              <p:nvPr/>
            </p:nvSpPr>
            <p:spPr bwMode="auto">
              <a:xfrm>
                <a:off x="1428" y="3519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7" name="Rectangle 132"/>
              <p:cNvSpPr>
                <a:spLocks noChangeArrowheads="1"/>
              </p:cNvSpPr>
              <p:nvPr/>
            </p:nvSpPr>
            <p:spPr bwMode="auto">
              <a:xfrm>
                <a:off x="1428" y="3700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98" name="Rectangle 133"/>
              <p:cNvSpPr>
                <a:spLocks noChangeArrowheads="1"/>
              </p:cNvSpPr>
              <p:nvPr/>
            </p:nvSpPr>
            <p:spPr bwMode="auto">
              <a:xfrm>
                <a:off x="1428" y="3337"/>
                <a:ext cx="90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287" name="Line 134"/>
            <p:cNvSpPr>
              <a:spLocks noChangeShapeType="1"/>
            </p:cNvSpPr>
            <p:nvPr/>
          </p:nvSpPr>
          <p:spPr bwMode="auto">
            <a:xfrm flipV="1">
              <a:off x="204" y="2206"/>
              <a:ext cx="5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8" name="Line 135"/>
            <p:cNvSpPr>
              <a:spLocks noChangeShapeType="1"/>
            </p:cNvSpPr>
            <p:nvPr/>
          </p:nvSpPr>
          <p:spPr bwMode="auto">
            <a:xfrm>
              <a:off x="204" y="2342"/>
              <a:ext cx="158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9" name="Line 136"/>
            <p:cNvSpPr>
              <a:spLocks noChangeShapeType="1"/>
            </p:cNvSpPr>
            <p:nvPr/>
          </p:nvSpPr>
          <p:spPr bwMode="auto">
            <a:xfrm>
              <a:off x="930" y="2299"/>
              <a:ext cx="86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385" y="1933"/>
            <a:ext cx="249" cy="302"/>
          </p:xfrm>
          <a:graphic>
            <a:graphicData uri="http://schemas.openxmlformats.org/presentationml/2006/ole">
              <p:oleObj spid="_x0000_s11266" name="数式" r:id="rId8" imgW="177480" imgH="215640" progId="Equation.3">
                <p:embed/>
              </p:oleObj>
            </a:graphicData>
          </a:graphic>
        </p:graphicFrame>
        <p:sp>
          <p:nvSpPr>
            <p:cNvPr id="11290" name="Line 138"/>
            <p:cNvSpPr>
              <a:spLocks noChangeShapeType="1"/>
            </p:cNvSpPr>
            <p:nvPr/>
          </p:nvSpPr>
          <p:spPr bwMode="auto">
            <a:xfrm>
              <a:off x="794" y="2208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79" name="Text Box 139"/>
          <p:cNvSpPr txBox="1">
            <a:spLocks noChangeArrowheads="1"/>
          </p:cNvSpPr>
          <p:nvPr/>
        </p:nvSpPr>
        <p:spPr bwMode="auto">
          <a:xfrm>
            <a:off x="8027988" y="64468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/>
              <a:t>NEUT-B</a:t>
            </a:r>
          </a:p>
        </p:txBody>
      </p:sp>
      <p:sp>
        <p:nvSpPr>
          <p:cNvPr id="11280" name="Text Box 140"/>
          <p:cNvSpPr txBox="1">
            <a:spLocks noChangeArrowheads="1"/>
          </p:cNvSpPr>
          <p:nvPr/>
        </p:nvSpPr>
        <p:spPr bwMode="auto">
          <a:xfrm>
            <a:off x="6086475" y="64468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/>
              <a:t>NEUT-A</a:t>
            </a:r>
          </a:p>
        </p:txBody>
      </p:sp>
      <p:sp>
        <p:nvSpPr>
          <p:cNvPr id="11281" name="Text Box 143"/>
          <p:cNvSpPr txBox="1">
            <a:spLocks noChangeArrowheads="1"/>
          </p:cNvSpPr>
          <p:nvPr/>
        </p:nvSpPr>
        <p:spPr bwMode="auto">
          <a:xfrm>
            <a:off x="6045200" y="334962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Same Wall event</a:t>
            </a:r>
          </a:p>
        </p:txBody>
      </p:sp>
      <p:sp>
        <p:nvSpPr>
          <p:cNvPr id="11282" name="Text Box 144"/>
          <p:cNvSpPr txBox="1">
            <a:spLocks noChangeArrowheads="1"/>
          </p:cNvSpPr>
          <p:nvPr/>
        </p:nvSpPr>
        <p:spPr bwMode="auto">
          <a:xfrm>
            <a:off x="6084888" y="4924425"/>
            <a:ext cx="2185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Different </a:t>
            </a:r>
            <a:r>
              <a:rPr lang="en-US" altLang="ja-JP" dirty="0"/>
              <a:t>Wall event</a:t>
            </a:r>
          </a:p>
        </p:txBody>
      </p:sp>
      <p:sp>
        <p:nvSpPr>
          <p:cNvPr id="141" name="スライド番号プレースホルダ 1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Users\kondo\Documents\power point\Pisa08\erel14b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90" y="1414688"/>
            <a:ext cx="3438782" cy="259955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710860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Comparison with </a:t>
            </a:r>
            <a:r>
              <a:rPr kumimoji="1" lang="en-US" altLang="ja-JP" baseline="30000" dirty="0" smtClean="0"/>
              <a:t>14</a:t>
            </a:r>
            <a:r>
              <a:rPr kumimoji="1" lang="en-US" altLang="ja-JP" dirty="0" smtClean="0"/>
              <a:t>Be+C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data (previous experiment)</a:t>
            </a:r>
            <a:endParaRPr kumimoji="1" lang="ja-JP" alt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67701" y="3143248"/>
            <a:ext cx="217629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p(</a:t>
            </a:r>
            <a:r>
              <a:rPr lang="en-US" altLang="ja-JP" sz="2000" baseline="30000" dirty="0"/>
              <a:t>14</a:t>
            </a:r>
            <a:r>
              <a:rPr lang="en-US" altLang="ja-JP" sz="2000" dirty="0"/>
              <a:t>Be,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Be+n+n)</a:t>
            </a:r>
          </a:p>
          <a:p>
            <a:r>
              <a:rPr lang="en-US" altLang="ja-JP" sz="2000" dirty="0"/>
              <a:t>69 </a:t>
            </a:r>
            <a:r>
              <a:rPr lang="en-US" altLang="ja-JP" sz="2000" dirty="0" err="1"/>
              <a:t>MeV</a:t>
            </a:r>
            <a:r>
              <a:rPr lang="en-US" altLang="ja-JP" sz="2000" dirty="0"/>
              <a:t>/nucleon</a:t>
            </a:r>
          </a:p>
        </p:txBody>
      </p:sp>
      <p:cxnSp>
        <p:nvCxnSpPr>
          <p:cNvPr id="27" name="直線コネクタ 26"/>
          <p:cNvCxnSpPr/>
          <p:nvPr/>
        </p:nvCxnSpPr>
        <p:spPr>
          <a:xfrm>
            <a:off x="0" y="4071942"/>
            <a:ext cx="9144000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Grp="1" noChangeArrowheads="1"/>
          </p:cNvSpPr>
          <p:nvPr>
            <p:ph idx="1"/>
          </p:nvPr>
        </p:nvSpPr>
        <p:spPr>
          <a:xfrm>
            <a:off x="3643274" y="1643050"/>
            <a:ext cx="5500726" cy="107157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neutron crosstalk events are eliminated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efficiency and acceptance are corrected</a:t>
            </a:r>
          </a:p>
          <a:p>
            <a:pPr eaLnBrk="1" hangingPunct="1">
              <a:lnSpc>
                <a:spcPct val="80000"/>
              </a:lnSpc>
            </a:pPr>
            <a:endParaRPr lang="en-US" altLang="ja-JP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ja-JP" sz="2400" dirty="0" smtClean="0">
                <a:latin typeface="Arial" charset="0"/>
                <a:cs typeface="Arial" charset="0"/>
                <a:sym typeface="Wingdings" pitchFamily="2" charset="2"/>
              </a:rPr>
              <a:t>Similar peak at around 0.3MeV was observed</a:t>
            </a:r>
            <a:endParaRPr lang="ja-JP" altLang="en-US" sz="2400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942756" y="4214818"/>
            <a:ext cx="2201244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C(</a:t>
            </a:r>
            <a:r>
              <a:rPr lang="en-US" altLang="ja-JP" sz="2000" baseline="30000" dirty="0" smtClean="0"/>
              <a:t>14</a:t>
            </a:r>
            <a:r>
              <a:rPr lang="en-US" altLang="ja-JP" sz="2000" dirty="0" smtClean="0"/>
              <a:t>Be,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Be+n+n</a:t>
            </a:r>
            <a:r>
              <a:rPr lang="en-US" altLang="ja-JP" sz="2000" dirty="0"/>
              <a:t>)</a:t>
            </a:r>
          </a:p>
          <a:p>
            <a:r>
              <a:rPr lang="en-US" altLang="ja-JP" sz="2000" dirty="0" smtClean="0"/>
              <a:t>68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/nucleon</a:t>
            </a:r>
          </a:p>
          <a:p>
            <a:r>
              <a:rPr lang="en-US" altLang="ja-JP" sz="2000" dirty="0" smtClean="0"/>
              <a:t>(previous exp.)</a:t>
            </a:r>
            <a:endParaRPr lang="en-US" altLang="ja-JP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00958" y="5380672"/>
            <a:ext cx="1643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T. Sugimoto, </a:t>
            </a:r>
          </a:p>
          <a:p>
            <a:r>
              <a:rPr kumimoji="1" lang="en-US" altLang="ja-JP" dirty="0" smtClean="0"/>
              <a:t>T. Nakamura, </a:t>
            </a:r>
          </a:p>
          <a:p>
            <a:r>
              <a:rPr kumimoji="1" lang="en-US" altLang="ja-JP" dirty="0" smtClean="0"/>
              <a:t>Y. Kondo et al</a:t>
            </a:r>
          </a:p>
          <a:p>
            <a:r>
              <a:rPr kumimoji="1" lang="en-US" altLang="ja-JP" dirty="0" smtClean="0"/>
              <a:t>PLB </a:t>
            </a:r>
            <a:r>
              <a:rPr kumimoji="1" lang="en-US" altLang="ja-JP" b="1" dirty="0" smtClean="0"/>
              <a:t>654</a:t>
            </a:r>
            <a:r>
              <a:rPr kumimoji="1" lang="en-US" altLang="ja-JP" dirty="0" smtClean="0"/>
              <a:t>,160 (2007)</a:t>
            </a:r>
            <a:endParaRPr kumimoji="1" lang="ja-JP" altLang="en-US" dirty="0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500166" y="1857364"/>
            <a:ext cx="13573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ja-JP" sz="2000" baseline="30000" dirty="0"/>
              <a:t>14</a:t>
            </a:r>
            <a:r>
              <a:rPr lang="en-US" altLang="ja-JP" sz="2000" dirty="0"/>
              <a:t>Be(2</a:t>
            </a:r>
            <a:r>
              <a:rPr lang="en-US" altLang="ja-JP" sz="2000" baseline="30000" dirty="0"/>
              <a:t>+</a:t>
            </a:r>
            <a:r>
              <a:rPr lang="en-US" altLang="ja-JP" sz="2000" dirty="0"/>
              <a:t>)</a:t>
            </a:r>
          </a:p>
          <a:p>
            <a:pPr marL="342900" indent="-342900"/>
            <a:endParaRPr lang="en-US" altLang="ja-JP" sz="1200" dirty="0">
              <a:sym typeface="Wingdings" pitchFamily="2" charset="2"/>
            </a:endParaRPr>
          </a:p>
          <a:p>
            <a:pPr marL="342900" indent="-342900"/>
            <a:endParaRPr lang="en-US" altLang="ja-JP" sz="2000" dirty="0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H="1">
            <a:off x="1142976" y="2143116"/>
            <a:ext cx="4318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285852" y="4500570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E</a:t>
            </a:r>
            <a:r>
              <a:rPr lang="en-US" altLang="ja-JP" baseline="-25000" dirty="0" err="1" smtClean="0"/>
              <a:t>r</a:t>
            </a:r>
            <a:r>
              <a:rPr lang="en-US" altLang="ja-JP" dirty="0" smtClean="0"/>
              <a:t>=0.28(1)</a:t>
            </a:r>
            <a:r>
              <a:rPr lang="en-US" altLang="ja-JP" dirty="0" err="1" smtClean="0"/>
              <a:t>MeV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758183" y="527424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L=2</a:t>
            </a:r>
            <a:endParaRPr kumimoji="1" lang="ja-JP" altLang="en-US" dirty="0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 flipH="1">
            <a:off x="1214414" y="4929198"/>
            <a:ext cx="285752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aseline="30000" dirty="0" smtClean="0">
                <a:latin typeface="Arial" charset="0"/>
                <a:cs typeface="Arial" charset="0"/>
              </a:rPr>
              <a:t>14</a:t>
            </a:r>
            <a:r>
              <a:rPr lang="en-US" altLang="ja-JP" dirty="0" smtClean="0">
                <a:latin typeface="Arial" charset="0"/>
                <a:cs typeface="Arial" charset="0"/>
              </a:rPr>
              <a:t>Be+p experiment</a:t>
            </a: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4643438" y="4633939"/>
            <a:ext cx="4500562" cy="19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ja-JP" dirty="0"/>
              <a:t>DWBA  </a:t>
            </a:r>
            <a:r>
              <a:rPr lang="en-US" altLang="ja-JP" dirty="0" smtClean="0"/>
              <a:t>analysis</a:t>
            </a:r>
            <a:endParaRPr lang="en-US" altLang="ja-JP" dirty="0"/>
          </a:p>
          <a:p>
            <a:pPr marL="1004888" lvl="1" indent="-533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ja-JP" dirty="0"/>
              <a:t>Two optical potentials</a:t>
            </a:r>
          </a:p>
          <a:p>
            <a:pPr marL="1377950" lvl="2" indent="-468313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</a:pPr>
            <a:r>
              <a:rPr lang="en-US" altLang="ja-JP" sz="1400" dirty="0" smtClean="0"/>
              <a:t>(A) A.A</a:t>
            </a:r>
            <a:r>
              <a:rPr lang="en-US" altLang="ja-JP" sz="1400" dirty="0"/>
              <a:t>. </a:t>
            </a:r>
            <a:r>
              <a:rPr lang="en-US" altLang="ja-JP" sz="1400" dirty="0" err="1"/>
              <a:t>Korsheninnikov</a:t>
            </a:r>
            <a:r>
              <a:rPr lang="en-US" altLang="ja-JP" sz="1400" dirty="0"/>
              <a:t> et al. </a:t>
            </a:r>
            <a:endParaRPr lang="en-US" altLang="ja-JP" sz="1400" dirty="0" smtClean="0"/>
          </a:p>
          <a:p>
            <a:pPr marL="1377950" lvl="2" indent="-468313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</a:pPr>
            <a:r>
              <a:rPr lang="en-US" altLang="ja-JP" sz="1400" dirty="0" smtClean="0"/>
              <a:t>      PLB</a:t>
            </a:r>
            <a:r>
              <a:rPr lang="en-US" altLang="ja-JP" sz="1400" b="1" dirty="0" smtClean="0"/>
              <a:t>343</a:t>
            </a:r>
            <a:r>
              <a:rPr lang="en-US" altLang="ja-JP" sz="1400" dirty="0"/>
              <a:t>, 53 (1995)</a:t>
            </a:r>
          </a:p>
          <a:p>
            <a:pPr marL="1377950" lvl="2" indent="-468313">
              <a:spcBef>
                <a:spcPct val="20000"/>
              </a:spcBef>
              <a:buClr>
                <a:schemeClr val="bg2"/>
              </a:buClr>
              <a:buSzPct val="65000"/>
            </a:pPr>
            <a:r>
              <a:rPr lang="en-US" altLang="ja-JP" sz="1400" dirty="0"/>
              <a:t>(B) R.L. Varner et al. </a:t>
            </a:r>
            <a:endParaRPr lang="en-US" altLang="ja-JP" sz="1400" dirty="0" smtClean="0"/>
          </a:p>
          <a:p>
            <a:pPr marL="1377950" lvl="2" indent="-468313">
              <a:spcBef>
                <a:spcPct val="20000"/>
              </a:spcBef>
              <a:buClr>
                <a:schemeClr val="bg2"/>
              </a:buClr>
              <a:buSzPct val="65000"/>
            </a:pPr>
            <a:r>
              <a:rPr lang="en-US" altLang="ja-JP" sz="1400" dirty="0" smtClean="0"/>
              <a:t>      Phys</a:t>
            </a:r>
            <a:r>
              <a:rPr lang="en-US" altLang="ja-JP" sz="1400" dirty="0"/>
              <a:t>. Rep. </a:t>
            </a:r>
            <a:r>
              <a:rPr lang="en-US" altLang="ja-JP" sz="1400" b="1" dirty="0"/>
              <a:t>201</a:t>
            </a:r>
            <a:r>
              <a:rPr lang="en-US" altLang="ja-JP" sz="1400" dirty="0"/>
              <a:t>, 57 (1991)  (CH89)</a:t>
            </a: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ja-JP" altLang="en-US" dirty="0">
                <a:latin typeface="Symbol" pitchFamily="18" charset="2"/>
                <a:sym typeface="Wingdings" pitchFamily="2" charset="2"/>
              </a:rPr>
              <a:t>　　</a:t>
            </a:r>
            <a:r>
              <a:rPr lang="en-US" altLang="ja-JP" i="1" dirty="0">
                <a:solidFill>
                  <a:schemeClr val="accent2"/>
                </a:solidFill>
                <a:latin typeface="Symbol" pitchFamily="18" charset="2"/>
              </a:rPr>
              <a:t>d </a:t>
            </a:r>
            <a:r>
              <a:rPr lang="en-US" altLang="ja-JP" dirty="0">
                <a:solidFill>
                  <a:schemeClr val="accent2"/>
                </a:solidFill>
              </a:rPr>
              <a:t>=1.40(19) fm</a:t>
            </a:r>
            <a:r>
              <a:rPr lang="en-US" altLang="ja-JP" dirty="0"/>
              <a:t> (</a:t>
            </a:r>
            <a:r>
              <a:rPr lang="en-US" altLang="ja-JP" baseline="30000" dirty="0"/>
              <a:t>14</a:t>
            </a:r>
            <a:r>
              <a:rPr lang="en-US" altLang="ja-JP" dirty="0"/>
              <a:t>Be+p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grpSp>
        <p:nvGrpSpPr>
          <p:cNvPr id="2" name="グループ化 19"/>
          <p:cNvGrpSpPr/>
          <p:nvPr/>
        </p:nvGrpSpPr>
        <p:grpSpPr>
          <a:xfrm>
            <a:off x="34925" y="1322388"/>
            <a:ext cx="4392613" cy="3402012"/>
            <a:chOff x="34925" y="1322388"/>
            <a:chExt cx="4392613" cy="3402012"/>
          </a:xfrm>
        </p:grpSpPr>
        <p:pic>
          <p:nvPicPr>
            <p:cNvPr id="19461" name="Picture 5" descr="erel14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925" y="1322388"/>
              <a:ext cx="4392613" cy="32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136775" y="1398588"/>
              <a:ext cx="2159000" cy="7080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p(</a:t>
              </a:r>
              <a:r>
                <a:rPr lang="en-US" altLang="ja-JP" sz="2000" baseline="30000" dirty="0"/>
                <a:t>14</a:t>
              </a:r>
              <a:r>
                <a:rPr lang="en-US" altLang="ja-JP" sz="2000" dirty="0"/>
                <a:t>Be,</a:t>
              </a:r>
              <a:r>
                <a:rPr lang="en-US" altLang="ja-JP" sz="2000" baseline="30000" dirty="0"/>
                <a:t>12</a:t>
              </a:r>
              <a:r>
                <a:rPr lang="en-US" altLang="ja-JP" sz="2000" dirty="0"/>
                <a:t>Be+n+n)</a:t>
              </a:r>
            </a:p>
            <a:p>
              <a:r>
                <a:rPr lang="en-US" altLang="ja-JP" sz="2000" dirty="0"/>
                <a:t>69 </a:t>
              </a:r>
              <a:r>
                <a:rPr lang="en-US" altLang="ja-JP" sz="2000" dirty="0" err="1"/>
                <a:t>MeV</a:t>
              </a:r>
              <a:r>
                <a:rPr lang="en-US" altLang="ja-JP" sz="2000" dirty="0"/>
                <a:t>/nucleon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763713" y="2205038"/>
              <a:ext cx="1085850" cy="88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altLang="ja-JP" sz="2000" baseline="30000" dirty="0"/>
                <a:t>14</a:t>
              </a:r>
              <a:r>
                <a:rPr lang="en-US" altLang="ja-JP" sz="2000" dirty="0"/>
                <a:t>Be(2</a:t>
              </a:r>
              <a:r>
                <a:rPr lang="en-US" altLang="ja-JP" sz="2000" baseline="30000" dirty="0"/>
                <a:t>+</a:t>
              </a:r>
              <a:r>
                <a:rPr lang="en-US" altLang="ja-JP" sz="2000" dirty="0"/>
                <a:t>)</a:t>
              </a:r>
            </a:p>
            <a:p>
              <a:pPr marL="342900" indent="-342900"/>
              <a:endParaRPr lang="en-US" altLang="ja-JP" sz="1200" dirty="0">
                <a:sym typeface="Wingdings" pitchFamily="2" charset="2"/>
              </a:endParaRPr>
            </a:p>
            <a:p>
              <a:pPr marL="342900" indent="-342900"/>
              <a:endParaRPr lang="en-US" altLang="ja-JP" sz="2000" dirty="0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1403350" y="2420938"/>
              <a:ext cx="431800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1403350" y="4327525"/>
              <a:ext cx="2881313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i="1"/>
                <a:t>E</a:t>
              </a:r>
              <a:r>
                <a:rPr lang="en-US" altLang="ja-JP" sz="2000" baseline="-25000"/>
                <a:t>rel</a:t>
              </a:r>
              <a:r>
                <a:rPr lang="en-US" altLang="ja-JP" sz="2000"/>
                <a:t>(</a:t>
              </a:r>
              <a:r>
                <a:rPr lang="en-US" altLang="ja-JP" sz="2000" baseline="30000"/>
                <a:t>12</a:t>
              </a:r>
              <a:r>
                <a:rPr lang="en-US" altLang="ja-JP" sz="2000"/>
                <a:t>Be+n+n) (MeV)</a:t>
              </a:r>
            </a:p>
          </p:txBody>
        </p:sp>
        <p:sp>
          <p:nvSpPr>
            <p:cNvPr id="19471" name="Rectangle 22"/>
            <p:cNvSpPr>
              <a:spLocks noChangeArrowheads="1"/>
            </p:cNvSpPr>
            <p:nvPr/>
          </p:nvSpPr>
          <p:spPr bwMode="auto">
            <a:xfrm>
              <a:off x="1619250" y="2636838"/>
              <a:ext cx="27352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69900" indent="-469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</a:pPr>
              <a:r>
                <a:rPr lang="en-US" altLang="ja-JP" dirty="0" err="1">
                  <a:solidFill>
                    <a:schemeClr val="accent2"/>
                  </a:solidFill>
                </a:rPr>
                <a:t>E</a:t>
              </a:r>
              <a:r>
                <a:rPr lang="en-US" altLang="ja-JP" baseline="-25000" dirty="0" err="1">
                  <a:solidFill>
                    <a:schemeClr val="accent2"/>
                  </a:solidFill>
                </a:rPr>
                <a:t>rel</a:t>
              </a:r>
              <a:r>
                <a:rPr lang="en-US" altLang="ja-JP" dirty="0">
                  <a:solidFill>
                    <a:schemeClr val="accent2"/>
                  </a:solidFill>
                </a:rPr>
                <a:t>=0.25(1) </a:t>
              </a:r>
              <a:r>
                <a:rPr lang="en-US" altLang="ja-JP" dirty="0" err="1">
                  <a:solidFill>
                    <a:schemeClr val="accent2"/>
                  </a:solidFill>
                </a:rPr>
                <a:t>MeV</a:t>
              </a:r>
              <a:endParaRPr lang="en-US" altLang="ja-JP" sz="1050" dirty="0">
                <a:solidFill>
                  <a:schemeClr val="accent2"/>
                </a:solidFill>
              </a:endParaRPr>
            </a:p>
            <a:p>
              <a:pPr marL="469900" indent="-469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</a:pPr>
              <a:r>
                <a:rPr lang="en-US" altLang="ja-JP" dirty="0">
                  <a:solidFill>
                    <a:schemeClr val="accent2"/>
                  </a:solidFill>
                  <a:latin typeface="Symbol" pitchFamily="18" charset="2"/>
                  <a:sym typeface="Wingdings" pitchFamily="2" charset="2"/>
                </a:rPr>
                <a:t>s</a:t>
              </a:r>
              <a:r>
                <a:rPr lang="en-US" altLang="ja-JP" dirty="0">
                  <a:solidFill>
                    <a:schemeClr val="accent2"/>
                  </a:solidFill>
                  <a:sym typeface="Wingdings" pitchFamily="2" charset="2"/>
                </a:rPr>
                <a:t> =12.5±0.2±1.6 </a:t>
              </a:r>
              <a:r>
                <a:rPr lang="en-US" altLang="ja-JP" dirty="0" err="1">
                  <a:solidFill>
                    <a:schemeClr val="accent2"/>
                  </a:solidFill>
                  <a:sym typeface="Wingdings" pitchFamily="2" charset="2"/>
                </a:rPr>
                <a:t>mb</a:t>
              </a:r>
              <a:endParaRPr lang="en-US" altLang="ja-JP" dirty="0">
                <a:solidFill>
                  <a:schemeClr val="accent2"/>
                </a:solidFill>
                <a:sym typeface="Wingdings" pitchFamily="2" charset="2"/>
              </a:endParaRPr>
            </a:p>
          </p:txBody>
        </p:sp>
      </p:grpSp>
      <p:grpSp>
        <p:nvGrpSpPr>
          <p:cNvPr id="3" name="グループ化 18"/>
          <p:cNvGrpSpPr/>
          <p:nvPr/>
        </p:nvGrpSpPr>
        <p:grpSpPr>
          <a:xfrm>
            <a:off x="4714875" y="1328746"/>
            <a:ext cx="4221163" cy="3243262"/>
            <a:chOff x="4714875" y="1328746"/>
            <a:chExt cx="4221163" cy="3243262"/>
          </a:xfrm>
        </p:grpSpPr>
        <p:pic>
          <p:nvPicPr>
            <p:cNvPr id="19458" name="図 15" descr="ang14be.td.eps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4875" y="1328746"/>
              <a:ext cx="4221163" cy="324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Line 18"/>
            <p:cNvSpPr>
              <a:spLocks noChangeShapeType="1"/>
            </p:cNvSpPr>
            <p:nvPr/>
          </p:nvSpPr>
          <p:spPr bwMode="auto">
            <a:xfrm flipH="1" flipV="1">
              <a:off x="6000761" y="2071678"/>
              <a:ext cx="214313" cy="500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8" name="Line 19"/>
            <p:cNvSpPr>
              <a:spLocks noChangeShapeType="1"/>
            </p:cNvSpPr>
            <p:nvPr/>
          </p:nvSpPr>
          <p:spPr bwMode="auto">
            <a:xfrm flipV="1">
              <a:off x="8072462" y="3143248"/>
              <a:ext cx="46038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9" name="Text Box 20"/>
            <p:cNvSpPr txBox="1">
              <a:spLocks noChangeArrowheads="1"/>
            </p:cNvSpPr>
            <p:nvPr/>
          </p:nvSpPr>
          <p:spPr bwMode="auto">
            <a:xfrm>
              <a:off x="6045214" y="2520946"/>
              <a:ext cx="4556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(A)</a:t>
              </a:r>
            </a:p>
          </p:txBody>
        </p:sp>
        <p:sp>
          <p:nvSpPr>
            <p:cNvPr id="19470" name="Text Box 21"/>
            <p:cNvSpPr txBox="1">
              <a:spLocks noChangeArrowheads="1"/>
            </p:cNvSpPr>
            <p:nvPr/>
          </p:nvSpPr>
          <p:spPr bwMode="auto">
            <a:xfrm>
              <a:off x="7858148" y="3449640"/>
              <a:ext cx="4556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(B)</a:t>
              </a:r>
            </a:p>
          </p:txBody>
        </p:sp>
        <p:sp>
          <p:nvSpPr>
            <p:cNvPr id="19472" name="Text Box 6"/>
            <p:cNvSpPr txBox="1">
              <a:spLocks noChangeArrowheads="1"/>
            </p:cNvSpPr>
            <p:nvPr/>
          </p:nvSpPr>
          <p:spPr bwMode="auto">
            <a:xfrm>
              <a:off x="5616676" y="3274829"/>
              <a:ext cx="2106613" cy="7080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p(</a:t>
              </a:r>
              <a:r>
                <a:rPr lang="en-US" altLang="ja-JP" sz="2000" baseline="30000" dirty="0"/>
                <a:t>14</a:t>
              </a:r>
              <a:r>
                <a:rPr lang="en-US" altLang="ja-JP" sz="2000" dirty="0"/>
                <a:t>Be,</a:t>
              </a:r>
              <a:r>
                <a:rPr lang="en-US" altLang="ja-JP" sz="2000" baseline="30000" dirty="0"/>
                <a:t>14</a:t>
              </a:r>
              <a:r>
                <a:rPr lang="en-US" altLang="ja-JP" sz="2000" dirty="0"/>
                <a:t>Be(2</a:t>
              </a:r>
              <a:r>
                <a:rPr lang="en-US" altLang="ja-JP" sz="2000" baseline="30000" dirty="0"/>
                <a:t>+</a:t>
              </a:r>
              <a:r>
                <a:rPr lang="en-US" altLang="ja-JP" sz="2000" dirty="0"/>
                <a:t>) )</a:t>
              </a:r>
            </a:p>
            <a:p>
              <a:r>
                <a:rPr lang="en-US" altLang="ja-JP" sz="2000" dirty="0"/>
                <a:t>69 </a:t>
              </a:r>
              <a:r>
                <a:rPr lang="en-US" altLang="ja-JP" sz="2000" dirty="0" err="1"/>
                <a:t>MeV</a:t>
              </a:r>
              <a:r>
                <a:rPr lang="en-US" altLang="ja-JP" sz="2000" dirty="0"/>
                <a:t>/nucleon</a:t>
              </a: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928794" y="6488692"/>
            <a:ext cx="578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Y. Kondo, </a:t>
            </a:r>
            <a:r>
              <a:rPr kumimoji="1" lang="en-US" altLang="ja-JP" dirty="0" smtClean="0"/>
              <a:t>T. Nakamura, </a:t>
            </a:r>
            <a:r>
              <a:rPr lang="en-US" altLang="ja-JP" dirty="0" smtClean="0"/>
              <a:t>Y. </a:t>
            </a:r>
            <a:r>
              <a:rPr lang="en-US" altLang="ja-JP" dirty="0" err="1" smtClean="0"/>
              <a:t>Satou</a:t>
            </a:r>
            <a:r>
              <a:rPr lang="en-US" altLang="ja-JP" dirty="0" smtClean="0"/>
              <a:t> et </a:t>
            </a:r>
            <a:r>
              <a:rPr kumimoji="1" lang="en-US" altLang="ja-JP" dirty="0" smtClean="0"/>
              <a:t>al.: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 be submitted</a:t>
            </a:r>
            <a:endParaRPr kumimoji="1" lang="ja-JP" alt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14282" y="4776815"/>
            <a:ext cx="4500562" cy="19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ja-JP" dirty="0" smtClean="0"/>
              <a:t>Width is dominated by the experimental resolution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ja-JP" dirty="0" smtClean="0"/>
              <a:t>(~100keV (1</a:t>
            </a:r>
            <a:r>
              <a:rPr lang="en-US" altLang="ja-JP" dirty="0" smtClean="0">
                <a:latin typeface="Symbol" pitchFamily="18" charset="2"/>
              </a:rPr>
              <a:t>s)</a:t>
            </a:r>
            <a:r>
              <a:rPr lang="en-US" altLang="ja-JP" dirty="0" smtClean="0"/>
              <a:t> @ 0.25MeV) </a:t>
            </a:r>
            <a:endParaRPr lang="en-US" altLang="ja-JP" dirty="0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928662" y="5591192"/>
          <a:ext cx="1969867" cy="481014"/>
        </p:xfrm>
        <a:graphic>
          <a:graphicData uri="http://schemas.openxmlformats.org/presentationml/2006/ole">
            <p:oleObj spid="_x0000_s333826" name="数式" r:id="rId6" imgW="1091880" imgH="266400" progId="Equation.3">
              <p:embed/>
            </p:oleObj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2928926" y="5600658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(1</a:t>
            </a:r>
            <a:r>
              <a:rPr kumimoji="1" lang="en-US" altLang="ja-JP" sz="2000" dirty="0" smtClean="0">
                <a:latin typeface="Symbol" pitchFamily="18" charset="2"/>
              </a:rPr>
              <a:t>s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 13" descr="bee2delta2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28737"/>
            <a:ext cx="4522751" cy="528641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2</a:t>
            </a:r>
            <a:r>
              <a:rPr kumimoji="1" lang="en-US" altLang="ja-JP" sz="3600" baseline="30000" dirty="0" smtClean="0"/>
              <a:t>+</a:t>
            </a:r>
            <a:r>
              <a:rPr kumimoji="1" lang="en-US" altLang="ja-JP" sz="3600" dirty="0" smtClean="0"/>
              <a:t> energy &amp; deformation length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7784" y="1785926"/>
            <a:ext cx="4000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en-US" altLang="ja-JP" sz="2400" dirty="0" smtClean="0"/>
              <a:t>2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energy</a:t>
            </a:r>
          </a:p>
          <a:p>
            <a:pPr lvl="1"/>
            <a:r>
              <a:rPr lang="en-US" altLang="ja-JP" sz="2400" dirty="0" smtClean="0"/>
              <a:t>Lower than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Be</a:t>
            </a:r>
          </a:p>
          <a:p>
            <a:pPr>
              <a:buFont typeface="Wingdings" pitchFamily="2" charset="2"/>
              <a:buChar char="n"/>
            </a:pPr>
            <a:endParaRPr kumimoji="1" lang="en-US" altLang="ja-JP" sz="2400" dirty="0" smtClean="0"/>
          </a:p>
          <a:p>
            <a:pPr>
              <a:buFont typeface="Wingdings" pitchFamily="2" charset="2"/>
              <a:buChar char="n"/>
            </a:pPr>
            <a:r>
              <a:rPr lang="en-US" altLang="ja-JP" sz="2400" dirty="0" smtClean="0"/>
              <a:t>Deformation length</a:t>
            </a:r>
          </a:p>
          <a:p>
            <a:pPr lvl="1"/>
            <a:r>
              <a:rPr kumimoji="1" lang="en-US" altLang="ja-JP" sz="2400" dirty="0" smtClean="0"/>
              <a:t>Smaller than 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Be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9058" y="3071810"/>
            <a:ext cx="714380" cy="285752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3786182" y="4786322"/>
            <a:ext cx="5357818" cy="1643074"/>
            <a:chOff x="3786182" y="4786322"/>
            <a:chExt cx="5357818" cy="164307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791526" y="5783065"/>
              <a:ext cx="4352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Proton/neutron collectivities can be deduced  </a:t>
              </a:r>
              <a:r>
                <a:rPr lang="en-US" altLang="ja-JP" dirty="0" smtClean="0"/>
                <a:t>(now in progress)</a:t>
              </a:r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786182" y="4786322"/>
              <a:ext cx="1000132" cy="1000132"/>
            </a:xfrm>
            <a:prstGeom prst="ellipse">
              <a:avLst/>
            </a:prstGeom>
            <a:noFill/>
            <a:ln w="381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>
              <a:endCxn id="7" idx="6"/>
            </p:cNvCxnSpPr>
            <p:nvPr/>
          </p:nvCxnSpPr>
          <p:spPr>
            <a:xfrm rot="10800000">
              <a:off x="4786314" y="5286388"/>
              <a:ext cx="1500198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6072198" y="5500702"/>
              <a:ext cx="428628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686425" y="3573463"/>
            <a:ext cx="3671888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Phase space decay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baseline="30000" smtClean="0">
                <a:latin typeface="Arial" charset="0"/>
                <a:cs typeface="Arial" charset="0"/>
              </a:rPr>
              <a:t>14</a:t>
            </a:r>
            <a:r>
              <a:rPr lang="en-US" altLang="ja-JP" sz="2000" smtClean="0">
                <a:latin typeface="Arial" charset="0"/>
                <a:cs typeface="Arial" charset="0"/>
              </a:rPr>
              <a:t>Be(2</a:t>
            </a:r>
            <a:r>
              <a:rPr lang="en-US" altLang="ja-JP" sz="2000" baseline="-25000" smtClean="0">
                <a:latin typeface="Arial" charset="0"/>
                <a:cs typeface="Arial" charset="0"/>
              </a:rPr>
              <a:t>1</a:t>
            </a:r>
            <a:r>
              <a:rPr lang="en-US" altLang="ja-JP" sz="2000" baseline="30000" smtClean="0">
                <a:latin typeface="Arial" charset="0"/>
                <a:cs typeface="Arial" charset="0"/>
              </a:rPr>
              <a:t>+</a:t>
            </a:r>
            <a:r>
              <a:rPr lang="en-US" altLang="ja-JP" sz="2000" smtClean="0">
                <a:latin typeface="Arial" charset="0"/>
                <a:cs typeface="Arial" charset="0"/>
              </a:rPr>
              <a:t>) </a:t>
            </a:r>
            <a:r>
              <a:rPr lang="en-US" altLang="ja-JP" sz="200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altLang="ja-JP" sz="2000" baseline="30000" smtClean="0">
                <a:latin typeface="Arial" charset="0"/>
                <a:cs typeface="Arial" charset="0"/>
                <a:sym typeface="Wingdings" pitchFamily="2" charset="2"/>
              </a:rPr>
              <a:t>12</a:t>
            </a:r>
            <a:r>
              <a:rPr lang="en-US" altLang="ja-JP" sz="2000" smtClean="0">
                <a:latin typeface="Arial" charset="0"/>
                <a:cs typeface="Arial" charset="0"/>
                <a:sym typeface="Wingdings" pitchFamily="2" charset="2"/>
              </a:rPr>
              <a:t>Be+n+n</a:t>
            </a:r>
            <a:endParaRPr lang="en-US" altLang="ja-JP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Sequential Decay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baseline="30000" smtClean="0">
                <a:latin typeface="Arial" charset="0"/>
                <a:cs typeface="Arial" charset="0"/>
              </a:rPr>
              <a:t>14</a:t>
            </a:r>
            <a:r>
              <a:rPr lang="en-US" altLang="ja-JP" sz="2000" smtClean="0">
                <a:latin typeface="Arial" charset="0"/>
                <a:cs typeface="Arial" charset="0"/>
              </a:rPr>
              <a:t>Be(2</a:t>
            </a:r>
            <a:r>
              <a:rPr lang="en-US" altLang="ja-JP" sz="2000" baseline="-25000" smtClean="0">
                <a:latin typeface="Arial" charset="0"/>
                <a:cs typeface="Arial" charset="0"/>
              </a:rPr>
              <a:t>1</a:t>
            </a:r>
            <a:r>
              <a:rPr lang="en-US" altLang="ja-JP" sz="2000" baseline="30000" smtClean="0">
                <a:latin typeface="Arial" charset="0"/>
                <a:cs typeface="Arial" charset="0"/>
              </a:rPr>
              <a:t>+</a:t>
            </a:r>
            <a:r>
              <a:rPr lang="en-US" altLang="ja-JP" sz="200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000" smtClean="0">
                <a:latin typeface="Arial" charset="0"/>
                <a:cs typeface="Arial" charset="0"/>
                <a:sym typeface="Wingdings" pitchFamily="2" charset="2"/>
              </a:rPr>
              <a:t>　　 </a:t>
            </a:r>
            <a:r>
              <a:rPr lang="en-US" altLang="ja-JP" sz="2000" baseline="30000" smtClean="0">
                <a:latin typeface="Arial" charset="0"/>
                <a:cs typeface="Arial" charset="0"/>
                <a:sym typeface="Wingdings" pitchFamily="2" charset="2"/>
              </a:rPr>
              <a:t>13</a:t>
            </a:r>
            <a:r>
              <a:rPr lang="en-US" altLang="ja-JP" sz="2000" smtClean="0">
                <a:latin typeface="Arial" charset="0"/>
                <a:cs typeface="Arial" charset="0"/>
                <a:sym typeface="Wingdings" pitchFamily="2" charset="2"/>
              </a:rPr>
              <a:t>Be+n (E</a:t>
            </a:r>
            <a:r>
              <a:rPr lang="en-US" altLang="ja-JP" sz="2000" baseline="-25000" smtClean="0">
                <a:latin typeface="Arial" charset="0"/>
                <a:cs typeface="Arial" charset="0"/>
                <a:sym typeface="Wingdings" pitchFamily="2" charset="2"/>
              </a:rPr>
              <a:t>rel</a:t>
            </a:r>
            <a:r>
              <a:rPr lang="en-US" altLang="ja-JP" sz="2000" smtClean="0">
                <a:latin typeface="Arial" charset="0"/>
                <a:cs typeface="Arial" charset="0"/>
                <a:sym typeface="Wingdings" pitchFamily="2" charset="2"/>
              </a:rPr>
              <a:t>=0.1MeV)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000" smtClean="0">
                <a:latin typeface="Arial" charset="0"/>
                <a:cs typeface="Arial" charset="0"/>
                <a:sym typeface="Wingdings" pitchFamily="2" charset="2"/>
              </a:rPr>
              <a:t>　　 </a:t>
            </a:r>
            <a:r>
              <a:rPr lang="en-US" altLang="ja-JP" sz="2000" baseline="30000" smtClean="0">
                <a:latin typeface="Arial" charset="0"/>
                <a:cs typeface="Arial" charset="0"/>
                <a:sym typeface="Wingdings" pitchFamily="2" charset="2"/>
              </a:rPr>
              <a:t>12</a:t>
            </a:r>
            <a:r>
              <a:rPr lang="en-US" altLang="ja-JP" sz="2000" smtClean="0">
                <a:latin typeface="Arial" charset="0"/>
                <a:cs typeface="Arial" charset="0"/>
                <a:sym typeface="Wingdings" pitchFamily="2" charset="2"/>
              </a:rPr>
              <a:t>Be+n+n (E</a:t>
            </a:r>
            <a:r>
              <a:rPr lang="en-US" altLang="ja-JP" sz="2000" baseline="-25000" smtClean="0">
                <a:latin typeface="Arial" charset="0"/>
                <a:cs typeface="Arial" charset="0"/>
                <a:sym typeface="Wingdings" pitchFamily="2" charset="2"/>
              </a:rPr>
              <a:t>rel</a:t>
            </a:r>
            <a:r>
              <a:rPr lang="en-US" altLang="ja-JP" sz="2000" smtClean="0">
                <a:latin typeface="Arial" charset="0"/>
                <a:cs typeface="Arial" charset="0"/>
                <a:sym typeface="Wingdings" pitchFamily="2" charset="2"/>
              </a:rPr>
              <a:t>=0.15MeV)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400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Arial" charset="0"/>
                <a:cs typeface="Arial" charset="0"/>
              </a:rPr>
              <a:t>Decay of </a:t>
            </a:r>
            <a:r>
              <a:rPr lang="en-US" altLang="ja-JP" baseline="30000" smtClean="0">
                <a:latin typeface="Arial" charset="0"/>
                <a:cs typeface="Arial" charset="0"/>
              </a:rPr>
              <a:t>14</a:t>
            </a:r>
            <a:r>
              <a:rPr lang="en-US" altLang="ja-JP" smtClean="0">
                <a:latin typeface="Arial" charset="0"/>
                <a:cs typeface="Arial" charset="0"/>
              </a:rPr>
              <a:t>Be(2</a:t>
            </a:r>
            <a:r>
              <a:rPr lang="en-US" altLang="ja-JP" baseline="-25000" smtClean="0">
                <a:latin typeface="Arial" charset="0"/>
                <a:cs typeface="Arial" charset="0"/>
              </a:rPr>
              <a:t>1</a:t>
            </a:r>
            <a:r>
              <a:rPr lang="en-US" altLang="ja-JP" baseline="30000" smtClean="0">
                <a:latin typeface="Arial" charset="0"/>
                <a:cs typeface="Arial" charset="0"/>
              </a:rPr>
              <a:t>+</a:t>
            </a:r>
            <a:r>
              <a:rPr lang="en-US" altLang="ja-JP" smtClean="0"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2" name="グループ化 28"/>
          <p:cNvGrpSpPr>
            <a:grpSpLocks/>
          </p:cNvGrpSpPr>
          <p:nvPr/>
        </p:nvGrpSpPr>
        <p:grpSpPr bwMode="auto">
          <a:xfrm>
            <a:off x="285750" y="1500188"/>
            <a:ext cx="4978400" cy="4787900"/>
            <a:chOff x="323850" y="1557338"/>
            <a:chExt cx="4978400" cy="4787900"/>
          </a:xfrm>
        </p:grpSpPr>
        <p:pic>
          <p:nvPicPr>
            <p:cNvPr id="20505" name="Picture 5" descr="corr14be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850" y="1557338"/>
              <a:ext cx="4978400" cy="478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436688" y="1773238"/>
              <a:ext cx="1479550" cy="1223962"/>
              <a:chOff x="884" y="890"/>
              <a:chExt cx="932" cy="771"/>
            </a:xfrm>
          </p:grpSpPr>
          <p:sp>
            <p:nvSpPr>
              <p:cNvPr id="20507" name="Line 7"/>
              <p:cNvSpPr>
                <a:spLocks noChangeShapeType="1"/>
              </p:cNvSpPr>
              <p:nvPr/>
            </p:nvSpPr>
            <p:spPr bwMode="auto">
              <a:xfrm flipH="1">
                <a:off x="884" y="1026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08" name="Line 8"/>
              <p:cNvSpPr>
                <a:spLocks noChangeShapeType="1"/>
              </p:cNvSpPr>
              <p:nvPr/>
            </p:nvSpPr>
            <p:spPr bwMode="auto">
              <a:xfrm flipH="1">
                <a:off x="1111" y="1480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09" name="Text Box 9"/>
              <p:cNvSpPr txBox="1">
                <a:spLocks noChangeArrowheads="1"/>
              </p:cNvSpPr>
              <p:nvPr/>
            </p:nvSpPr>
            <p:spPr bwMode="auto">
              <a:xfrm>
                <a:off x="1020" y="890"/>
                <a:ext cx="698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solidFill>
                      <a:srgbClr val="0000FF"/>
                    </a:solidFill>
                  </a:rPr>
                  <a:t>sequential</a:t>
                </a:r>
              </a:p>
            </p:txBody>
          </p:sp>
          <p:sp>
            <p:nvSpPr>
              <p:cNvPr id="20510" name="Text Box 10"/>
              <p:cNvSpPr txBox="1">
                <a:spLocks noChangeArrowheads="1"/>
              </p:cNvSpPr>
              <p:nvPr/>
            </p:nvSpPr>
            <p:spPr bwMode="auto">
              <a:xfrm>
                <a:off x="975" y="1268"/>
                <a:ext cx="84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solidFill>
                      <a:srgbClr val="FF0000"/>
                    </a:solidFill>
                  </a:rPr>
                  <a:t>phase space</a:t>
                </a:r>
              </a:p>
            </p:txBody>
          </p:sp>
        </p:grpSp>
      </p:grpSp>
      <p:grpSp>
        <p:nvGrpSpPr>
          <p:cNvPr id="4" name="グループ化 29"/>
          <p:cNvGrpSpPr>
            <a:grpSpLocks/>
          </p:cNvGrpSpPr>
          <p:nvPr/>
        </p:nvGrpSpPr>
        <p:grpSpPr bwMode="auto">
          <a:xfrm>
            <a:off x="0" y="1281113"/>
            <a:ext cx="5400675" cy="5400675"/>
            <a:chOff x="0" y="1281113"/>
            <a:chExt cx="5400675" cy="5400675"/>
          </a:xfrm>
        </p:grpSpPr>
        <p:pic>
          <p:nvPicPr>
            <p:cNvPr id="20501" name="Picture 15" descr="corr14b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281113"/>
              <a:ext cx="5400675" cy="540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957389" y="1327150"/>
              <a:ext cx="3335338" cy="5270500"/>
              <a:chOff x="1233" y="836"/>
              <a:chExt cx="2101" cy="3320"/>
            </a:xfrm>
          </p:grpSpPr>
          <p:sp>
            <p:nvSpPr>
              <p:cNvPr id="20503" name="Rectangle 12"/>
              <p:cNvSpPr>
                <a:spLocks noChangeArrowheads="1"/>
              </p:cNvSpPr>
              <p:nvPr/>
            </p:nvSpPr>
            <p:spPr bwMode="auto">
              <a:xfrm>
                <a:off x="1233" y="845"/>
                <a:ext cx="985" cy="33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504" name="Rectangle 13"/>
              <p:cNvSpPr>
                <a:spLocks noChangeArrowheads="1"/>
              </p:cNvSpPr>
              <p:nvPr/>
            </p:nvSpPr>
            <p:spPr bwMode="auto">
              <a:xfrm>
                <a:off x="2349" y="836"/>
                <a:ext cx="985" cy="3311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0486" name="AutoShape 17"/>
          <p:cNvSpPr>
            <a:spLocks noChangeArrowheads="1"/>
          </p:cNvSpPr>
          <p:nvPr/>
        </p:nvSpPr>
        <p:spPr bwMode="auto">
          <a:xfrm>
            <a:off x="5413375" y="3584575"/>
            <a:ext cx="360363" cy="360363"/>
          </a:xfrm>
          <a:custGeom>
            <a:avLst/>
            <a:gdLst>
              <a:gd name="T0" fmla="*/ 836696650 w 21600"/>
              <a:gd name="T1" fmla="*/ 0 h 21600"/>
              <a:gd name="T2" fmla="*/ 245045216 w 21600"/>
              <a:gd name="T3" fmla="*/ 245045216 h 21600"/>
              <a:gd name="T4" fmla="*/ 0 w 21600"/>
              <a:gd name="T5" fmla="*/ 836696650 h 21600"/>
              <a:gd name="T6" fmla="*/ 245045216 w 21600"/>
              <a:gd name="T7" fmla="*/ 1428347617 h 21600"/>
              <a:gd name="T8" fmla="*/ 836696650 w 21600"/>
              <a:gd name="T9" fmla="*/ 1673393301 h 21600"/>
              <a:gd name="T10" fmla="*/ 1428347617 w 21600"/>
              <a:gd name="T11" fmla="*/ 1428347617 h 21600"/>
              <a:gd name="T12" fmla="*/ 1673393301 w 21600"/>
              <a:gd name="T13" fmla="*/ 836696650 h 21600"/>
              <a:gd name="T14" fmla="*/ 1428347617 w 21600"/>
              <a:gd name="T15" fmla="*/ 2450452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213" y="10800"/>
                </a:moveTo>
                <a:cubicBezTo>
                  <a:pt x="3213" y="14990"/>
                  <a:pt x="6610" y="18387"/>
                  <a:pt x="10800" y="18387"/>
                </a:cubicBezTo>
                <a:cubicBezTo>
                  <a:pt x="14990" y="18387"/>
                  <a:pt x="18387" y="14990"/>
                  <a:pt x="18387" y="10800"/>
                </a:cubicBezTo>
                <a:cubicBezTo>
                  <a:pt x="18387" y="6610"/>
                  <a:pt x="14990" y="3213"/>
                  <a:pt x="10800" y="3213"/>
                </a:cubicBezTo>
                <a:cubicBezTo>
                  <a:pt x="6610" y="3213"/>
                  <a:pt x="3213" y="6610"/>
                  <a:pt x="3213" y="1080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7" name="AutoShape 18"/>
          <p:cNvSpPr>
            <a:spLocks noChangeArrowheads="1"/>
          </p:cNvSpPr>
          <p:nvPr/>
        </p:nvSpPr>
        <p:spPr bwMode="auto">
          <a:xfrm rot="2741752">
            <a:off x="5375275" y="4273550"/>
            <a:ext cx="431800" cy="431800"/>
          </a:xfrm>
          <a:prstGeom prst="plus">
            <a:avLst>
              <a:gd name="adj" fmla="val 439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227763" y="1341438"/>
            <a:ext cx="1619250" cy="1985962"/>
            <a:chOff x="4694" y="796"/>
            <a:chExt cx="1020" cy="1251"/>
          </a:xfrm>
        </p:grpSpPr>
        <p:sp>
          <p:nvSpPr>
            <p:cNvPr id="20489" name="Oval 20"/>
            <p:cNvSpPr>
              <a:spLocks noChangeArrowheads="1"/>
            </p:cNvSpPr>
            <p:nvPr/>
          </p:nvSpPr>
          <p:spPr bwMode="auto">
            <a:xfrm>
              <a:off x="4921" y="890"/>
              <a:ext cx="317" cy="3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600" baseline="30000"/>
                <a:t>12</a:t>
              </a:r>
              <a:r>
                <a:rPr lang="en-US" altLang="ja-JP" sz="1600"/>
                <a:t>Be</a:t>
              </a:r>
            </a:p>
          </p:txBody>
        </p:sp>
        <p:sp>
          <p:nvSpPr>
            <p:cNvPr id="239637" name="Oval 21"/>
            <p:cNvSpPr>
              <a:spLocks noChangeArrowheads="1"/>
            </p:cNvSpPr>
            <p:nvPr/>
          </p:nvSpPr>
          <p:spPr bwMode="auto">
            <a:xfrm>
              <a:off x="5533" y="1117"/>
              <a:ext cx="181" cy="1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1600"/>
                <a:t>n</a:t>
              </a:r>
            </a:p>
          </p:txBody>
        </p:sp>
        <p:sp>
          <p:nvSpPr>
            <p:cNvPr id="239638" name="Oval 22"/>
            <p:cNvSpPr>
              <a:spLocks noChangeArrowheads="1"/>
            </p:cNvSpPr>
            <p:nvPr/>
          </p:nvSpPr>
          <p:spPr bwMode="auto">
            <a:xfrm>
              <a:off x="5057" y="1480"/>
              <a:ext cx="181" cy="1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1600" dirty="0"/>
                <a:t>n</a:t>
              </a:r>
            </a:p>
          </p:txBody>
        </p:sp>
        <p:sp>
          <p:nvSpPr>
            <p:cNvPr id="20492" name="Line 23"/>
            <p:cNvSpPr>
              <a:spLocks noChangeShapeType="1"/>
            </p:cNvSpPr>
            <p:nvPr/>
          </p:nvSpPr>
          <p:spPr bwMode="auto">
            <a:xfrm>
              <a:off x="5102" y="1207"/>
              <a:ext cx="45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3" name="Line 24"/>
            <p:cNvSpPr>
              <a:spLocks noChangeShapeType="1"/>
            </p:cNvSpPr>
            <p:nvPr/>
          </p:nvSpPr>
          <p:spPr bwMode="auto">
            <a:xfrm flipH="1">
              <a:off x="5238" y="1253"/>
              <a:ext cx="31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4" name="Line 25"/>
            <p:cNvSpPr>
              <a:spLocks noChangeShapeType="1"/>
            </p:cNvSpPr>
            <p:nvPr/>
          </p:nvSpPr>
          <p:spPr bwMode="auto">
            <a:xfrm>
              <a:off x="5238" y="1071"/>
              <a:ext cx="318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5" name="Text Box 26"/>
            <p:cNvSpPr txBox="1">
              <a:spLocks noChangeArrowheads="1"/>
            </p:cNvSpPr>
            <p:nvPr/>
          </p:nvSpPr>
          <p:spPr bwMode="auto">
            <a:xfrm>
              <a:off x="5271" y="796"/>
              <a:ext cx="4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/>
                <a:t>E</a:t>
              </a:r>
              <a:r>
                <a:rPr lang="en-US" altLang="ja-JP" sz="2000" baseline="-25000"/>
                <a:t>c-n1</a:t>
              </a:r>
            </a:p>
          </p:txBody>
        </p:sp>
        <p:sp>
          <p:nvSpPr>
            <p:cNvPr id="20496" name="Text Box 27"/>
            <p:cNvSpPr txBox="1">
              <a:spLocks noChangeArrowheads="1"/>
            </p:cNvSpPr>
            <p:nvPr/>
          </p:nvSpPr>
          <p:spPr bwMode="auto">
            <a:xfrm>
              <a:off x="5329" y="1366"/>
              <a:ext cx="3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/>
                <a:t>E</a:t>
              </a:r>
              <a:r>
                <a:rPr lang="en-US" altLang="ja-JP" sz="2000" baseline="-25000"/>
                <a:t>n-n</a:t>
              </a:r>
            </a:p>
          </p:txBody>
        </p:sp>
        <p:sp>
          <p:nvSpPr>
            <p:cNvPr id="20497" name="Text Box 28"/>
            <p:cNvSpPr txBox="1">
              <a:spLocks noChangeArrowheads="1"/>
            </p:cNvSpPr>
            <p:nvPr/>
          </p:nvSpPr>
          <p:spPr bwMode="auto">
            <a:xfrm>
              <a:off x="4694" y="1207"/>
              <a:ext cx="4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/>
                <a:t>E</a:t>
              </a:r>
              <a:r>
                <a:rPr lang="en-US" altLang="ja-JP" sz="2000" baseline="-25000"/>
                <a:t>c-n2</a:t>
              </a:r>
            </a:p>
          </p:txBody>
        </p:sp>
        <p:sp>
          <p:nvSpPr>
            <p:cNvPr id="20498" name="Line 29"/>
            <p:cNvSpPr>
              <a:spLocks noChangeShapeType="1"/>
            </p:cNvSpPr>
            <p:nvPr/>
          </p:nvSpPr>
          <p:spPr bwMode="auto">
            <a:xfrm>
              <a:off x="5193" y="1162"/>
              <a:ext cx="227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9" name="Text Box 30"/>
            <p:cNvSpPr txBox="1">
              <a:spLocks noChangeArrowheads="1"/>
            </p:cNvSpPr>
            <p:nvPr/>
          </p:nvSpPr>
          <p:spPr bwMode="auto">
            <a:xfrm>
              <a:off x="5057" y="179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/>
                <a:t>E</a:t>
              </a:r>
              <a:r>
                <a:rPr lang="en-US" altLang="ja-JP" sz="2000" baseline="-25000"/>
                <a:t>c-(nn)</a:t>
              </a:r>
            </a:p>
          </p:txBody>
        </p:sp>
        <p:sp>
          <p:nvSpPr>
            <p:cNvPr id="20500" name="Line 31"/>
            <p:cNvSpPr>
              <a:spLocks noChangeShapeType="1"/>
            </p:cNvSpPr>
            <p:nvPr/>
          </p:nvSpPr>
          <p:spPr bwMode="auto">
            <a:xfrm>
              <a:off x="5284" y="1253"/>
              <a:ext cx="45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03477"/>
            <a:ext cx="7696200" cy="31972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Relative energy spectrum (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12</a:t>
            </a: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Be+n)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Transverse momentum distributions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ja-JP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85728"/>
            <a:ext cx="7772400" cy="1829761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latin typeface="Arial" charset="0"/>
                <a:cs typeface="Arial" charset="0"/>
              </a:rPr>
              <a:t>Results</a:t>
            </a:r>
            <a:br>
              <a:rPr lang="en-US" altLang="ja-JP" dirty="0" smtClean="0">
                <a:latin typeface="Arial" charset="0"/>
                <a:cs typeface="Arial" charset="0"/>
              </a:rPr>
            </a:br>
            <a:r>
              <a:rPr lang="en-US" altLang="ja-JP" dirty="0" smtClean="0">
                <a:latin typeface="Arial" charset="0"/>
                <a:cs typeface="Arial" charset="0"/>
              </a:rPr>
              <a:t>(One-neutron removal)</a:t>
            </a:r>
          </a:p>
        </p:txBody>
      </p:sp>
      <p:grpSp>
        <p:nvGrpSpPr>
          <p:cNvPr id="34" name="グループ化 72"/>
          <p:cNvGrpSpPr>
            <a:grpSpLocks/>
          </p:cNvGrpSpPr>
          <p:nvPr/>
        </p:nvGrpSpPr>
        <p:grpSpPr bwMode="auto">
          <a:xfrm>
            <a:off x="1494251" y="2857496"/>
            <a:ext cx="6306299" cy="2238378"/>
            <a:chOff x="106363" y="4786313"/>
            <a:chExt cx="4897437" cy="1738312"/>
          </a:xfrm>
        </p:grpSpPr>
        <p:graphicFrame>
          <p:nvGraphicFramePr>
            <p:cNvPr id="35" name="Object 36"/>
            <p:cNvGraphicFramePr>
              <a:graphicFrameLocks noChangeAspect="1"/>
            </p:cNvGraphicFramePr>
            <p:nvPr/>
          </p:nvGraphicFramePr>
          <p:xfrm>
            <a:off x="4427538" y="4786313"/>
            <a:ext cx="393700" cy="393700"/>
          </p:xfrm>
          <a:graphic>
            <a:graphicData uri="http://schemas.openxmlformats.org/presentationml/2006/ole">
              <p:oleObj spid="_x0000_s276485" name="数式" r:id="rId4" imgW="228600" imgH="228600" progId="Equation.3">
                <p:embed/>
              </p:oleObj>
            </a:graphicData>
          </a:graphic>
        </p:graphicFrame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1508125" y="5457825"/>
              <a:ext cx="3206750" cy="34290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116013" y="5800725"/>
              <a:ext cx="3478212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1341438" y="6024563"/>
              <a:ext cx="223837" cy="2254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600"/>
                <a:t>p</a:t>
              </a:r>
            </a:p>
          </p:txBody>
        </p:sp>
        <p:sp>
          <p:nvSpPr>
            <p:cNvPr id="39" name="Oval 41"/>
            <p:cNvSpPr>
              <a:spLocks noChangeArrowheads="1"/>
            </p:cNvSpPr>
            <p:nvPr/>
          </p:nvSpPr>
          <p:spPr bwMode="auto">
            <a:xfrm>
              <a:off x="106363" y="5464230"/>
              <a:ext cx="674485" cy="674633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126164" y="5602870"/>
              <a:ext cx="393553" cy="39363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baseline="30000"/>
                <a:t>12</a:t>
              </a:r>
              <a:r>
                <a:rPr kumimoji="0" lang="en-US" altLang="ja-JP"/>
                <a:t>Be</a:t>
              </a:r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488950" y="5540375"/>
              <a:ext cx="204788" cy="20478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600" dirty="0"/>
                <a:t>n</a:t>
              </a:r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519113" y="5821363"/>
              <a:ext cx="204787" cy="20478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600"/>
                <a:t>n</a:t>
              </a: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780848" y="5800927"/>
              <a:ext cx="3923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106363" y="5233988"/>
              <a:ext cx="494468" cy="286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baseline="30000"/>
                <a:t>14</a:t>
              </a:r>
              <a:r>
                <a:rPr kumimoji="0" lang="en-US" altLang="ja-JP"/>
                <a:t>Be</a:t>
              </a:r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auto">
            <a:xfrm>
              <a:off x="4035425" y="5322888"/>
              <a:ext cx="392112" cy="393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baseline="30000"/>
                <a:t>12</a:t>
              </a:r>
              <a:r>
                <a:rPr kumimoji="0" lang="en-US" altLang="ja-JP"/>
                <a:t>Be</a:t>
              </a:r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3922713" y="4987925"/>
              <a:ext cx="225425" cy="2254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600"/>
                <a:t>n</a:t>
              </a: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4427538" y="5492750"/>
              <a:ext cx="576262" cy="1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V="1">
              <a:off x="4137025" y="4930775"/>
              <a:ext cx="290512" cy="122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 sz="2400"/>
            </a:p>
          </p:txBody>
        </p:sp>
        <p:graphicFrame>
          <p:nvGraphicFramePr>
            <p:cNvPr id="50" name="Object 51"/>
            <p:cNvGraphicFramePr>
              <a:graphicFrameLocks noChangeAspect="1"/>
            </p:cNvGraphicFramePr>
            <p:nvPr/>
          </p:nvGraphicFramePr>
          <p:xfrm>
            <a:off x="4445000" y="5097463"/>
            <a:ext cx="558800" cy="409575"/>
          </p:xfrm>
          <a:graphic>
            <a:graphicData uri="http://schemas.openxmlformats.org/presentationml/2006/ole">
              <p:oleObj spid="_x0000_s276486" name="数式" r:id="rId5" imgW="330120" imgH="241200" progId="Equation.3">
                <p:embed/>
              </p:oleObj>
            </a:graphicData>
          </a:graphic>
        </p:graphicFrame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2249488" y="5402263"/>
              <a:ext cx="449262" cy="286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ja-JP" i="1">
                  <a:latin typeface="Symbol" pitchFamily="18" charset="2"/>
                </a:rPr>
                <a:t>q</a:t>
              </a: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2574925" y="5287963"/>
              <a:ext cx="674687" cy="674687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2593975" y="5440363"/>
              <a:ext cx="393700" cy="3921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baseline="30000"/>
                <a:t>12</a:t>
              </a:r>
              <a:r>
                <a:rPr kumimoji="0" lang="en-US" altLang="ja-JP"/>
                <a:t>Be</a:t>
              </a: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2957513" y="5376863"/>
              <a:ext cx="204787" cy="20478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600"/>
                <a:t>n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V="1">
              <a:off x="3248025" y="5516563"/>
              <a:ext cx="603250" cy="85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059113" y="5170488"/>
              <a:ext cx="494468" cy="286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baseline="30000"/>
                <a:t>13</a:t>
              </a:r>
              <a:r>
                <a:rPr kumimoji="0" lang="en-US" altLang="ja-JP"/>
                <a:t>Be</a:t>
              </a: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438400" y="5689600"/>
              <a:ext cx="42862" cy="127000"/>
            </a:xfrm>
            <a:custGeom>
              <a:avLst/>
              <a:gdLst>
                <a:gd name="T0" fmla="*/ 2147483647 w 53"/>
                <a:gd name="T1" fmla="*/ 2147483647 h 181"/>
                <a:gd name="T2" fmla="*/ 2147483647 w 53"/>
                <a:gd name="T3" fmla="*/ 2147483647 h 181"/>
                <a:gd name="T4" fmla="*/ 0 w 53"/>
                <a:gd name="T5" fmla="*/ 0 h 181"/>
                <a:gd name="T6" fmla="*/ 0 60000 65536"/>
                <a:gd name="T7" fmla="*/ 0 60000 65536"/>
                <a:gd name="T8" fmla="*/ 0 60000 65536"/>
                <a:gd name="T9" fmla="*/ 0 w 53"/>
                <a:gd name="T10" fmla="*/ 0 h 181"/>
                <a:gd name="T11" fmla="*/ 53 w 5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181">
                  <a:moveTo>
                    <a:pt x="52" y="181"/>
                  </a:moveTo>
                  <a:cubicBezTo>
                    <a:pt x="51" y="164"/>
                    <a:pt x="53" y="109"/>
                    <a:pt x="44" y="79"/>
                  </a:cubicBezTo>
                  <a:cubicBezTo>
                    <a:pt x="35" y="49"/>
                    <a:pt x="9" y="16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1258888" y="5346700"/>
              <a:ext cx="649287" cy="7747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1617663" y="6178550"/>
              <a:ext cx="204787" cy="20478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600"/>
                <a:t>n</a:t>
              </a:r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1833563" y="6321425"/>
              <a:ext cx="360362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グループ化 244"/>
          <p:cNvGrpSpPr/>
          <p:nvPr/>
        </p:nvGrpSpPr>
        <p:grpSpPr>
          <a:xfrm>
            <a:off x="-285784" y="1249330"/>
            <a:ext cx="4680000" cy="4680000"/>
            <a:chOff x="0" y="1249330"/>
            <a:chExt cx="4680000" cy="4680000"/>
          </a:xfrm>
        </p:grpSpPr>
        <p:pic>
          <p:nvPicPr>
            <p:cNvPr id="80909" name="Picture 13" descr="C:\Users\kondo\Documents\power point\Pisa08\erel13be2n1n0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249330"/>
              <a:ext cx="4680000" cy="4680000"/>
            </a:xfrm>
            <a:prstGeom prst="rect">
              <a:avLst/>
            </a:prstGeom>
            <a:noFill/>
          </p:spPr>
        </p:pic>
        <p:sp>
          <p:nvSpPr>
            <p:cNvPr id="243" name="Text Box 5"/>
            <p:cNvSpPr txBox="1">
              <a:spLocks noChangeArrowheads="1"/>
            </p:cNvSpPr>
            <p:nvPr/>
          </p:nvSpPr>
          <p:spPr bwMode="auto">
            <a:xfrm>
              <a:off x="1529506" y="2143116"/>
              <a:ext cx="1256544" cy="3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dirty="0" err="1" smtClean="0"/>
                <a:t>M</a:t>
              </a:r>
              <a:r>
                <a:rPr lang="en-US" altLang="ja-JP" sz="1800" baseline="-25000" dirty="0" err="1" smtClean="0"/>
                <a:t>n</a:t>
              </a:r>
              <a:r>
                <a:rPr lang="en-US" altLang="ja-JP" sz="1800" dirty="0" smtClean="0"/>
                <a:t>=1 events</a:t>
              </a:r>
              <a:endParaRPr lang="ja-JP" altLang="en-US" sz="1800" dirty="0"/>
            </a:p>
          </p:txBody>
        </p:sp>
        <p:sp>
          <p:nvSpPr>
            <p:cNvPr id="244" name="Line 8"/>
            <p:cNvSpPr>
              <a:spLocks noChangeShapeType="1"/>
            </p:cNvSpPr>
            <p:nvPr/>
          </p:nvSpPr>
          <p:spPr bwMode="auto">
            <a:xfrm flipH="1">
              <a:off x="1162066" y="2459103"/>
              <a:ext cx="552414" cy="59366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63" y="142875"/>
            <a:ext cx="8072437" cy="1143000"/>
          </a:xfrm>
        </p:spPr>
        <p:txBody>
          <a:bodyPr/>
          <a:lstStyle/>
          <a:p>
            <a:r>
              <a:rPr lang="en-US" altLang="ja-JP" sz="3600" dirty="0"/>
              <a:t>Subtraction of Inelastic Component</a:t>
            </a:r>
          </a:p>
        </p:txBody>
      </p:sp>
      <p:grpSp>
        <p:nvGrpSpPr>
          <p:cNvPr id="236" name="グループ化 235"/>
          <p:cNvGrpSpPr/>
          <p:nvPr/>
        </p:nvGrpSpPr>
        <p:grpSpPr>
          <a:xfrm>
            <a:off x="-285784" y="1249330"/>
            <a:ext cx="4895632" cy="4680000"/>
            <a:chOff x="0" y="1285860"/>
            <a:chExt cx="4895632" cy="4680000"/>
          </a:xfrm>
        </p:grpSpPr>
        <p:pic>
          <p:nvPicPr>
            <p:cNvPr id="80907" name="Picture 11" descr="C:\Users\kondo\Documents\power point\Pisa08\erel13be2n1n.e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285860"/>
              <a:ext cx="4680000" cy="4680000"/>
            </a:xfrm>
            <a:prstGeom prst="rect">
              <a:avLst/>
            </a:prstGeom>
            <a:noFill/>
          </p:spPr>
        </p:pic>
        <p:sp>
          <p:nvSpPr>
            <p:cNvPr id="198661" name="Text Box 5"/>
            <p:cNvSpPr txBox="1">
              <a:spLocks noChangeArrowheads="1"/>
            </p:cNvSpPr>
            <p:nvPr/>
          </p:nvSpPr>
          <p:spPr bwMode="auto">
            <a:xfrm>
              <a:off x="1529506" y="2184319"/>
              <a:ext cx="1256544" cy="3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dirty="0" err="1" smtClean="0"/>
                <a:t>M</a:t>
              </a:r>
              <a:r>
                <a:rPr lang="en-US" altLang="ja-JP" sz="1800" baseline="-25000" dirty="0" err="1" smtClean="0"/>
                <a:t>n</a:t>
              </a:r>
              <a:r>
                <a:rPr lang="en-US" altLang="ja-JP" sz="1800" dirty="0" smtClean="0"/>
                <a:t>=1 events</a:t>
              </a:r>
              <a:endParaRPr lang="ja-JP" altLang="en-US" sz="1800" dirty="0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714480" y="2625205"/>
              <a:ext cx="3181152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800" dirty="0" smtClean="0"/>
                <a:t>Inelastic channel</a:t>
              </a:r>
              <a:endParaRPr lang="ja-JP" altLang="en-US" sz="1800" dirty="0"/>
            </a:p>
            <a:p>
              <a:r>
                <a:rPr lang="en-US" altLang="ja-JP" sz="1800" dirty="0" smtClean="0"/>
                <a:t>Estimated from </a:t>
              </a:r>
              <a:r>
                <a:rPr lang="en-US" altLang="ja-JP" sz="1800" dirty="0" err="1" smtClean="0"/>
                <a:t>M</a:t>
              </a:r>
              <a:r>
                <a:rPr lang="en-US" altLang="ja-JP" sz="1800" baseline="-25000" dirty="0" err="1" smtClean="0"/>
                <a:t>n</a:t>
              </a:r>
              <a:r>
                <a:rPr lang="en-US" altLang="ja-JP" sz="1800" dirty="0" smtClean="0"/>
                <a:t>=2</a:t>
              </a:r>
              <a:r>
                <a:rPr lang="ja-JP" altLang="en-US" sz="1800" dirty="0" smtClean="0"/>
                <a:t> </a:t>
              </a:r>
              <a:r>
                <a:rPr lang="en-US" altLang="ja-JP" sz="1800" dirty="0" smtClean="0"/>
                <a:t>events</a:t>
              </a:r>
              <a:endParaRPr lang="ja-JP" altLang="en-US" sz="1800" dirty="0"/>
            </a:p>
          </p:txBody>
        </p:sp>
        <p:sp>
          <p:nvSpPr>
            <p:cNvPr id="198663" name="Text Box 7"/>
            <p:cNvSpPr txBox="1">
              <a:spLocks noChangeArrowheads="1"/>
            </p:cNvSpPr>
            <p:nvPr/>
          </p:nvSpPr>
          <p:spPr bwMode="auto">
            <a:xfrm>
              <a:off x="1583658" y="3593454"/>
              <a:ext cx="327409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800" dirty="0" smtClean="0"/>
                <a:t>One-neutron removal channel</a:t>
              </a:r>
              <a:endParaRPr lang="ja-JP" altLang="en-US" sz="1800" dirty="0"/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 flipH="1">
              <a:off x="1162066" y="2500306"/>
              <a:ext cx="552414" cy="59366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665" name="Line 9"/>
            <p:cNvSpPr>
              <a:spLocks noChangeShapeType="1"/>
            </p:cNvSpPr>
            <p:nvPr/>
          </p:nvSpPr>
          <p:spPr bwMode="auto">
            <a:xfrm flipH="1">
              <a:off x="1143007" y="2928935"/>
              <a:ext cx="571469" cy="53659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666" name="Line 10"/>
            <p:cNvSpPr>
              <a:spLocks noChangeShapeType="1"/>
            </p:cNvSpPr>
            <p:nvPr/>
          </p:nvSpPr>
          <p:spPr bwMode="auto">
            <a:xfrm flipH="1">
              <a:off x="1500166" y="3962786"/>
              <a:ext cx="642942" cy="46634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670" name="AutoShape 14"/>
            <p:cNvSpPr>
              <a:spLocks noChangeArrowheads="1"/>
            </p:cNvSpPr>
            <p:nvPr/>
          </p:nvSpPr>
          <p:spPr bwMode="auto">
            <a:xfrm>
              <a:off x="928662" y="1997359"/>
              <a:ext cx="184716" cy="281150"/>
            </a:xfrm>
            <a:prstGeom prst="downArrow">
              <a:avLst>
                <a:gd name="adj1" fmla="val 33630"/>
                <a:gd name="adj2" fmla="val 597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102335" y="1962522"/>
              <a:ext cx="2112343" cy="3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Corresponds to </a:t>
              </a:r>
              <a:r>
                <a:rPr lang="en-US" altLang="ja-JP" sz="1800" baseline="30000" dirty="0" smtClean="0"/>
                <a:t>14</a:t>
              </a:r>
              <a:r>
                <a:rPr lang="en-US" altLang="ja-JP" sz="1800" dirty="0" smtClean="0"/>
                <a:t>Be(2</a:t>
              </a:r>
              <a:r>
                <a:rPr lang="en-US" altLang="ja-JP" sz="1800" baseline="30000" dirty="0" smtClean="0"/>
                <a:t>+</a:t>
              </a:r>
              <a:r>
                <a:rPr lang="en-US" altLang="ja-JP" sz="1800" dirty="0" smtClean="0"/>
                <a:t>)</a:t>
              </a:r>
              <a:endParaRPr lang="ja-JP" altLang="en-US" sz="1800" dirty="0"/>
            </a:p>
          </p:txBody>
        </p:sp>
      </p:grpSp>
      <p:grpSp>
        <p:nvGrpSpPr>
          <p:cNvPr id="241" name="グループ化 240"/>
          <p:cNvGrpSpPr/>
          <p:nvPr/>
        </p:nvGrpSpPr>
        <p:grpSpPr>
          <a:xfrm>
            <a:off x="5000628" y="1214422"/>
            <a:ext cx="4035423" cy="2520000"/>
            <a:chOff x="5000628" y="1357298"/>
            <a:chExt cx="4035423" cy="252000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000628" y="1357298"/>
              <a:ext cx="4035423" cy="252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3" name="Text Box 48"/>
            <p:cNvSpPr txBox="1">
              <a:spLocks noChangeArrowheads="1"/>
            </p:cNvSpPr>
            <p:nvPr/>
          </p:nvSpPr>
          <p:spPr bwMode="auto">
            <a:xfrm>
              <a:off x="5286380" y="1357298"/>
              <a:ext cx="34547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ja-JP" b="1" dirty="0" smtClean="0"/>
                <a:t>One-neutron removal channel</a:t>
              </a:r>
            </a:p>
            <a:p>
              <a:pPr algn="ctr" eaLnBrk="0" hangingPunct="0"/>
              <a:r>
                <a:rPr kumimoji="0" lang="en-US" altLang="ja-JP" b="1" dirty="0" smtClean="0"/>
                <a:t>(one neutron is emitted)</a:t>
              </a:r>
              <a:endParaRPr kumimoji="0" lang="en-US" altLang="ja-JP" b="1" dirty="0"/>
            </a:p>
          </p:txBody>
        </p:sp>
        <p:grpSp>
          <p:nvGrpSpPr>
            <p:cNvPr id="222" name="グループ化 221"/>
            <p:cNvGrpSpPr/>
            <p:nvPr/>
          </p:nvGrpSpPr>
          <p:grpSpPr>
            <a:xfrm>
              <a:off x="5286380" y="2205037"/>
              <a:ext cx="2603950" cy="1366839"/>
              <a:chOff x="6072198" y="1776409"/>
              <a:chExt cx="2603950" cy="1366839"/>
            </a:xfrm>
          </p:grpSpPr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 flipV="1">
                <a:off x="6075608" y="2135188"/>
                <a:ext cx="866316" cy="69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82" name="グループ化 181"/>
              <p:cNvGrpSpPr/>
              <p:nvPr/>
            </p:nvGrpSpPr>
            <p:grpSpPr>
              <a:xfrm>
                <a:off x="7929586" y="1776409"/>
                <a:ext cx="287338" cy="1152525"/>
                <a:chOff x="7959725" y="3716338"/>
                <a:chExt cx="287338" cy="1152525"/>
              </a:xfrm>
            </p:grpSpPr>
            <p:grpSp>
              <p:nvGrpSpPr>
                <p:cNvPr id="183" name="Group 107"/>
                <p:cNvGrpSpPr>
                  <a:grpSpLocks/>
                </p:cNvGrpSpPr>
                <p:nvPr/>
              </p:nvGrpSpPr>
              <p:grpSpPr bwMode="auto">
                <a:xfrm>
                  <a:off x="8104188" y="3716341"/>
                  <a:ext cx="142875" cy="1152528"/>
                  <a:chOff x="930" y="1026"/>
                  <a:chExt cx="90" cy="726"/>
                </a:xfrm>
              </p:grpSpPr>
              <p:sp>
                <p:nvSpPr>
                  <p:cNvPr id="193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02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4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11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5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0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6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9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38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8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48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9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7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0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66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84" name="Group 125"/>
                <p:cNvGrpSpPr>
                  <a:grpSpLocks/>
                </p:cNvGrpSpPr>
                <p:nvPr/>
              </p:nvGrpSpPr>
              <p:grpSpPr bwMode="auto">
                <a:xfrm>
                  <a:off x="7959725" y="3716351"/>
                  <a:ext cx="142875" cy="1152528"/>
                  <a:chOff x="1428" y="3065"/>
                  <a:chExt cx="90" cy="726"/>
                </a:xfrm>
              </p:grpSpPr>
              <p:sp>
                <p:nvSpPr>
                  <p:cNvPr id="18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065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8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15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87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24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8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61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8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42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0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51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1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70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2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33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6929454" y="1776409"/>
                <a:ext cx="287338" cy="1152525"/>
                <a:chOff x="7959725" y="3716338"/>
                <a:chExt cx="287338" cy="1152525"/>
              </a:xfrm>
            </p:grpSpPr>
            <p:grpSp>
              <p:nvGrpSpPr>
                <p:cNvPr id="202" name="Group 107"/>
                <p:cNvGrpSpPr>
                  <a:grpSpLocks/>
                </p:cNvGrpSpPr>
                <p:nvPr/>
              </p:nvGrpSpPr>
              <p:grpSpPr bwMode="auto">
                <a:xfrm>
                  <a:off x="8104188" y="3716339"/>
                  <a:ext cx="142875" cy="1152528"/>
                  <a:chOff x="930" y="1026"/>
                  <a:chExt cx="90" cy="726"/>
                </a:xfrm>
              </p:grpSpPr>
              <p:sp>
                <p:nvSpPr>
                  <p:cNvPr id="21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02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11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0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9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38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48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7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66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03" name="Group 125"/>
                <p:cNvGrpSpPr>
                  <a:grpSpLocks/>
                </p:cNvGrpSpPr>
                <p:nvPr/>
              </p:nvGrpSpPr>
              <p:grpSpPr bwMode="auto">
                <a:xfrm>
                  <a:off x="7959725" y="3716351"/>
                  <a:ext cx="142875" cy="1152528"/>
                  <a:chOff x="1428" y="3065"/>
                  <a:chExt cx="90" cy="726"/>
                </a:xfrm>
              </p:grpSpPr>
              <p:sp>
                <p:nvSpPr>
                  <p:cNvPr id="20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065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15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247"/>
                    <a:ext cx="90" cy="91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7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61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42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51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70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33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 flipV="1">
                <a:off x="7086841" y="1844675"/>
                <a:ext cx="1589307" cy="290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Line 44"/>
              <p:cNvSpPr>
                <a:spLocks noChangeShapeType="1"/>
              </p:cNvSpPr>
              <p:nvPr/>
            </p:nvSpPr>
            <p:spPr bwMode="auto">
              <a:xfrm>
                <a:off x="6072198" y="2355842"/>
                <a:ext cx="142876" cy="787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23" name="テキスト ボックス 222"/>
            <p:cNvSpPr txBox="1"/>
            <p:nvPr/>
          </p:nvSpPr>
          <p:spPr>
            <a:xfrm>
              <a:off x="5072230" y="3488296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knocked out</a:t>
              </a:r>
              <a:endParaRPr kumimoji="1" lang="ja-JP" altLang="en-US" dirty="0"/>
            </a:p>
          </p:txBody>
        </p:sp>
      </p:grpSp>
      <p:grpSp>
        <p:nvGrpSpPr>
          <p:cNvPr id="242" name="グループ化 241"/>
          <p:cNvGrpSpPr/>
          <p:nvPr/>
        </p:nvGrpSpPr>
        <p:grpSpPr>
          <a:xfrm>
            <a:off x="5000628" y="3714752"/>
            <a:ext cx="4071966" cy="2520000"/>
            <a:chOff x="5000628" y="3857628"/>
            <a:chExt cx="4071966" cy="2520000"/>
          </a:xfrm>
        </p:grpSpPr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5000628" y="3857628"/>
              <a:ext cx="4037011" cy="25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5465771" y="3876264"/>
              <a:ext cx="30828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ja-JP" b="1" dirty="0" smtClean="0"/>
                <a:t>Inelastic channel</a:t>
              </a:r>
            </a:p>
            <a:p>
              <a:pPr algn="ctr" eaLnBrk="0" hangingPunct="0"/>
              <a:r>
                <a:rPr kumimoji="0" lang="en-US" altLang="ja-JP" b="1" dirty="0" smtClean="0"/>
                <a:t>(two neutrons are emitted)</a:t>
              </a:r>
              <a:endParaRPr kumimoji="0" lang="en-US" altLang="ja-JP" b="1" dirty="0"/>
            </a:p>
          </p:txBody>
        </p:sp>
        <p:grpSp>
          <p:nvGrpSpPr>
            <p:cNvPr id="221" name="グループ化 220"/>
            <p:cNvGrpSpPr/>
            <p:nvPr/>
          </p:nvGrpSpPr>
          <p:grpSpPr>
            <a:xfrm>
              <a:off x="5260896" y="4714884"/>
              <a:ext cx="2575162" cy="1154111"/>
              <a:chOff x="6086475" y="3419478"/>
              <a:chExt cx="2575162" cy="1154111"/>
            </a:xfrm>
          </p:grpSpPr>
          <p:grpSp>
            <p:nvGrpSpPr>
              <p:cNvPr id="162" name="グループ化 161"/>
              <p:cNvGrpSpPr/>
              <p:nvPr/>
            </p:nvGrpSpPr>
            <p:grpSpPr>
              <a:xfrm>
                <a:off x="7929586" y="3421064"/>
                <a:ext cx="287338" cy="1152525"/>
                <a:chOff x="7959725" y="3716338"/>
                <a:chExt cx="287338" cy="1152525"/>
              </a:xfrm>
            </p:grpSpPr>
            <p:grpSp>
              <p:nvGrpSpPr>
                <p:cNvPr id="113" name="Group 107"/>
                <p:cNvGrpSpPr>
                  <a:grpSpLocks/>
                </p:cNvGrpSpPr>
                <p:nvPr/>
              </p:nvGrpSpPr>
              <p:grpSpPr bwMode="auto">
                <a:xfrm>
                  <a:off x="8104188" y="3716338"/>
                  <a:ext cx="142875" cy="1152525"/>
                  <a:chOff x="930" y="1026"/>
                  <a:chExt cx="90" cy="726"/>
                </a:xfrm>
              </p:grpSpPr>
              <p:sp>
                <p:nvSpPr>
                  <p:cNvPr id="13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02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8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11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0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0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9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38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2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48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7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66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15" name="Group 125"/>
                <p:cNvGrpSpPr>
                  <a:grpSpLocks/>
                </p:cNvGrpSpPr>
                <p:nvPr/>
              </p:nvGrpSpPr>
              <p:grpSpPr bwMode="auto">
                <a:xfrm>
                  <a:off x="7959725" y="3716338"/>
                  <a:ext cx="142875" cy="1152525"/>
                  <a:chOff x="1428" y="3065"/>
                  <a:chExt cx="90" cy="726"/>
                </a:xfrm>
              </p:grpSpPr>
              <p:sp>
                <p:nvSpPr>
                  <p:cNvPr id="12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065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15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24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61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5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42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51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7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70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33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16" name="Line 134"/>
              <p:cNvSpPr>
                <a:spLocks noChangeShapeType="1"/>
              </p:cNvSpPr>
              <p:nvPr/>
            </p:nvSpPr>
            <p:spPr bwMode="auto">
              <a:xfrm flipV="1">
                <a:off x="6086475" y="3781427"/>
                <a:ext cx="863600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63" name="グループ化 162"/>
              <p:cNvGrpSpPr/>
              <p:nvPr/>
            </p:nvGrpSpPr>
            <p:grpSpPr>
              <a:xfrm>
                <a:off x="6927868" y="3419478"/>
                <a:ext cx="287338" cy="1152525"/>
                <a:chOff x="7959725" y="3716338"/>
                <a:chExt cx="287338" cy="1152525"/>
              </a:xfrm>
            </p:grpSpPr>
            <p:grpSp>
              <p:nvGrpSpPr>
                <p:cNvPr id="164" name="Group 107"/>
                <p:cNvGrpSpPr>
                  <a:grpSpLocks/>
                </p:cNvGrpSpPr>
                <p:nvPr/>
              </p:nvGrpSpPr>
              <p:grpSpPr bwMode="auto">
                <a:xfrm>
                  <a:off x="8104188" y="3716341"/>
                  <a:ext cx="142875" cy="1152528"/>
                  <a:chOff x="930" y="1026"/>
                  <a:chExt cx="90" cy="726"/>
                </a:xfrm>
              </p:grpSpPr>
              <p:sp>
                <p:nvSpPr>
                  <p:cNvPr id="174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02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5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11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0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7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29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38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48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8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7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8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661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65" name="Group 125"/>
                <p:cNvGrpSpPr>
                  <a:grpSpLocks/>
                </p:cNvGrpSpPr>
                <p:nvPr/>
              </p:nvGrpSpPr>
              <p:grpSpPr bwMode="auto">
                <a:xfrm>
                  <a:off x="7959725" y="3716351"/>
                  <a:ext cx="142875" cy="1152528"/>
                  <a:chOff x="1428" y="3065"/>
                  <a:chExt cx="90" cy="726"/>
                </a:xfrm>
              </p:grpSpPr>
              <p:sp>
                <p:nvSpPr>
                  <p:cNvPr id="16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065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156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8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247"/>
                    <a:ext cx="90" cy="91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9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61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428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1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519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700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3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3337"/>
                    <a:ext cx="90" cy="91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61" name="Line 47"/>
              <p:cNvSpPr>
                <a:spLocks noChangeShapeType="1"/>
              </p:cNvSpPr>
              <p:nvPr/>
            </p:nvSpPr>
            <p:spPr bwMode="auto">
              <a:xfrm flipV="1">
                <a:off x="7072330" y="3490916"/>
                <a:ext cx="1589307" cy="290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135"/>
              <p:cNvSpPr>
                <a:spLocks noChangeShapeType="1"/>
              </p:cNvSpPr>
              <p:nvPr/>
            </p:nvSpPr>
            <p:spPr bwMode="auto">
              <a:xfrm>
                <a:off x="6086475" y="3997327"/>
                <a:ext cx="2519363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24" name="テキスト ボックス 223"/>
            <p:cNvSpPr txBox="1"/>
            <p:nvPr/>
          </p:nvSpPr>
          <p:spPr>
            <a:xfrm>
              <a:off x="7618350" y="5511805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not detected</a:t>
              </a:r>
              <a:endParaRPr kumimoji="1" lang="ja-JP" altLang="en-US" dirty="0"/>
            </a:p>
          </p:txBody>
        </p:sp>
      </p:grpSp>
      <p:sp>
        <p:nvSpPr>
          <p:cNvPr id="225" name="コンテンツ プレースホルダ 224"/>
          <p:cNvSpPr>
            <a:spLocks noGrp="1"/>
          </p:cNvSpPr>
          <p:nvPr>
            <p:ph idx="1"/>
          </p:nvPr>
        </p:nvSpPr>
        <p:spPr>
          <a:xfrm>
            <a:off x="642910" y="5929330"/>
            <a:ext cx="6929486" cy="72090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two cases in 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=1 events</a:t>
            </a:r>
          </a:p>
          <a:p>
            <a:pPr lvl="1"/>
            <a:r>
              <a:rPr kumimoji="1" lang="en-US" altLang="ja-JP" dirty="0" smtClean="0"/>
              <a:t>inelastic component should be subtracted</a:t>
            </a:r>
            <a:endParaRPr kumimoji="1" lang="ja-JP" altLang="en-US" dirty="0"/>
          </a:p>
        </p:txBody>
      </p:sp>
      <p:sp>
        <p:nvSpPr>
          <p:cNvPr id="246" name="スライド番号プレースホルダ 2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1" name="グループ化 19"/>
          <p:cNvGrpSpPr/>
          <p:nvPr/>
        </p:nvGrpSpPr>
        <p:grpSpPr>
          <a:xfrm>
            <a:off x="4643438" y="161512"/>
            <a:ext cx="4392613" cy="3267488"/>
            <a:chOff x="34925" y="1322388"/>
            <a:chExt cx="4392613" cy="3267488"/>
          </a:xfrm>
          <a:solidFill>
            <a:schemeClr val="bg1"/>
          </a:solidFill>
        </p:grpSpPr>
        <p:pic>
          <p:nvPicPr>
            <p:cNvPr id="112" name="Picture 5" descr="erel14b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25" y="1322388"/>
              <a:ext cx="4392613" cy="3259137"/>
            </a:xfrm>
            <a:prstGeom prst="rect">
              <a:avLst/>
            </a:prstGeom>
            <a:grpFill/>
            <a:ln w="63500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2136775" y="1398588"/>
              <a:ext cx="2159000" cy="708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p(</a:t>
              </a:r>
              <a:r>
                <a:rPr lang="en-US" altLang="ja-JP" sz="2000" baseline="30000" dirty="0"/>
                <a:t>14</a:t>
              </a:r>
              <a:r>
                <a:rPr lang="en-US" altLang="ja-JP" sz="2000" dirty="0"/>
                <a:t>Be,</a:t>
              </a:r>
              <a:r>
                <a:rPr lang="en-US" altLang="ja-JP" sz="2000" baseline="30000" dirty="0"/>
                <a:t>12</a:t>
              </a:r>
              <a:r>
                <a:rPr lang="en-US" altLang="ja-JP" sz="2000" dirty="0"/>
                <a:t>Be+n+n)</a:t>
              </a:r>
            </a:p>
            <a:p>
              <a:r>
                <a:rPr lang="en-US" altLang="ja-JP" sz="2000" dirty="0"/>
                <a:t>69 </a:t>
              </a:r>
              <a:r>
                <a:rPr lang="en-US" altLang="ja-JP" sz="2000" dirty="0" err="1"/>
                <a:t>MeV</a:t>
              </a:r>
              <a:r>
                <a:rPr lang="en-US" altLang="ja-JP" sz="2000" dirty="0"/>
                <a:t>/nucleon</a:t>
              </a: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1763713" y="2205038"/>
              <a:ext cx="1085850" cy="884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altLang="ja-JP" sz="2000" baseline="30000" dirty="0"/>
                <a:t>14</a:t>
              </a:r>
              <a:r>
                <a:rPr lang="en-US" altLang="ja-JP" sz="2000" dirty="0"/>
                <a:t>Be(2</a:t>
              </a:r>
              <a:r>
                <a:rPr lang="en-US" altLang="ja-JP" sz="2000" baseline="30000" dirty="0"/>
                <a:t>+</a:t>
              </a:r>
              <a:r>
                <a:rPr lang="en-US" altLang="ja-JP" sz="2000" dirty="0"/>
                <a:t>)</a:t>
              </a:r>
            </a:p>
            <a:p>
              <a:pPr marL="342900" indent="-342900"/>
              <a:endParaRPr lang="en-US" altLang="ja-JP" sz="1200" dirty="0">
                <a:sym typeface="Wingdings" pitchFamily="2" charset="2"/>
              </a:endParaRPr>
            </a:p>
            <a:p>
              <a:pPr marL="342900" indent="-342900"/>
              <a:endParaRPr lang="en-US" altLang="ja-JP" sz="2000" dirty="0"/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 flipH="1">
              <a:off x="1403350" y="2420938"/>
              <a:ext cx="431800" cy="215900"/>
            </a:xfrm>
            <a:prstGeom prst="line">
              <a:avLst/>
            </a:prstGeom>
            <a:grpFill/>
            <a:ln w="25400">
              <a:noFill/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Text Box 12"/>
            <p:cNvSpPr txBox="1">
              <a:spLocks noChangeArrowheads="1"/>
            </p:cNvSpPr>
            <p:nvPr/>
          </p:nvSpPr>
          <p:spPr bwMode="auto">
            <a:xfrm>
              <a:off x="1403381" y="4251322"/>
              <a:ext cx="2881313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i="1" dirty="0" err="1"/>
                <a:t>E</a:t>
              </a:r>
              <a:r>
                <a:rPr lang="en-US" altLang="ja-JP" sz="1600" baseline="-25000" dirty="0" err="1"/>
                <a:t>rel</a:t>
              </a:r>
              <a:r>
                <a:rPr lang="en-US" altLang="ja-JP" sz="1600" dirty="0"/>
                <a:t>(</a:t>
              </a:r>
              <a:r>
                <a:rPr lang="en-US" altLang="ja-JP" sz="1600" baseline="30000" dirty="0"/>
                <a:t>12</a:t>
              </a:r>
              <a:r>
                <a:rPr lang="en-US" altLang="ja-JP" sz="1600" dirty="0"/>
                <a:t>Be+n+n) (</a:t>
              </a:r>
              <a:r>
                <a:rPr lang="en-US" altLang="ja-JP" sz="1600" dirty="0" err="1"/>
                <a:t>MeV</a:t>
              </a:r>
              <a:r>
                <a:rPr lang="en-US" altLang="ja-JP" sz="1600" dirty="0"/>
                <a:t>)</a:t>
              </a:r>
            </a:p>
          </p:txBody>
        </p: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1619250" y="2636838"/>
              <a:ext cx="27352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69900" indent="-469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</a:pPr>
              <a:r>
                <a:rPr lang="en-US" altLang="ja-JP" dirty="0" err="1">
                  <a:solidFill>
                    <a:schemeClr val="accent2"/>
                  </a:solidFill>
                </a:rPr>
                <a:t>E</a:t>
              </a:r>
              <a:r>
                <a:rPr lang="en-US" altLang="ja-JP" baseline="-25000" dirty="0" err="1">
                  <a:solidFill>
                    <a:schemeClr val="accent2"/>
                  </a:solidFill>
                </a:rPr>
                <a:t>rel</a:t>
              </a:r>
              <a:r>
                <a:rPr lang="en-US" altLang="ja-JP" dirty="0">
                  <a:solidFill>
                    <a:schemeClr val="accent2"/>
                  </a:solidFill>
                </a:rPr>
                <a:t>=0.25(1) </a:t>
              </a:r>
              <a:r>
                <a:rPr lang="en-US" altLang="ja-JP" dirty="0" err="1">
                  <a:solidFill>
                    <a:schemeClr val="accent2"/>
                  </a:solidFill>
                </a:rPr>
                <a:t>MeV</a:t>
              </a:r>
              <a:endParaRPr lang="en-US" altLang="ja-JP" sz="1050" dirty="0">
                <a:solidFill>
                  <a:schemeClr val="accent2"/>
                </a:solidFill>
              </a:endParaRPr>
            </a:p>
            <a:p>
              <a:pPr marL="469900" indent="-469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</a:pPr>
              <a:r>
                <a:rPr lang="en-US" altLang="ja-JP" dirty="0">
                  <a:solidFill>
                    <a:schemeClr val="accent2"/>
                  </a:solidFill>
                  <a:latin typeface="Symbol" pitchFamily="18" charset="2"/>
                  <a:sym typeface="Wingdings" pitchFamily="2" charset="2"/>
                </a:rPr>
                <a:t>s</a:t>
              </a:r>
              <a:r>
                <a:rPr lang="en-US" altLang="ja-JP" dirty="0">
                  <a:solidFill>
                    <a:schemeClr val="accent2"/>
                  </a:solidFill>
                  <a:sym typeface="Wingdings" pitchFamily="2" charset="2"/>
                </a:rPr>
                <a:t> =12.5±0.2±1.6 </a:t>
              </a:r>
              <a:r>
                <a:rPr lang="en-US" altLang="ja-JP" dirty="0" err="1">
                  <a:solidFill>
                    <a:schemeClr val="accent2"/>
                  </a:solidFill>
                  <a:sym typeface="Wingdings" pitchFamily="2" charset="2"/>
                </a:rPr>
                <a:t>mb</a:t>
              </a:r>
              <a:endParaRPr lang="en-US" altLang="ja-JP" dirty="0">
                <a:solidFill>
                  <a:schemeClr val="accent2"/>
                </a:solidFill>
                <a:sym typeface="Wingdings" pitchFamily="2" charset="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Collaborators</a:t>
            </a:r>
            <a:endParaRPr kumimoji="1" lang="ja-JP" altLang="en-US" dirty="0"/>
          </a:p>
        </p:txBody>
      </p:sp>
      <p:sp>
        <p:nvSpPr>
          <p:cNvPr id="5" name="サブタイトル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altLang="ja-JP" sz="1600" b="1" u="sng" dirty="0" smtClean="0"/>
              <a:t>Y. Kondo</a:t>
            </a:r>
            <a:r>
              <a:rPr lang="en-US" altLang="ja-JP" sz="1600" dirty="0" smtClean="0"/>
              <a:t>, T. Nakamura, Y. </a:t>
            </a:r>
            <a:r>
              <a:rPr lang="en-US" altLang="ja-JP" sz="1600" dirty="0" err="1" smtClean="0"/>
              <a:t>Satou</a:t>
            </a:r>
            <a:r>
              <a:rPr lang="en-US" altLang="ja-JP" sz="1600" dirty="0" smtClean="0"/>
              <a:t>, T. Matsumoto, N. </a:t>
            </a:r>
            <a:r>
              <a:rPr lang="en-US" altLang="ja-JP" sz="1600" dirty="0" err="1" smtClean="0"/>
              <a:t>Aoi</a:t>
            </a:r>
            <a:r>
              <a:rPr lang="en-US" altLang="ja-JP" sz="1600" dirty="0" smtClean="0"/>
              <a:t>, N. Endo, N. Fukuda, T. </a:t>
            </a:r>
            <a:r>
              <a:rPr lang="en-US" altLang="ja-JP" sz="1600" dirty="0" err="1" smtClean="0"/>
              <a:t>Gomi</a:t>
            </a:r>
            <a:r>
              <a:rPr lang="en-US" altLang="ja-JP" sz="1600" dirty="0" smtClean="0"/>
              <a:t>, </a:t>
            </a:r>
          </a:p>
          <a:p>
            <a:pPr algn="l">
              <a:buNone/>
            </a:pPr>
            <a:r>
              <a:rPr lang="en-US" altLang="ja-JP" sz="1600" dirty="0" smtClean="0"/>
              <a:t>Y. Hashimoto, M. Ishihara, S. Kawai, M. </a:t>
            </a:r>
            <a:r>
              <a:rPr lang="en-US" altLang="ja-JP" sz="1600" dirty="0" err="1" smtClean="0"/>
              <a:t>Kitayama</a:t>
            </a:r>
            <a:r>
              <a:rPr lang="en-US" altLang="ja-JP" sz="1600" dirty="0" smtClean="0"/>
              <a:t>, T. Kobayashi, Y. Matsuda, N. Matsui,</a:t>
            </a:r>
          </a:p>
          <a:p>
            <a:pPr algn="l">
              <a:buNone/>
            </a:pPr>
            <a:r>
              <a:rPr lang="en-US" altLang="ja-JP" sz="1600" dirty="0" smtClean="0"/>
              <a:t>T. </a:t>
            </a:r>
            <a:r>
              <a:rPr lang="en-US" altLang="ja-JP" sz="1600" dirty="0" err="1" smtClean="0"/>
              <a:t>Motobayashi</a:t>
            </a:r>
            <a:r>
              <a:rPr lang="en-US" altLang="ja-JP" sz="1600" dirty="0" smtClean="0"/>
              <a:t>, T. Nakabayashi, K. Ogata, T. Okumura,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H. J. </a:t>
            </a:r>
            <a:r>
              <a:rPr lang="en-US" altLang="ja-JP" sz="1600" dirty="0" err="1" smtClean="0"/>
              <a:t>Ong</a:t>
            </a:r>
            <a:r>
              <a:rPr lang="en-US" altLang="ja-JP" sz="1600" dirty="0" smtClean="0"/>
              <a:t>, T. K. </a:t>
            </a:r>
            <a:r>
              <a:rPr lang="en-US" altLang="ja-JP" sz="1600" dirty="0" err="1" smtClean="0"/>
              <a:t>Onishi</a:t>
            </a:r>
            <a:r>
              <a:rPr lang="en-US" altLang="ja-JP" sz="1600" dirty="0" smtClean="0"/>
              <a:t>, H. Otsu, </a:t>
            </a:r>
          </a:p>
          <a:p>
            <a:pPr algn="l">
              <a:buNone/>
            </a:pPr>
            <a:r>
              <a:rPr lang="en-US" altLang="ja-JP" sz="1600" dirty="0" smtClean="0"/>
              <a:t>H. Sakurai, S. </a:t>
            </a:r>
            <a:r>
              <a:rPr lang="en-US" altLang="ja-JP" sz="1600" dirty="0" err="1" smtClean="0"/>
              <a:t>Shimoura</a:t>
            </a:r>
            <a:r>
              <a:rPr lang="en-US" altLang="ja-JP" sz="1600" dirty="0" smtClean="0"/>
              <a:t>, M. Shinohara, T. Sugimoto, S. Takeuchi, M. Tamaki, Y. </a:t>
            </a:r>
            <a:r>
              <a:rPr lang="en-US" altLang="ja-JP" sz="1600" dirty="0" err="1" smtClean="0"/>
              <a:t>Togano</a:t>
            </a:r>
            <a:r>
              <a:rPr lang="en-US" altLang="ja-JP" sz="1600" dirty="0" smtClean="0"/>
              <a:t>, </a:t>
            </a:r>
          </a:p>
          <a:p>
            <a:pPr algn="l">
              <a:buNone/>
            </a:pPr>
            <a:r>
              <a:rPr lang="en-US" altLang="ja-JP" sz="1600" dirty="0" smtClean="0"/>
              <a:t>Y. Yanagisawa</a:t>
            </a:r>
          </a:p>
          <a:p>
            <a:pPr algn="l"/>
            <a:endParaRPr lang="en-US" altLang="ja-JP" sz="1600" dirty="0" smtClean="0"/>
          </a:p>
          <a:p>
            <a:pPr algn="l"/>
            <a:r>
              <a:rPr lang="en-US" altLang="ja-JP" sz="1600" dirty="0" smtClean="0"/>
              <a:t>Tokyo Institute of Technology</a:t>
            </a:r>
          </a:p>
          <a:p>
            <a:pPr algn="l"/>
            <a:r>
              <a:rPr lang="en-US" altLang="ja-JP" sz="1600" dirty="0" smtClean="0"/>
              <a:t>RIKEN </a:t>
            </a:r>
            <a:r>
              <a:rPr lang="en-US" altLang="ja-JP" sz="1600" dirty="0" err="1" smtClean="0"/>
              <a:t>Nishina</a:t>
            </a:r>
            <a:r>
              <a:rPr lang="en-US" altLang="ja-JP" sz="1600" dirty="0" smtClean="0"/>
              <a:t> Center</a:t>
            </a:r>
          </a:p>
          <a:p>
            <a:pPr algn="l"/>
            <a:r>
              <a:rPr lang="en-US" altLang="ja-JP" sz="1600" dirty="0" smtClean="0"/>
              <a:t>Tohoku University</a:t>
            </a:r>
          </a:p>
          <a:p>
            <a:pPr algn="l"/>
            <a:r>
              <a:rPr lang="en-US" altLang="ja-JP" sz="1600" dirty="0" err="1" smtClean="0"/>
              <a:t>Rikkyo</a:t>
            </a:r>
            <a:r>
              <a:rPr lang="en-US" altLang="ja-JP" sz="1600" dirty="0" smtClean="0"/>
              <a:t> University</a:t>
            </a:r>
          </a:p>
          <a:p>
            <a:pPr algn="l"/>
            <a:r>
              <a:rPr lang="en-US" altLang="ja-JP" sz="1600" dirty="0" smtClean="0"/>
              <a:t>Kyushu University</a:t>
            </a:r>
          </a:p>
          <a:p>
            <a:pPr algn="l"/>
            <a:r>
              <a:rPr lang="en-US" altLang="ja-JP" sz="1600" dirty="0" smtClean="0"/>
              <a:t>University of Tokyo</a:t>
            </a:r>
          </a:p>
          <a:p>
            <a:pPr algn="l"/>
            <a:r>
              <a:rPr lang="en-US" altLang="ja-JP" sz="1600" dirty="0" smtClean="0"/>
              <a:t>Center for Nuclear Study (CNS), University of Tokyo</a:t>
            </a:r>
          </a:p>
          <a:p>
            <a:pPr algn="l"/>
            <a:endParaRPr lang="en-US" altLang="ja-JP" sz="1600" dirty="0" smtClean="0"/>
          </a:p>
          <a:p>
            <a:endParaRPr lang="ja-JP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C:\Users\kondo\Documents\power point\Pisa08\erel_ex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88" y="1373470"/>
            <a:ext cx="8415916" cy="455586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Be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baseline="30000" dirty="0" smtClean="0">
                <a:sym typeface="Wingdings" pitchFamily="2" charset="2"/>
              </a:rPr>
              <a:t>12</a:t>
            </a:r>
            <a:r>
              <a:rPr lang="en-US" altLang="ja-JP" dirty="0" smtClean="0">
                <a:sym typeface="Wingdings" pitchFamily="2" charset="2"/>
              </a:rPr>
              <a:t>Be+n+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g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0503" y="2000240"/>
            <a:ext cx="28777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aseline="30000" dirty="0" smtClean="0"/>
              <a:t>13</a:t>
            </a:r>
            <a:r>
              <a:rPr lang="en-US" altLang="ja-JP" sz="2800" dirty="0" smtClean="0"/>
              <a:t>Be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baseline="30000" dirty="0" smtClean="0">
                <a:sym typeface="Wingdings" pitchFamily="2" charset="2"/>
              </a:rPr>
              <a:t>12</a:t>
            </a:r>
            <a:r>
              <a:rPr lang="en-US" altLang="ja-JP" sz="2800" dirty="0" smtClean="0">
                <a:sym typeface="Wingdings" pitchFamily="2" charset="2"/>
              </a:rPr>
              <a:t>Be(1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)+n</a:t>
            </a:r>
          </a:p>
          <a:p>
            <a:pPr algn="ctr"/>
            <a:r>
              <a:rPr kumimoji="1" lang="en-US" altLang="ja-JP" sz="2400" dirty="0" smtClean="0">
                <a:sym typeface="Wingdings" pitchFamily="2" charset="2"/>
              </a:rPr>
              <a:t>(</a:t>
            </a:r>
            <a:r>
              <a:rPr kumimoji="1" lang="en-US" altLang="ja-JP" sz="2400" dirty="0" err="1" smtClean="0">
                <a:sym typeface="Wingdings" pitchFamily="2" charset="2"/>
              </a:rPr>
              <a:t>E</a:t>
            </a:r>
            <a:r>
              <a:rPr kumimoji="1" lang="en-US" altLang="ja-JP" sz="2400" baseline="-25000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kumimoji="1" lang="en-US" altLang="ja-JP" sz="2400" dirty="0" smtClean="0">
                <a:sym typeface="Wingdings" pitchFamily="2" charset="2"/>
              </a:rPr>
              <a:t>=2.7MeV)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28794" y="2000240"/>
            <a:ext cx="29370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aseline="30000" dirty="0" smtClean="0"/>
              <a:t>13</a:t>
            </a:r>
            <a:r>
              <a:rPr lang="en-US" altLang="ja-JP" sz="2800" dirty="0" smtClean="0"/>
              <a:t>Be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baseline="30000" dirty="0" smtClean="0">
                <a:sym typeface="Wingdings" pitchFamily="2" charset="2"/>
              </a:rPr>
              <a:t>12</a:t>
            </a:r>
            <a:r>
              <a:rPr lang="en-US" altLang="ja-JP" sz="2800" dirty="0" smtClean="0">
                <a:sym typeface="Wingdings" pitchFamily="2" charset="2"/>
              </a:rPr>
              <a:t>Be(2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)+n</a:t>
            </a:r>
          </a:p>
          <a:p>
            <a:pPr algn="ctr"/>
            <a:r>
              <a:rPr kumimoji="1" lang="en-US" altLang="ja-JP" sz="2400" dirty="0" smtClean="0">
                <a:sym typeface="Wingdings" pitchFamily="2" charset="2"/>
              </a:rPr>
              <a:t>(</a:t>
            </a:r>
            <a:r>
              <a:rPr kumimoji="1" lang="en-US" altLang="ja-JP" sz="2400" dirty="0" err="1" smtClean="0">
                <a:sym typeface="Wingdings" pitchFamily="2" charset="2"/>
              </a:rPr>
              <a:t>E</a:t>
            </a:r>
            <a:r>
              <a:rPr kumimoji="1" lang="en-US" altLang="ja-JP" sz="2400" baseline="-25000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kumimoji="1" lang="en-US" altLang="ja-JP" sz="2400" dirty="0" smtClean="0">
                <a:sym typeface="Wingdings" pitchFamily="2" charset="2"/>
              </a:rPr>
              <a:t>=2.1MeV)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48105" y="2955193"/>
            <a:ext cx="215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dirty="0" smtClean="0"/>
              <a:t>=11(2)</a:t>
            </a:r>
            <a:r>
              <a:rPr kumimoji="1" lang="en-US" altLang="ja-JP" sz="2400" dirty="0" err="1" smtClean="0"/>
              <a:t>mb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en-US" altLang="ja-JP" sz="2400" i="1" dirty="0" err="1" smtClean="0"/>
              <a:t>E</a:t>
            </a:r>
            <a:r>
              <a:rPr lang="en-US" altLang="ja-JP" sz="2400" baseline="-25000" dirty="0" err="1" smtClean="0"/>
              <a:t>rel</a:t>
            </a:r>
            <a:r>
              <a:rPr lang="en-US" altLang="ja-JP" sz="2400" dirty="0" smtClean="0"/>
              <a:t>=0~4MeV)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48567" y="2955193"/>
            <a:ext cx="215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dirty="0" smtClean="0"/>
              <a:t>=5.3(7)</a:t>
            </a:r>
            <a:r>
              <a:rPr kumimoji="1" lang="en-US" altLang="ja-JP" sz="2400" dirty="0" err="1" smtClean="0"/>
              <a:t>mb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en-US" altLang="ja-JP" sz="2400" i="1" dirty="0" err="1" smtClean="0"/>
              <a:t>E</a:t>
            </a:r>
            <a:r>
              <a:rPr lang="en-US" altLang="ja-JP" sz="2400" baseline="-25000" dirty="0" err="1" smtClean="0"/>
              <a:t>rel</a:t>
            </a:r>
            <a:r>
              <a:rPr lang="en-US" altLang="ja-JP" sz="2400" dirty="0" smtClean="0"/>
              <a:t>=0~4MeV)</a:t>
            </a:r>
            <a:endParaRPr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43240" y="5906176"/>
            <a:ext cx="3890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Be+n   </a:t>
            </a:r>
            <a:r>
              <a:rPr lang="en-US" altLang="ja-JP" sz="2800" dirty="0" smtClean="0">
                <a:latin typeface="Symbol" pitchFamily="18" charset="2"/>
              </a:rPr>
              <a:t>s</a:t>
            </a:r>
            <a:r>
              <a:rPr lang="en-US" altLang="ja-JP" sz="2800" dirty="0" smtClean="0"/>
              <a:t>=89(6)</a:t>
            </a:r>
            <a:r>
              <a:rPr lang="en-US" altLang="ja-JP" sz="2800" dirty="0" err="1" smtClean="0"/>
              <a:t>mb</a:t>
            </a:r>
            <a:endParaRPr lang="en-US" altLang="ja-JP" sz="2800" dirty="0" smtClean="0"/>
          </a:p>
          <a:p>
            <a:pPr>
              <a:buFont typeface="Symbol"/>
              <a:buChar char="s"/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 for 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12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Be+n+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is small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1" descr="C:\Users\kondo\Documents\power point\Pisa08\erel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63380"/>
            <a:ext cx="4069565" cy="2880000"/>
          </a:xfrm>
          <a:prstGeom prst="rect">
            <a:avLst/>
          </a:prstGeom>
          <a:noFill/>
        </p:spPr>
      </p:pic>
      <p:pic>
        <p:nvPicPr>
          <p:cNvPr id="285698" name="Picture 2" descr="C:\Users\kondo\Documents\power point\Pisa08\mome20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669492" cy="2520000"/>
          </a:xfrm>
          <a:prstGeom prst="rect">
            <a:avLst/>
          </a:prstGeom>
          <a:noFill/>
        </p:spPr>
      </p:pic>
      <p:pic>
        <p:nvPicPr>
          <p:cNvPr id="285699" name="Picture 3" descr="C:\Users\kondo\Documents\power point\Pisa08\mome10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2669492" cy="2520000"/>
          </a:xfrm>
          <a:prstGeom prst="rect">
            <a:avLst/>
          </a:prstGeom>
          <a:noFill/>
        </p:spPr>
      </p:pic>
      <p:sp>
        <p:nvSpPr>
          <p:cNvPr id="99347" name="Rectangle 19"/>
          <p:cNvSpPr>
            <a:spLocks noGrp="1" noChangeArrowheads="1"/>
          </p:cNvSpPr>
          <p:nvPr>
            <p:ph idx="1"/>
          </p:nvPr>
        </p:nvSpPr>
        <p:spPr>
          <a:xfrm>
            <a:off x="4500563" y="1341438"/>
            <a:ext cx="4643437" cy="301625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/>
              <a:t>Two peaks at 0.5MeV, </a:t>
            </a:r>
            <a:r>
              <a:rPr lang="en-US" altLang="ja-JP" sz="2400" dirty="0" smtClean="0"/>
              <a:t>2MeV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ja-JP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sym typeface="Wingdings" pitchFamily="2" charset="2"/>
              </a:rPr>
              <a:t>Transverse momentum distribution</a:t>
            </a:r>
          </a:p>
          <a:p>
            <a:pPr>
              <a:lnSpc>
                <a:spcPct val="80000"/>
              </a:lnSpc>
              <a:buNone/>
            </a:pPr>
            <a:r>
              <a:rPr lang="en-US" altLang="ja-JP" sz="2400" dirty="0" smtClean="0">
                <a:sym typeface="Wingdings" pitchFamily="2" charset="2"/>
              </a:rPr>
              <a:t>       (not longitudinal)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 smtClean="0">
                <a:sym typeface="Wingdings" pitchFamily="2" charset="2"/>
              </a:rPr>
              <a:t>Width of momentum distributions are different between peak regions</a:t>
            </a:r>
            <a:endParaRPr lang="en-US" altLang="ja-JP" sz="2000" dirty="0">
              <a:sym typeface="Wingdings" pitchFamily="2" charset="2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Relative </a:t>
            </a:r>
            <a:r>
              <a:rPr lang="en-US" altLang="ja-JP" dirty="0" smtClean="0"/>
              <a:t>Energy Spectrum</a:t>
            </a:r>
            <a:endParaRPr lang="en-US" altLang="ja-JP" dirty="0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2925753" y="3716338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sm"/>
            <a:tailEnd type="triangle" w="lg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1836737" y="3925888"/>
            <a:ext cx="2051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/>
              <a:t>E</a:t>
            </a:r>
            <a:r>
              <a:rPr lang="en-US" altLang="ja-JP" baseline="-25000" dirty="0" err="1"/>
              <a:t>rel</a:t>
            </a:r>
            <a:r>
              <a:rPr lang="en-US" altLang="ja-JP" dirty="0"/>
              <a:t>(</a:t>
            </a:r>
            <a:r>
              <a:rPr lang="en-US" altLang="ja-JP" baseline="30000" dirty="0"/>
              <a:t>12</a:t>
            </a:r>
            <a:r>
              <a:rPr lang="en-US" altLang="ja-JP" dirty="0"/>
              <a:t>Be+n) (</a:t>
            </a:r>
            <a:r>
              <a:rPr lang="en-US" altLang="ja-JP" dirty="0" err="1"/>
              <a:t>MeV</a:t>
            </a:r>
            <a:r>
              <a:rPr lang="en-US" altLang="ja-JP" dirty="0"/>
              <a:t>)</a:t>
            </a:r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>
            <a:off x="1428728" y="3716338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sm"/>
            <a:tailEnd type="triangle" w="lg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2500312" y="1357298"/>
            <a:ext cx="1843088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p(</a:t>
            </a:r>
            <a:r>
              <a:rPr lang="en-US" altLang="ja-JP" sz="2000" baseline="30000"/>
              <a:t>14</a:t>
            </a:r>
            <a:r>
              <a:rPr lang="en-US" altLang="ja-JP" sz="2000"/>
              <a:t>Be,</a:t>
            </a:r>
            <a:r>
              <a:rPr lang="en-US" altLang="ja-JP" sz="2000" baseline="30000"/>
              <a:t>12</a:t>
            </a:r>
            <a:r>
              <a:rPr lang="en-US" altLang="ja-JP" sz="2000"/>
              <a:t>Be+n)</a:t>
            </a:r>
          </a:p>
        </p:txBody>
      </p:sp>
      <p:sp>
        <p:nvSpPr>
          <p:cNvPr id="99372" name="AutoShape 44"/>
          <p:cNvSpPr>
            <a:spLocks noChangeArrowheads="1"/>
          </p:cNvSpPr>
          <p:nvPr/>
        </p:nvSpPr>
        <p:spPr bwMode="auto">
          <a:xfrm>
            <a:off x="2786050" y="2571744"/>
            <a:ext cx="363538" cy="323850"/>
          </a:xfrm>
          <a:prstGeom prst="downArrow">
            <a:avLst>
              <a:gd name="adj1" fmla="val 42981"/>
              <a:gd name="adj2" fmla="val 524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99373" name="AutoShape 45"/>
          <p:cNvSpPr>
            <a:spLocks noChangeArrowheads="1"/>
          </p:cNvSpPr>
          <p:nvPr/>
        </p:nvSpPr>
        <p:spPr bwMode="auto">
          <a:xfrm>
            <a:off x="1357290" y="1428736"/>
            <a:ext cx="363537" cy="323850"/>
          </a:xfrm>
          <a:prstGeom prst="downArrow">
            <a:avLst>
              <a:gd name="adj1" fmla="val 42981"/>
              <a:gd name="adj2" fmla="val 524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1547811" y="3786190"/>
            <a:ext cx="45719" cy="528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46" name="Freeform 18"/>
          <p:cNvSpPr>
            <a:spLocks/>
          </p:cNvSpPr>
          <p:nvPr/>
        </p:nvSpPr>
        <p:spPr bwMode="auto">
          <a:xfrm>
            <a:off x="3071802" y="3789363"/>
            <a:ext cx="1627198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"/>
              </a:cxn>
              <a:cxn ang="0">
                <a:pos x="1261" y="91"/>
              </a:cxn>
              <a:cxn ang="0">
                <a:pos x="1269" y="342"/>
              </a:cxn>
            </a:cxnLst>
            <a:rect l="0" t="0" r="r" b="b"/>
            <a:pathLst>
              <a:path w="1269" h="342">
                <a:moveTo>
                  <a:pt x="0" y="0"/>
                </a:moveTo>
                <a:lnTo>
                  <a:pt x="0" y="91"/>
                </a:lnTo>
                <a:lnTo>
                  <a:pt x="1261" y="91"/>
                </a:lnTo>
                <a:lnTo>
                  <a:pt x="1269" y="34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96820" y="1785926"/>
            <a:ext cx="14478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=89(6)</a:t>
            </a:r>
            <a:r>
              <a:rPr kumimoji="1" lang="en-US" altLang="ja-JP" dirty="0" err="1" smtClean="0"/>
              <a:t>mb</a:t>
            </a:r>
            <a:endParaRPr kumimoji="1" lang="en-US" altLang="ja-JP" dirty="0" smtClean="0"/>
          </a:p>
          <a:p>
            <a:r>
              <a:rPr lang="en-US" altLang="ja-JP" sz="1600" dirty="0" smtClean="0"/>
              <a:t>(</a:t>
            </a:r>
            <a:r>
              <a:rPr lang="en-US" altLang="ja-JP" sz="1600" i="1" dirty="0" err="1" smtClean="0"/>
              <a:t>E</a:t>
            </a:r>
            <a:r>
              <a:rPr lang="en-US" altLang="ja-JP" sz="1600" baseline="-25000" dirty="0" err="1" smtClean="0"/>
              <a:t>rel</a:t>
            </a:r>
            <a:r>
              <a:rPr lang="en-US" altLang="ja-JP" sz="1600" dirty="0" smtClean="0"/>
              <a:t>=0-4MeV)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00100" y="4429132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0.25-0.75MeV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20510" y="4429132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2.0-2.5MeV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43636" y="607220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x</a:t>
            </a:r>
            <a:r>
              <a:rPr kumimoji="1" lang="en-US" altLang="ja-JP" dirty="0" smtClean="0"/>
              <a:t> resolution</a:t>
            </a:r>
          </a:p>
          <a:p>
            <a:r>
              <a:rPr lang="en-US" altLang="ja-JP" dirty="0" smtClean="0"/>
              <a:t>~30MeV/c</a:t>
            </a:r>
            <a:endParaRPr kumimoji="1" lang="ja-JP" altLang="en-US" dirty="0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1481328"/>
            <a:ext cx="8715436" cy="537667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Relative energy spectrum</a:t>
            </a:r>
          </a:p>
          <a:p>
            <a:pPr lvl="1"/>
            <a:r>
              <a:rPr lang="en-US" altLang="ja-JP" dirty="0" smtClean="0"/>
              <a:t>p- and d-wave components  </a:t>
            </a:r>
            <a:r>
              <a:rPr lang="en-US" altLang="ja-JP" dirty="0" smtClean="0">
                <a:sym typeface="Wingdings" pitchFamily="2" charset="2"/>
              </a:rPr>
              <a:t>  </a:t>
            </a:r>
            <a:r>
              <a:rPr lang="en-US" altLang="ja-JP" dirty="0" err="1" smtClean="0"/>
              <a:t>Breit</a:t>
            </a:r>
            <a:r>
              <a:rPr lang="en-US" altLang="ja-JP" dirty="0" smtClean="0"/>
              <a:t>-Wigner shape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s-wave component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G.F. </a:t>
            </a:r>
            <a:r>
              <a:rPr lang="en-US" altLang="ja-JP" dirty="0" err="1" smtClean="0"/>
              <a:t>Bertsch</a:t>
            </a:r>
            <a:r>
              <a:rPr lang="en-US" altLang="ja-JP" dirty="0" smtClean="0"/>
              <a:t> et al: PRC 57, 1366 (1998)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Momentum distribution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CDCC calculation (by T. Matsumoto)</a:t>
            </a:r>
          </a:p>
          <a:p>
            <a:pPr lvl="1">
              <a:buNone/>
            </a:pPr>
            <a:r>
              <a:rPr lang="en-US" altLang="ja-JP" baseline="30000" dirty="0" smtClean="0"/>
              <a:t>13</a:t>
            </a:r>
            <a:r>
              <a:rPr lang="en-US" altLang="ja-JP" dirty="0" smtClean="0"/>
              <a:t>Be is assumed to be a core in 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Be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baseline="30000" dirty="0" smtClean="0"/>
              <a:t>13</a:t>
            </a:r>
            <a:r>
              <a:rPr lang="en-US" altLang="ja-JP" dirty="0" smtClean="0"/>
              <a:t>Be-p interaction</a:t>
            </a:r>
          </a:p>
          <a:p>
            <a:pPr lvl="2"/>
            <a:r>
              <a:rPr lang="en-US" altLang="ja-JP" dirty="0" smtClean="0"/>
              <a:t>JLM interaction   J. </a:t>
            </a:r>
            <a:r>
              <a:rPr lang="en-US" altLang="ja-JP" dirty="0" err="1" smtClean="0"/>
              <a:t>Jeukenne</a:t>
            </a:r>
            <a:r>
              <a:rPr lang="en-US" altLang="ja-JP" dirty="0" smtClean="0"/>
              <a:t> et al.: PRC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80 (1977)</a:t>
            </a:r>
          </a:p>
          <a:p>
            <a:pPr lvl="1"/>
            <a:r>
              <a:rPr lang="en-US" altLang="ja-JP" dirty="0" smtClean="0"/>
              <a:t>n-p interaction</a:t>
            </a:r>
          </a:p>
          <a:p>
            <a:pPr lvl="2"/>
            <a:r>
              <a:rPr lang="en-US" altLang="ja-JP" dirty="0" smtClean="0"/>
              <a:t>R.A. </a:t>
            </a:r>
            <a:r>
              <a:rPr lang="en-US" altLang="ja-JP" dirty="0" err="1" smtClean="0"/>
              <a:t>Malfliet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J.A.Tjon</a:t>
            </a:r>
            <a:r>
              <a:rPr lang="en-US" altLang="ja-JP" dirty="0" smtClean="0"/>
              <a:t> NPA</a:t>
            </a:r>
            <a:r>
              <a:rPr lang="en-US" altLang="ja-JP" b="1" dirty="0" smtClean="0"/>
              <a:t>127,</a:t>
            </a:r>
            <a:r>
              <a:rPr lang="en-US" altLang="ja-JP" dirty="0" smtClean="0"/>
              <a:t> 161 (1969)</a:t>
            </a:r>
          </a:p>
          <a:p>
            <a:pPr lvl="1"/>
            <a:r>
              <a:rPr lang="en-US" altLang="ja-JP" baseline="30000" dirty="0" smtClean="0"/>
              <a:t>13</a:t>
            </a:r>
            <a:r>
              <a:rPr lang="en-US" altLang="ja-JP" dirty="0" smtClean="0"/>
              <a:t>Be-n potential</a:t>
            </a:r>
          </a:p>
          <a:p>
            <a:pPr lvl="2"/>
            <a:r>
              <a:rPr lang="en-US" altLang="ja-JP" dirty="0" smtClean="0"/>
              <a:t>Wood-Saxon form</a:t>
            </a:r>
          </a:p>
          <a:p>
            <a:pPr lvl="3"/>
            <a:r>
              <a:rPr lang="en-US" altLang="ja-JP" dirty="0" smtClean="0"/>
              <a:t>Depth is adjusted to reproduce the separation energy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Fitting of </a:t>
            </a:r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/>
              <a:t>rel</a:t>
            </a:r>
            <a:r>
              <a:rPr kumimoji="1" lang="en-US" altLang="ja-JP" dirty="0" smtClean="0"/>
              <a:t> spectrum and momentum distributions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500166" y="2882211"/>
          <a:ext cx="5000660" cy="832541"/>
        </p:xfrm>
        <a:graphic>
          <a:graphicData uri="http://schemas.openxmlformats.org/presentationml/2006/ole">
            <p:oleObj spid="_x0000_s334850" name="数式" r:id="rId4" imgW="3047760" imgH="50796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667467" y="3273982"/>
          <a:ext cx="1565295" cy="429306"/>
        </p:xfrm>
        <a:graphic>
          <a:graphicData uri="http://schemas.openxmlformats.org/presentationml/2006/ole">
            <p:oleObj spid="_x0000_s334851" name="数式" r:id="rId5" imgW="927000" imgH="2538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667467" y="2916792"/>
          <a:ext cx="1714512" cy="428296"/>
        </p:xfrm>
        <a:graphic>
          <a:graphicData uri="http://schemas.openxmlformats.org/presentationml/2006/ole">
            <p:oleObj spid="_x0000_s334852" name="数式" r:id="rId6" imgW="1066680" imgH="2664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608946" y="370261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 :</a:t>
            </a:r>
            <a:r>
              <a:rPr kumimoji="1" lang="en-US" altLang="ja-JP" dirty="0" smtClean="0"/>
              <a:t> Scattering length</a:t>
            </a:r>
            <a:endParaRPr kumimoji="1" lang="ja-JP" altLang="en-US" dirty="0"/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1500166" y="1928802"/>
          <a:ext cx="2714644" cy="725697"/>
        </p:xfrm>
        <a:graphic>
          <a:graphicData uri="http://schemas.openxmlformats.org/presentationml/2006/ole">
            <p:oleObj spid="_x0000_s334854" name="数式" r:id="rId7" imgW="1663560" imgH="444240" progId="Equation.3">
              <p:embed/>
            </p:oleObj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C:\Users\kondo\Documents\power point\Pisa08\mome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2669492" cy="2520000"/>
          </a:xfrm>
          <a:prstGeom prst="rect">
            <a:avLst/>
          </a:prstGeom>
          <a:noFill/>
        </p:spPr>
      </p:pic>
      <p:pic>
        <p:nvPicPr>
          <p:cNvPr id="30" name="Picture 5" descr="C:\Users\kondo\Documents\power point\Pisa08\mome2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669491" cy="2520000"/>
          </a:xfrm>
          <a:prstGeom prst="rect">
            <a:avLst/>
          </a:prstGeom>
          <a:noFill/>
        </p:spPr>
      </p:pic>
      <p:pic>
        <p:nvPicPr>
          <p:cNvPr id="28" name="Picture 3" descr="C:\Users\kondo\Documents\power point\Pisa08\erel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4071966" cy="2881699"/>
          </a:xfrm>
          <a:prstGeom prst="rect">
            <a:avLst/>
          </a:prstGeom>
          <a:noFill/>
        </p:spPr>
      </p:pic>
      <p:sp>
        <p:nvSpPr>
          <p:cNvPr id="99347" name="Rectangle 19"/>
          <p:cNvSpPr>
            <a:spLocks noGrp="1" noChangeArrowheads="1"/>
          </p:cNvSpPr>
          <p:nvPr>
            <p:ph idx="1"/>
          </p:nvPr>
        </p:nvSpPr>
        <p:spPr>
          <a:xfrm>
            <a:off x="4714876" y="1341438"/>
            <a:ext cx="4429124" cy="2447925"/>
          </a:xfrm>
          <a:noFill/>
          <a:ln/>
        </p:spPr>
        <p:txBody>
          <a:bodyPr>
            <a:normAutofit/>
          </a:bodyPr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altLang="ja-JP" sz="2800" dirty="0" smtClean="0"/>
              <a:t>0.5 </a:t>
            </a:r>
            <a:r>
              <a:rPr lang="en-US" altLang="ja-JP" sz="2800" dirty="0" err="1" smtClean="0"/>
              <a:t>MeV</a:t>
            </a:r>
            <a:r>
              <a:rPr lang="en-US" altLang="ja-JP" sz="2800" dirty="0" smtClean="0"/>
              <a:t> peak</a:t>
            </a:r>
          </a:p>
          <a:p>
            <a:pPr marL="450850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None/>
            </a:pPr>
            <a:r>
              <a:rPr lang="en-US" altLang="ja-JP" sz="2800" dirty="0" smtClean="0">
                <a:latin typeface="Times New Roman" pitchFamily="18" charset="0"/>
                <a:sym typeface="Wingdings" pitchFamily="2" charset="2"/>
              </a:rPr>
              <a:t>     </a:t>
            </a:r>
            <a:r>
              <a:rPr lang="en-US" altLang="ja-JP" sz="2800" i="1" dirty="0" smtClean="0">
                <a:latin typeface="Times New Roman" pitchFamily="18" charset="0"/>
              </a:rPr>
              <a:t>p</a:t>
            </a:r>
            <a:r>
              <a:rPr lang="en-US" altLang="ja-JP" sz="2800" dirty="0" smtClean="0">
                <a:latin typeface="Times New Roman" pitchFamily="18" charset="0"/>
              </a:rPr>
              <a:t>-wave resonance</a:t>
            </a:r>
          </a:p>
          <a:p>
            <a:pPr marL="450850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ja-JP" sz="2800" dirty="0" smtClean="0"/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altLang="ja-JP" sz="2800" dirty="0" smtClean="0"/>
              <a:t>2 </a:t>
            </a:r>
            <a:r>
              <a:rPr lang="en-US" altLang="ja-JP" sz="2800" dirty="0" err="1" smtClean="0"/>
              <a:t>MeV</a:t>
            </a:r>
            <a:r>
              <a:rPr lang="en-US" altLang="ja-JP" sz="2800" dirty="0" smtClean="0"/>
              <a:t> peak</a:t>
            </a:r>
          </a:p>
          <a:p>
            <a:pPr marL="450850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None/>
            </a:pPr>
            <a:r>
              <a:rPr lang="en-US" altLang="ja-JP" sz="2800" dirty="0" smtClean="0">
                <a:latin typeface="Times New Roman" pitchFamily="18" charset="0"/>
                <a:sym typeface="Wingdings" pitchFamily="2" charset="2"/>
              </a:rPr>
              <a:t>     </a:t>
            </a:r>
            <a:r>
              <a:rPr lang="en-US" altLang="ja-JP" sz="2800" i="1" dirty="0" smtClean="0">
                <a:latin typeface="Times New Roman" pitchFamily="18" charset="0"/>
              </a:rPr>
              <a:t>d</a:t>
            </a:r>
            <a:r>
              <a:rPr lang="en-US" altLang="ja-JP" sz="2800" dirty="0" smtClean="0">
                <a:latin typeface="Times New Roman" pitchFamily="18" charset="0"/>
              </a:rPr>
              <a:t>-wave resonance</a:t>
            </a:r>
            <a:endParaRPr lang="en-US" altLang="ja-JP" sz="2800" dirty="0" smtClean="0"/>
          </a:p>
          <a:p>
            <a:pPr>
              <a:lnSpc>
                <a:spcPct val="80000"/>
              </a:lnSpc>
            </a:pPr>
            <a:endParaRPr lang="en-US" altLang="ja-JP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Relative </a:t>
            </a:r>
            <a:r>
              <a:rPr lang="en-US" altLang="ja-JP" dirty="0" smtClean="0"/>
              <a:t>Energy Spectrum</a:t>
            </a:r>
            <a:endParaRPr lang="en-US" altLang="ja-JP" dirty="0"/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1712974" y="542926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p</a:t>
            </a:r>
            <a:endParaRPr lang="en-US" altLang="ja-JP" sz="1600" dirty="0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1428728" y="6000768"/>
            <a:ext cx="26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s</a:t>
            </a:r>
            <a:endParaRPr lang="en-US" altLang="ja-JP" sz="1600" dirty="0"/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2124075" y="5229225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d</a:t>
            </a:r>
            <a:endParaRPr lang="en-US" altLang="ja-JP" sz="1600" dirty="0"/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5284874" y="4868863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p</a:t>
            </a:r>
            <a:endParaRPr lang="en-US" altLang="ja-JP" sz="1600" dirty="0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3708400" y="5013325"/>
            <a:ext cx="26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s</a:t>
            </a:r>
            <a:endParaRPr lang="en-US" altLang="ja-JP" sz="1600" dirty="0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513905" y="562327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d</a:t>
            </a:r>
            <a:endParaRPr lang="en-US" altLang="ja-JP" sz="1600" dirty="0"/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 flipH="1">
            <a:off x="1785917" y="5516562"/>
            <a:ext cx="482619" cy="841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 flipH="1">
            <a:off x="4728323" y="5215778"/>
            <a:ext cx="649286" cy="1057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3924300" y="5373688"/>
            <a:ext cx="576262" cy="69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2925753" y="3716338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sm"/>
            <a:tailEnd type="triangle" w="lg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1836737" y="3925888"/>
            <a:ext cx="2051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/>
              <a:t>E</a:t>
            </a:r>
            <a:r>
              <a:rPr lang="en-US" altLang="ja-JP" baseline="-25000" dirty="0" err="1"/>
              <a:t>rel</a:t>
            </a:r>
            <a:r>
              <a:rPr lang="en-US" altLang="ja-JP" dirty="0"/>
              <a:t>(</a:t>
            </a:r>
            <a:r>
              <a:rPr lang="en-US" altLang="ja-JP" baseline="30000" dirty="0"/>
              <a:t>12</a:t>
            </a:r>
            <a:r>
              <a:rPr lang="en-US" altLang="ja-JP" dirty="0"/>
              <a:t>Be+n) (</a:t>
            </a:r>
            <a:r>
              <a:rPr lang="en-US" altLang="ja-JP" dirty="0" err="1"/>
              <a:t>MeV</a:t>
            </a:r>
            <a:r>
              <a:rPr lang="en-US" altLang="ja-JP" dirty="0"/>
              <a:t>)</a:t>
            </a:r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>
            <a:off x="1428728" y="3716338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sm"/>
            <a:tailEnd type="triangle" w="lg" len="sm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2500312" y="1357298"/>
            <a:ext cx="1843088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p(</a:t>
            </a:r>
            <a:r>
              <a:rPr lang="en-US" altLang="ja-JP" sz="2000" baseline="30000"/>
              <a:t>14</a:t>
            </a:r>
            <a:r>
              <a:rPr lang="en-US" altLang="ja-JP" sz="2000"/>
              <a:t>Be,</a:t>
            </a:r>
            <a:r>
              <a:rPr lang="en-US" altLang="ja-JP" sz="2000" baseline="30000"/>
              <a:t>12</a:t>
            </a:r>
            <a:r>
              <a:rPr lang="en-US" altLang="ja-JP" sz="2000"/>
              <a:t>Be+n)</a:t>
            </a:r>
          </a:p>
        </p:txBody>
      </p:sp>
      <p:sp>
        <p:nvSpPr>
          <p:cNvPr id="99372" name="AutoShape 44"/>
          <p:cNvSpPr>
            <a:spLocks noChangeArrowheads="1"/>
          </p:cNvSpPr>
          <p:nvPr/>
        </p:nvSpPr>
        <p:spPr bwMode="auto">
          <a:xfrm>
            <a:off x="2786050" y="2571744"/>
            <a:ext cx="363538" cy="323850"/>
          </a:xfrm>
          <a:prstGeom prst="downArrow">
            <a:avLst>
              <a:gd name="adj1" fmla="val 42981"/>
              <a:gd name="adj2" fmla="val 524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99373" name="AutoShape 45"/>
          <p:cNvSpPr>
            <a:spLocks noChangeArrowheads="1"/>
          </p:cNvSpPr>
          <p:nvPr/>
        </p:nvSpPr>
        <p:spPr bwMode="auto">
          <a:xfrm>
            <a:off x="1357290" y="1428736"/>
            <a:ext cx="363537" cy="323850"/>
          </a:xfrm>
          <a:prstGeom prst="downArrow">
            <a:avLst>
              <a:gd name="adj1" fmla="val 42981"/>
              <a:gd name="adj2" fmla="val 524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1547811" y="3786190"/>
            <a:ext cx="45719" cy="528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346" name="Freeform 18"/>
          <p:cNvSpPr>
            <a:spLocks/>
          </p:cNvSpPr>
          <p:nvPr/>
        </p:nvSpPr>
        <p:spPr bwMode="auto">
          <a:xfrm>
            <a:off x="3071802" y="3789363"/>
            <a:ext cx="1627198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"/>
              </a:cxn>
              <a:cxn ang="0">
                <a:pos x="1261" y="91"/>
              </a:cxn>
              <a:cxn ang="0">
                <a:pos x="1269" y="342"/>
              </a:cxn>
            </a:cxnLst>
            <a:rect l="0" t="0" r="r" b="b"/>
            <a:pathLst>
              <a:path w="1269" h="342">
                <a:moveTo>
                  <a:pt x="0" y="0"/>
                </a:moveTo>
                <a:lnTo>
                  <a:pt x="0" y="91"/>
                </a:lnTo>
                <a:lnTo>
                  <a:pt x="1261" y="91"/>
                </a:lnTo>
                <a:lnTo>
                  <a:pt x="1269" y="34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96820" y="1785926"/>
            <a:ext cx="14478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=89(6)</a:t>
            </a:r>
            <a:r>
              <a:rPr kumimoji="1" lang="en-US" altLang="ja-JP" dirty="0" err="1" smtClean="0"/>
              <a:t>mb</a:t>
            </a:r>
            <a:endParaRPr kumimoji="1" lang="en-US" altLang="ja-JP" dirty="0" smtClean="0"/>
          </a:p>
          <a:p>
            <a:r>
              <a:rPr lang="en-US" altLang="ja-JP" sz="1600" dirty="0" smtClean="0"/>
              <a:t>(</a:t>
            </a:r>
            <a:r>
              <a:rPr lang="en-US" altLang="ja-JP" sz="1600" i="1" dirty="0" err="1" smtClean="0"/>
              <a:t>E</a:t>
            </a:r>
            <a:r>
              <a:rPr lang="en-US" altLang="ja-JP" sz="1600" baseline="-25000" dirty="0" err="1" smtClean="0"/>
              <a:t>rel</a:t>
            </a:r>
            <a:r>
              <a:rPr lang="en-US" altLang="ja-JP" sz="1600" dirty="0" smtClean="0"/>
              <a:t>=0-4MeV)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00100" y="4429132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0.25-0.75MeV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20510" y="4429132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2.0-2.5MeV</a:t>
            </a:r>
            <a:endParaRPr kumimoji="1" lang="ja-JP" altLang="en-US" sz="2000" dirty="0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1357290" y="251894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p</a:t>
            </a:r>
            <a:endParaRPr lang="en-US" altLang="ja-JP" sz="1600" dirty="0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855982" y="328612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d</a:t>
            </a:r>
            <a:endParaRPr lang="en-US" altLang="ja-JP" sz="1600" dirty="0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378226" y="3233322"/>
            <a:ext cx="26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ea typeface="HGP行書体" pitchFamily="66" charset="-128"/>
              </a:rPr>
              <a:t>s</a:t>
            </a:r>
            <a:endParaRPr lang="en-US" altLang="ja-JP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kondo\Documents\power point\Pisa08\erel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5500694" cy="3892798"/>
          </a:xfrm>
          <a:prstGeom prst="rect">
            <a:avLst/>
          </a:prstGeom>
          <a:noFill/>
        </p:spPr>
      </p:pic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429256" y="1412875"/>
            <a:ext cx="3714744" cy="287338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ja-JP" sz="2200" i="1" dirty="0" smtClean="0">
                <a:latin typeface="Arial  "/>
                <a:sym typeface="Wingdings" pitchFamily="2" charset="2"/>
              </a:rPr>
              <a:t>p</a:t>
            </a:r>
            <a:r>
              <a:rPr lang="en-US" altLang="ja-JP" sz="2200" dirty="0" smtClean="0">
                <a:latin typeface="Arial  "/>
                <a:sym typeface="Wingdings" pitchFamily="2" charset="2"/>
              </a:rPr>
              <a:t>-wave component</a:t>
            </a:r>
            <a:endParaRPr lang="en-US" altLang="ja-JP" sz="2200" dirty="0" smtClean="0">
              <a:latin typeface="Arial  "/>
            </a:endParaRPr>
          </a:p>
          <a:p>
            <a:pPr lvl="1">
              <a:lnSpc>
                <a:spcPct val="80000"/>
              </a:lnSpc>
            </a:pPr>
            <a:r>
              <a:rPr lang="en-US" altLang="ja-JP" sz="1800" i="1" dirty="0" err="1" smtClean="0"/>
              <a:t>E</a:t>
            </a:r>
            <a:r>
              <a:rPr lang="en-US" altLang="ja-JP" sz="1800" baseline="-25000" dirty="0" err="1" smtClean="0"/>
              <a:t>r</a:t>
            </a:r>
            <a:r>
              <a:rPr lang="en-US" altLang="ja-JP" sz="1800" dirty="0" smtClean="0"/>
              <a:t>=0.50(1) </a:t>
            </a:r>
            <a:r>
              <a:rPr lang="en-US" altLang="ja-JP" sz="1800" dirty="0" err="1" smtClean="0"/>
              <a:t>MeV</a:t>
            </a:r>
            <a:endParaRPr lang="en-US" altLang="ja-JP" sz="14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altLang="ja-JP" sz="1800" i="1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sz="1800" dirty="0" smtClean="0">
                <a:sym typeface="Wingdings" pitchFamily="2" charset="2"/>
              </a:rPr>
              <a:t>=0.36(2) </a:t>
            </a:r>
            <a:r>
              <a:rPr lang="en-US" altLang="ja-JP" sz="1800" dirty="0" err="1" smtClean="0">
                <a:sym typeface="Wingdings" pitchFamily="2" charset="2"/>
              </a:rPr>
              <a:t>MeV</a:t>
            </a:r>
            <a:r>
              <a:rPr lang="en-US" altLang="ja-JP" sz="1800" dirty="0" smtClean="0">
                <a:sym typeface="Wingdings" pitchFamily="2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sym typeface="Wingdings" pitchFamily="2" charset="2"/>
              </a:rPr>
              <a:t>consistent with </a:t>
            </a:r>
            <a:r>
              <a:rPr lang="en-US" altLang="ja-JP" sz="1600" i="1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sz="1600" baseline="-25000" dirty="0" err="1" smtClean="0">
                <a:sym typeface="Wingdings" pitchFamily="2" charset="2"/>
              </a:rPr>
              <a:t>sp</a:t>
            </a:r>
            <a:r>
              <a:rPr lang="en-US" altLang="ja-JP" sz="1600" dirty="0" smtClean="0">
                <a:sym typeface="Wingdings" pitchFamily="2" charset="2"/>
              </a:rPr>
              <a:t> (l=1)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err="1" smtClean="0">
                <a:sym typeface="Wingdings" pitchFamily="2" charset="2"/>
              </a:rPr>
              <a:t>J</a:t>
            </a:r>
            <a:r>
              <a:rPr lang="en-US" altLang="ja-JP" sz="1800" baseline="30000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800" dirty="0" smtClean="0">
                <a:sym typeface="Wingdings" pitchFamily="2" charset="2"/>
              </a:rPr>
              <a:t>=1/2-</a:t>
            </a:r>
          </a:p>
          <a:p>
            <a:pPr>
              <a:lnSpc>
                <a:spcPct val="80000"/>
              </a:lnSpc>
              <a:buNone/>
            </a:pPr>
            <a:endParaRPr lang="en-US" altLang="ja-JP" sz="2200" baseline="-250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altLang="ja-JP" sz="2200" i="1" dirty="0" smtClean="0">
                <a:latin typeface="Arial  "/>
                <a:sym typeface="Wingdings" pitchFamily="2" charset="2"/>
              </a:rPr>
              <a:t>d</a:t>
            </a:r>
            <a:r>
              <a:rPr lang="en-US" altLang="ja-JP" sz="2200" dirty="0" smtClean="0">
                <a:latin typeface="Arial  "/>
                <a:sym typeface="Wingdings" pitchFamily="2" charset="2"/>
              </a:rPr>
              <a:t>-wave component</a:t>
            </a:r>
            <a:endParaRPr lang="en-US" altLang="ja-JP" sz="2200" dirty="0" smtClean="0">
              <a:latin typeface="Arial  "/>
            </a:endParaRPr>
          </a:p>
          <a:p>
            <a:pPr lvl="1">
              <a:lnSpc>
                <a:spcPct val="80000"/>
              </a:lnSpc>
            </a:pPr>
            <a:r>
              <a:rPr lang="en-US" altLang="ja-JP" sz="1800" i="1" dirty="0" err="1" smtClean="0"/>
              <a:t>E</a:t>
            </a:r>
            <a:r>
              <a:rPr lang="en-US" altLang="ja-JP" sz="1800" baseline="-25000" dirty="0" err="1" smtClean="0"/>
              <a:t>r</a:t>
            </a:r>
            <a:r>
              <a:rPr lang="en-US" altLang="ja-JP" sz="1800" dirty="0" smtClean="0"/>
              <a:t>=2.48(7) </a:t>
            </a:r>
            <a:r>
              <a:rPr lang="en-US" altLang="ja-JP" sz="1800" dirty="0" err="1" smtClean="0"/>
              <a:t>MeV</a:t>
            </a:r>
            <a:endParaRPr lang="en-US" altLang="ja-JP" sz="18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altLang="ja-JP" sz="1800" i="1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sz="1800" dirty="0" smtClean="0">
                <a:sym typeface="Wingdings" pitchFamily="2" charset="2"/>
              </a:rPr>
              <a:t>=2.4(2) </a:t>
            </a:r>
            <a:r>
              <a:rPr lang="en-US" altLang="ja-JP" sz="1800" dirty="0" err="1" smtClean="0">
                <a:sym typeface="Wingdings" pitchFamily="2" charset="2"/>
              </a:rPr>
              <a:t>MeV</a:t>
            </a:r>
            <a:endParaRPr lang="en-US" altLang="ja-JP" sz="1800" dirty="0" smtClean="0">
              <a:sym typeface="Wingdings" pitchFamily="2" charset="2"/>
            </a:endParaRP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sym typeface="Wingdings" pitchFamily="2" charset="2"/>
              </a:rPr>
              <a:t>larger than </a:t>
            </a:r>
            <a:r>
              <a:rPr lang="en-US" altLang="ja-JP" sz="1600" i="1" dirty="0" err="1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sz="1600" baseline="-25000" dirty="0" err="1" smtClean="0">
                <a:sym typeface="Wingdings" pitchFamily="2" charset="2"/>
              </a:rPr>
              <a:t>sp</a:t>
            </a:r>
            <a:r>
              <a:rPr lang="en-US" altLang="ja-JP" sz="1600" baseline="-25000" dirty="0" smtClean="0">
                <a:sym typeface="Wingdings" pitchFamily="2" charset="2"/>
              </a:rPr>
              <a:t> </a:t>
            </a:r>
            <a:r>
              <a:rPr lang="en-US" altLang="ja-JP" sz="1600" dirty="0" smtClean="0">
                <a:sym typeface="Wingdings" pitchFamily="2" charset="2"/>
              </a:rPr>
              <a:t>(l=2)</a:t>
            </a:r>
            <a:endParaRPr lang="en-US" altLang="ja-JP" sz="1600" baseline="-25000" dirty="0" smtClean="0">
              <a:sym typeface="Wingdings" pitchFamily="2" charset="2"/>
            </a:endParaRPr>
          </a:p>
          <a:p>
            <a:pPr lvl="2">
              <a:lnSpc>
                <a:spcPct val="80000"/>
              </a:lnSpc>
              <a:buNone/>
            </a:pPr>
            <a:r>
              <a:rPr lang="en-US" altLang="ja-JP" sz="1600" dirty="0" smtClean="0">
                <a:sym typeface="Wingdings" pitchFamily="2" charset="2"/>
              </a:rPr>
              <a:t>other state @ 2MeV?</a:t>
            </a:r>
          </a:p>
          <a:p>
            <a:pPr lvl="1">
              <a:lnSpc>
                <a:spcPct val="80000"/>
              </a:lnSpc>
            </a:pPr>
            <a:endParaRPr lang="en-US" altLang="ja-JP" sz="18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US" altLang="ja-JP" sz="18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US" altLang="ja-JP" sz="1800" dirty="0" smtClean="0">
              <a:sym typeface="Wingdings" pitchFamily="2" charset="2"/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Relative energy spectrum</a:t>
            </a:r>
            <a:endParaRPr lang="en-US" altLang="ja-JP" dirty="0"/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1857356" y="2214554"/>
            <a:ext cx="183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i="1" dirty="0"/>
              <a:t>s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component</a:t>
            </a:r>
          </a:p>
          <a:p>
            <a:r>
              <a:rPr lang="en-US" altLang="ja-JP" sz="2000" i="1" dirty="0" smtClean="0"/>
              <a:t>   a</a:t>
            </a:r>
            <a:r>
              <a:rPr lang="en-US" altLang="ja-JP" sz="2000" baseline="-25000" dirty="0" smtClean="0"/>
              <a:t>s</a:t>
            </a:r>
            <a:r>
              <a:rPr lang="en-US" altLang="ja-JP" sz="2000" dirty="0" smtClean="0"/>
              <a:t>~ -3fm</a:t>
            </a:r>
            <a:endParaRPr lang="en-US" altLang="ja-JP" sz="2000" dirty="0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524961" y="3006866"/>
            <a:ext cx="28328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i="1" dirty="0"/>
              <a:t>d</a:t>
            </a:r>
            <a:r>
              <a:rPr lang="en-US" altLang="ja-JP" sz="2000" dirty="0"/>
              <a:t> state </a:t>
            </a:r>
            <a:r>
              <a:rPr lang="en-US" altLang="ja-JP" sz="2000" i="1" dirty="0" err="1" smtClean="0"/>
              <a:t>E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=2.48(7)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lang="en-US" altLang="ja-JP" sz="2000" dirty="0" smtClean="0"/>
              <a:t>            </a:t>
            </a:r>
            <a:r>
              <a:rPr lang="en-US" altLang="ja-JP" sz="2000" i="1" dirty="0" smtClean="0"/>
              <a:t>Γ</a:t>
            </a:r>
            <a:r>
              <a:rPr lang="en-US" altLang="ja-JP" sz="2000" dirty="0" smtClean="0"/>
              <a:t>=2.4(2)</a:t>
            </a:r>
            <a:r>
              <a:rPr lang="en-US" altLang="ja-JP" sz="2000" dirty="0" err="1" smtClean="0"/>
              <a:t>MeV</a:t>
            </a:r>
            <a:endParaRPr lang="en-US" altLang="ja-JP" sz="2000" dirty="0"/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 flipH="1">
            <a:off x="1428728" y="2571744"/>
            <a:ext cx="571504" cy="15001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 flipH="1">
            <a:off x="2928926" y="3500438"/>
            <a:ext cx="214314" cy="5715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1214414" y="1785927"/>
            <a:ext cx="214314" cy="10715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857224" y="1428736"/>
            <a:ext cx="389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i="1" dirty="0"/>
              <a:t>p</a:t>
            </a:r>
            <a:r>
              <a:rPr lang="en-US" altLang="ja-JP" sz="2000" dirty="0"/>
              <a:t> state </a:t>
            </a:r>
            <a:r>
              <a:rPr lang="en-US" altLang="ja-JP" sz="2000" i="1" dirty="0" err="1" smtClean="0"/>
              <a:t>E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=0.50(1</a:t>
            </a:r>
            <a:r>
              <a:rPr lang="en-US" altLang="ja-JP" sz="2000" dirty="0"/>
              <a:t>)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lang="en-US" altLang="ja-JP" sz="2000" dirty="0" smtClean="0"/>
              <a:t>            </a:t>
            </a:r>
            <a:r>
              <a:rPr lang="en-US" altLang="ja-JP" sz="2000" i="1" dirty="0" smtClean="0"/>
              <a:t>Γ</a:t>
            </a:r>
            <a:r>
              <a:rPr lang="en-US" altLang="ja-JP" sz="2000" dirty="0" smtClean="0"/>
              <a:t>=0.36(2)</a:t>
            </a:r>
            <a:r>
              <a:rPr lang="en-US" altLang="ja-JP" sz="2000" dirty="0" err="1" smtClean="0"/>
              <a:t>MeV</a:t>
            </a:r>
            <a:endParaRPr lang="en-US" altLang="ja-JP" sz="2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857884" y="4572008"/>
            <a:ext cx="2988283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/>
              <a:t>single particle width</a:t>
            </a:r>
          </a:p>
          <a:p>
            <a:pPr algn="ctr"/>
            <a:endParaRPr lang="en-US" altLang="ja-JP" sz="1600" b="1" dirty="0" smtClean="0"/>
          </a:p>
          <a:p>
            <a:r>
              <a:rPr kumimoji="1" lang="en-US" altLang="ja-JP" i="1" dirty="0" smtClean="0">
                <a:latin typeface="Times" pitchFamily="18" charset="0"/>
              </a:rPr>
              <a:t>p</a:t>
            </a:r>
            <a:r>
              <a:rPr kumimoji="1" lang="en-US" altLang="ja-JP" dirty="0" smtClean="0"/>
              <a:t>-wave @0.50MeV  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       </a:t>
            </a:r>
            <a:r>
              <a:rPr kumimoji="1" lang="en-US" altLang="ja-JP" i="1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kumimoji="1" lang="en-US" altLang="ja-JP" baseline="-25000" dirty="0" smtClean="0">
                <a:sym typeface="Wingdings" pitchFamily="2" charset="2"/>
              </a:rPr>
              <a:t>sp</a:t>
            </a:r>
            <a:r>
              <a:rPr kumimoji="1" lang="en-US" altLang="ja-JP" dirty="0" smtClean="0">
                <a:sym typeface="Wingdings" pitchFamily="2" charset="2"/>
              </a:rPr>
              <a:t>~0.5MeV </a:t>
            </a:r>
          </a:p>
          <a:p>
            <a:endParaRPr kumimoji="1" lang="en-US" altLang="ja-JP" dirty="0" smtClean="0">
              <a:sym typeface="Wingdings" pitchFamily="2" charset="2"/>
            </a:endParaRPr>
          </a:p>
          <a:p>
            <a:r>
              <a:rPr lang="en-US" altLang="ja-JP" i="1" dirty="0" smtClean="0">
                <a:latin typeface="Times" pitchFamily="18" charset="0"/>
                <a:sym typeface="Wingdings" pitchFamily="2" charset="2"/>
              </a:rPr>
              <a:t>d</a:t>
            </a:r>
            <a:r>
              <a:rPr lang="en-US" altLang="ja-JP" dirty="0" smtClean="0">
                <a:sym typeface="Wingdings" pitchFamily="2" charset="2"/>
              </a:rPr>
              <a:t>-wave @2.48MeV </a:t>
            </a:r>
          </a:p>
          <a:p>
            <a:r>
              <a:rPr lang="en-US" altLang="ja-JP" dirty="0" smtClean="0">
                <a:sym typeface="Wingdings" pitchFamily="2" charset="2"/>
              </a:rPr>
              <a:t>       </a:t>
            </a:r>
            <a:r>
              <a:rPr lang="en-US" altLang="ja-JP" i="1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baseline="-25000" dirty="0" smtClean="0">
                <a:sym typeface="Wingdings" pitchFamily="2" charset="2"/>
              </a:rPr>
              <a:t>sp</a:t>
            </a:r>
            <a:r>
              <a:rPr lang="en-US" altLang="ja-JP" dirty="0" smtClean="0">
                <a:sym typeface="Wingdings" pitchFamily="2" charset="2"/>
              </a:rPr>
              <a:t>~1.4MeV </a:t>
            </a:r>
          </a:p>
          <a:p>
            <a:r>
              <a:rPr lang="en-US" altLang="ja-JP" dirty="0" smtClean="0">
                <a:sym typeface="Wingdings" pitchFamily="2" charset="2"/>
              </a:rPr>
              <a:t>         </a:t>
            </a:r>
            <a:endParaRPr kumimoji="1" lang="ja-JP" altLang="en-US" baseline="30000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Arial" charset="0"/>
                <a:cs typeface="Arial" charset="0"/>
              </a:rPr>
              <a:t>Summary of the observed levels</a:t>
            </a:r>
            <a:endParaRPr lang="ja-JP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7" name="テキスト ボックス 7"/>
          <p:cNvSpPr txBox="1">
            <a:spLocks noChangeArrowheads="1"/>
          </p:cNvSpPr>
          <p:nvPr/>
        </p:nvSpPr>
        <p:spPr bwMode="auto">
          <a:xfrm>
            <a:off x="428625" y="5657874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/>
              <a:t>The 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state in </a:t>
            </a:r>
            <a:r>
              <a:rPr lang="en-US" altLang="ja-JP" sz="2400" baseline="30000" dirty="0"/>
              <a:t>14</a:t>
            </a:r>
            <a:r>
              <a:rPr lang="en-US" altLang="ja-JP" sz="2400" dirty="0"/>
              <a:t>Be locates lower than the </a:t>
            </a:r>
            <a:r>
              <a:rPr lang="en-US" altLang="ja-JP" sz="2400" dirty="0" err="1"/>
              <a:t>g.s</a:t>
            </a:r>
            <a:r>
              <a:rPr lang="en-US" altLang="ja-JP" sz="2400" dirty="0"/>
              <a:t>. of </a:t>
            </a:r>
            <a:r>
              <a:rPr lang="en-US" altLang="ja-JP" sz="2400" baseline="30000" dirty="0"/>
              <a:t>13</a:t>
            </a:r>
            <a:r>
              <a:rPr lang="en-US" altLang="ja-JP" sz="2400" dirty="0"/>
              <a:t>Be</a:t>
            </a:r>
          </a:p>
          <a:p>
            <a:pPr>
              <a:buFont typeface="Wingdings" pitchFamily="2" charset="2"/>
              <a:buChar char="à"/>
            </a:pPr>
            <a:r>
              <a:rPr lang="en-US" altLang="ja-JP" sz="2400" dirty="0">
                <a:sym typeface="Wingdings" pitchFamily="2" charset="2"/>
              </a:rPr>
              <a:t>Sequential decay process is energetically forbidden</a:t>
            </a:r>
          </a:p>
          <a:p>
            <a:pPr>
              <a:buFont typeface="Wingdings" pitchFamily="2" charset="2"/>
              <a:buChar char="à"/>
            </a:pPr>
            <a:endParaRPr lang="ja-JP" altLang="en-US" sz="2400" dirty="0"/>
          </a:p>
        </p:txBody>
      </p:sp>
      <p:pic>
        <p:nvPicPr>
          <p:cNvPr id="335876" name="Picture 4" descr="C:\Users\kondo\Documents\power point\Pisa08\decaych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6572296" cy="4291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ndo\Documents\power point\Pisa08\13bepreexp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9144001" cy="3413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5136989"/>
            <a:ext cx="8229600" cy="1006655"/>
          </a:xfrm>
        </p:spPr>
        <p:txBody>
          <a:bodyPr/>
          <a:lstStyle/>
          <a:p>
            <a:r>
              <a:rPr kumimoji="1" lang="en-US" altLang="ja-JP" dirty="0" smtClean="0"/>
              <a:t>The low-lying negative parity state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   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Intruder state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Low-lying state of </a:t>
            </a:r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63567" y="4354305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This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work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14210" y="1142984"/>
            <a:ext cx="4572000" cy="2500330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2000" dirty="0" smtClean="0"/>
              <a:t>Shell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model calculation</a:t>
            </a:r>
          </a:p>
          <a:p>
            <a:pPr>
              <a:lnSpc>
                <a:spcPct val="80000"/>
              </a:lnSpc>
            </a:pPr>
            <a:endParaRPr lang="en-US" altLang="ja-JP" sz="2000" dirty="0" smtClean="0"/>
          </a:p>
          <a:p>
            <a:pPr lvl="1">
              <a:lnSpc>
                <a:spcPct val="80000"/>
              </a:lnSpc>
            </a:pPr>
            <a:r>
              <a:rPr lang="en-US" altLang="ja-JP" sz="1600" dirty="0" smtClean="0"/>
              <a:t>PSDMK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ja-JP" sz="1400" dirty="0" smtClean="0"/>
              <a:t>     D.J. </a:t>
            </a:r>
            <a:r>
              <a:rPr lang="en-US" altLang="ja-JP" sz="1400" dirty="0" err="1" smtClean="0"/>
              <a:t>Millener</a:t>
            </a:r>
            <a:r>
              <a:rPr lang="en-US" altLang="ja-JP" sz="1400" dirty="0" smtClean="0"/>
              <a:t> et al.: NPA</a:t>
            </a:r>
            <a:r>
              <a:rPr lang="en-US" altLang="ja-JP" sz="1400" b="1" dirty="0" smtClean="0"/>
              <a:t>255</a:t>
            </a:r>
            <a:r>
              <a:rPr lang="en-US" altLang="ja-JP" sz="1400" dirty="0" smtClean="0"/>
              <a:t>, 315 (1975)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/>
              <a:t>Provides the shell closure at </a:t>
            </a:r>
            <a:r>
              <a:rPr lang="en-US" altLang="ja-JP" sz="1600" baseline="30000" dirty="0" smtClean="0"/>
              <a:t>12</a:t>
            </a:r>
            <a:r>
              <a:rPr lang="en-US" altLang="ja-JP" sz="1600" dirty="0" smtClean="0"/>
              <a:t>Be</a:t>
            </a:r>
          </a:p>
          <a:p>
            <a:pPr lvl="2">
              <a:lnSpc>
                <a:spcPct val="80000"/>
              </a:lnSpc>
            </a:pPr>
            <a:endParaRPr lang="en-US" altLang="ja-JP" sz="1600" dirty="0" smtClean="0"/>
          </a:p>
          <a:p>
            <a:pPr lvl="1">
              <a:lnSpc>
                <a:spcPct val="80000"/>
              </a:lnSpc>
            </a:pPr>
            <a:r>
              <a:rPr lang="en-US" altLang="ja-JP" sz="1600" dirty="0" smtClean="0"/>
              <a:t>SFO (spin-flip p-n monopole interaction)</a:t>
            </a:r>
            <a:endParaRPr lang="en-US" altLang="ja-JP" sz="2000" dirty="0" smtClean="0"/>
          </a:p>
          <a:p>
            <a:pPr lvl="1">
              <a:lnSpc>
                <a:spcPct val="80000"/>
              </a:lnSpc>
              <a:buNone/>
            </a:pPr>
            <a:r>
              <a:rPr lang="en-US" altLang="ja-JP" sz="1400" dirty="0" smtClean="0"/>
              <a:t>      T. Suzuki et al.: PRC</a:t>
            </a:r>
            <a:r>
              <a:rPr lang="en-US" altLang="ja-JP" sz="1400" b="1" dirty="0" smtClean="0"/>
              <a:t>67</a:t>
            </a:r>
            <a:r>
              <a:rPr lang="en-US" altLang="ja-JP" sz="1400" dirty="0" smtClean="0"/>
              <a:t>, 044302 (2003)</a:t>
            </a:r>
            <a:endParaRPr lang="en-US" altLang="ja-JP" sz="1800" dirty="0"/>
          </a:p>
          <a:p>
            <a:pPr lvl="2">
              <a:lnSpc>
                <a:spcPct val="80000"/>
              </a:lnSpc>
            </a:pPr>
            <a:r>
              <a:rPr lang="en-US" altLang="ja-JP" sz="1600" dirty="0" err="1" smtClean="0"/>
              <a:t>resonably</a:t>
            </a:r>
            <a:r>
              <a:rPr lang="en-US" altLang="ja-JP" sz="1600" dirty="0" smtClean="0"/>
              <a:t> reproduce </a:t>
            </a:r>
            <a:r>
              <a:rPr lang="en-US" altLang="ja-JP" sz="1600" dirty="0"/>
              <a:t>the </a:t>
            </a:r>
            <a:r>
              <a:rPr lang="en-US" altLang="ja-JP" sz="1600" dirty="0" err="1"/>
              <a:t>magicity</a:t>
            </a:r>
            <a:r>
              <a:rPr lang="en-US" altLang="ja-JP" sz="1600" dirty="0"/>
              <a:t> loss at </a:t>
            </a:r>
            <a:r>
              <a:rPr lang="en-US" altLang="ja-JP" sz="1600" baseline="30000" dirty="0" smtClean="0"/>
              <a:t>12</a:t>
            </a:r>
            <a:r>
              <a:rPr lang="en-US" altLang="ja-JP" sz="1600" dirty="0" smtClean="0"/>
              <a:t>Be</a:t>
            </a:r>
            <a:endParaRPr lang="en-US" altLang="ja-JP" sz="1600" dirty="0"/>
          </a:p>
          <a:p>
            <a:pPr lvl="1">
              <a:lnSpc>
                <a:spcPct val="80000"/>
              </a:lnSpc>
            </a:pPr>
            <a:endParaRPr lang="en-US" altLang="ja-JP" sz="1800" dirty="0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142875"/>
            <a:ext cx="8072437" cy="1143000"/>
          </a:xfrm>
        </p:spPr>
        <p:txBody>
          <a:bodyPr/>
          <a:lstStyle/>
          <a:p>
            <a:r>
              <a:rPr lang="en-US" altLang="ja-JP" sz="3600" dirty="0"/>
              <a:t>Energy </a:t>
            </a:r>
            <a:r>
              <a:rPr lang="en-US" altLang="ja-JP" sz="3600" dirty="0" smtClean="0"/>
              <a:t>Levels </a:t>
            </a:r>
            <a:r>
              <a:rPr lang="en-US" altLang="ja-JP" sz="3600" dirty="0"/>
              <a:t>of </a:t>
            </a:r>
            <a:r>
              <a:rPr lang="en-US" altLang="ja-JP" sz="3600" baseline="30000" dirty="0" smtClean="0"/>
              <a:t>12</a:t>
            </a:r>
            <a:r>
              <a:rPr lang="en-US" altLang="ja-JP" sz="3600" dirty="0" smtClean="0"/>
              <a:t>Be and </a:t>
            </a:r>
            <a:r>
              <a:rPr lang="en-US" altLang="ja-JP" sz="3600" baseline="30000" dirty="0" smtClean="0"/>
              <a:t>13</a:t>
            </a:r>
            <a:r>
              <a:rPr lang="en-US" altLang="ja-JP" sz="3600" dirty="0" smtClean="0"/>
              <a:t>Be</a:t>
            </a:r>
            <a:endParaRPr lang="en-US" altLang="ja-JP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4876" y="3857628"/>
            <a:ext cx="428628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altLang="ja-JP" sz="2000" baseline="30000" dirty="0" smtClean="0"/>
              <a:t>13</a:t>
            </a:r>
            <a:r>
              <a:rPr lang="en-US" altLang="ja-JP" sz="2000" dirty="0" smtClean="0"/>
              <a:t>Be</a:t>
            </a:r>
          </a:p>
          <a:p>
            <a:pPr>
              <a:lnSpc>
                <a:spcPct val="80000"/>
              </a:lnSpc>
              <a:buFont typeface="Wingdings" pitchFamily="2" charset="2"/>
              <a:buChar char="u"/>
            </a:pPr>
            <a:endParaRPr lang="en-US" altLang="ja-JP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ja-JP" dirty="0" smtClean="0"/>
              <a:t>PSDMK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/>
              <a:t>Higher excitation energy of 1/2</a:t>
            </a:r>
            <a:r>
              <a:rPr lang="en-US" altLang="ja-JP" sz="1600" baseline="30000" dirty="0" smtClean="0">
                <a:latin typeface="Symbol" pitchFamily="18" charset="2"/>
              </a:rPr>
              <a:t>-</a:t>
            </a:r>
          </a:p>
          <a:p>
            <a:pPr lvl="2">
              <a:lnSpc>
                <a:spcPct val="80000"/>
              </a:lnSpc>
            </a:pPr>
            <a:endParaRPr lang="en-US" altLang="ja-JP" sz="16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ja-JP" dirty="0" smtClean="0"/>
              <a:t>SFO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/>
              <a:t>Ground state of 1/2</a:t>
            </a:r>
            <a:r>
              <a:rPr lang="en-US" altLang="ja-JP" sz="1600" baseline="30000" dirty="0" smtClean="0">
                <a:latin typeface="Symbol" pitchFamily="18" charset="2"/>
              </a:rPr>
              <a:t>-</a:t>
            </a:r>
            <a:r>
              <a:rPr lang="en-US" altLang="ja-JP" sz="1600" dirty="0" smtClean="0"/>
              <a:t>   </a:t>
            </a:r>
            <a:r>
              <a:rPr lang="en-US" altLang="ja-JP" sz="1600" dirty="0" smtClean="0">
                <a:sym typeface="Wingdings" pitchFamily="2" charset="2"/>
              </a:rPr>
              <a:t> good!</a:t>
            </a:r>
            <a:endParaRPr lang="en-US" altLang="ja-JP" sz="1600" baseline="30000" dirty="0" smtClean="0"/>
          </a:p>
          <a:p>
            <a:pPr lvl="2">
              <a:lnSpc>
                <a:spcPct val="80000"/>
              </a:lnSpc>
            </a:pPr>
            <a:r>
              <a:rPr lang="en-US" altLang="ja-JP" sz="1600" dirty="0" smtClean="0"/>
              <a:t>several states at ~2MeV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932" y="5739862"/>
            <a:ext cx="4429124" cy="978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Intruder 1/2- state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disappearance of N=8 </a:t>
            </a:r>
            <a:r>
              <a:rPr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magicity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 explained by spin-flip p-n monopole interaction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pic>
        <p:nvPicPr>
          <p:cNvPr id="314371" name="Picture 3" descr="C:\Users\kondo\Documents\power point\Pisa08\level12b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062730" cy="2693670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857224" y="1428736"/>
            <a:ext cx="80663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/>
              <a:t>12</a:t>
            </a:r>
            <a:r>
              <a:rPr kumimoji="1" lang="en-US" altLang="ja-JP" sz="2400" b="1" dirty="0" smtClean="0"/>
              <a:t>Be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6411" y="4038905"/>
            <a:ext cx="80663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/>
              <a:t>13</a:t>
            </a:r>
            <a:r>
              <a:rPr kumimoji="1" lang="en-US" altLang="ja-JP" sz="2400" b="1" dirty="0" smtClean="0"/>
              <a:t>Be</a:t>
            </a:r>
            <a:endParaRPr kumimoji="1" lang="ja-JP" altLang="en-US" sz="2400" b="1" dirty="0"/>
          </a:p>
        </p:txBody>
      </p:sp>
      <p:pic>
        <p:nvPicPr>
          <p:cNvPr id="314373" name="Picture 5" descr="C:\Users\kondo\Documents\power point\Pisa08\level13be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4212000" cy="2808000"/>
          </a:xfrm>
          <a:prstGeom prst="rect">
            <a:avLst/>
          </a:prstGeom>
          <a:noFill/>
        </p:spPr>
      </p:pic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0" y="1481328"/>
            <a:ext cx="45720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ja-JP" dirty="0" smtClean="0">
                <a:sym typeface="Wingdings" pitchFamily="2" charset="2"/>
              </a:rPr>
              <a:t>energy gap between </a:t>
            </a:r>
            <a:r>
              <a:rPr lang="en-US" altLang="ja-JP" dirty="0" smtClean="0"/>
              <a:t>[220 ½] </a:t>
            </a:r>
            <a:r>
              <a:rPr lang="en-US" altLang="ja-JP" dirty="0" smtClean="0">
                <a:sym typeface="Wingdings" pitchFamily="2" charset="2"/>
              </a:rPr>
              <a:t>and [101 ½] </a:t>
            </a:r>
            <a:r>
              <a:rPr lang="en-US" altLang="ja-JP" dirty="0" err="1" smtClean="0">
                <a:sym typeface="Wingdings" pitchFamily="2" charset="2"/>
              </a:rPr>
              <a:t>orbitals</a:t>
            </a:r>
            <a:r>
              <a:rPr lang="en-US" altLang="ja-JP" dirty="0" smtClean="0">
                <a:sym typeface="Wingdings" pitchFamily="2" charset="2"/>
              </a:rPr>
              <a:t> disappears with large </a:t>
            </a:r>
            <a:r>
              <a:rPr lang="en-US" altLang="ja-JP" dirty="0" err="1" smtClean="0">
                <a:sym typeface="Wingdings" pitchFamily="2" charset="2"/>
              </a:rPr>
              <a:t>prolate</a:t>
            </a:r>
            <a:r>
              <a:rPr lang="en-US" altLang="ja-JP" dirty="0" smtClean="0">
                <a:sym typeface="Wingdings" pitchFamily="2" charset="2"/>
              </a:rPr>
              <a:t> deformation</a:t>
            </a: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ym typeface="Wingdings" pitchFamily="2" charset="2"/>
              </a:rPr>
              <a:t>Large </a:t>
            </a:r>
            <a:r>
              <a:rPr lang="en-US" altLang="ja-JP" dirty="0" err="1" smtClean="0">
                <a:sym typeface="Wingdings" pitchFamily="2" charset="2"/>
              </a:rPr>
              <a:t>quadrupole</a:t>
            </a:r>
            <a:r>
              <a:rPr lang="en-US" altLang="ja-JP" dirty="0" smtClean="0">
                <a:sym typeface="Wingdings" pitchFamily="2" charset="2"/>
              </a:rPr>
              <a:t> deformation (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en-US" altLang="ja-JP" dirty="0" smtClean="0">
                <a:sym typeface="Wingdings" pitchFamily="2" charset="2"/>
              </a:rPr>
              <a:t>~0.6) of </a:t>
            </a:r>
            <a:r>
              <a:rPr lang="en-US" altLang="ja-JP" baseline="30000" dirty="0" smtClean="0">
                <a:sym typeface="Wingdings" pitchFamily="2" charset="2"/>
              </a:rPr>
              <a:t>12</a:t>
            </a:r>
            <a:r>
              <a:rPr lang="en-US" altLang="ja-JP" dirty="0" smtClean="0">
                <a:sym typeface="Wingdings" pitchFamily="2" charset="2"/>
              </a:rPr>
              <a:t>Be </a:t>
            </a:r>
          </a:p>
          <a:p>
            <a:pPr lvl="2"/>
            <a:r>
              <a:rPr lang="en-US" altLang="ja-JP" dirty="0" smtClean="0">
                <a:sym typeface="Wingdings" pitchFamily="2" charset="2"/>
              </a:rPr>
              <a:t>H. Iwasaki et al. PLB</a:t>
            </a:r>
            <a:r>
              <a:rPr lang="en-US" altLang="ja-JP" b="1" dirty="0" smtClean="0">
                <a:sym typeface="Wingdings" pitchFamily="2" charset="2"/>
              </a:rPr>
              <a:t>481</a:t>
            </a:r>
            <a:r>
              <a:rPr lang="en-US" altLang="ja-JP" dirty="0" smtClean="0">
                <a:sym typeface="Wingdings" pitchFamily="2" charset="2"/>
              </a:rPr>
              <a:t>, 7 (2000)</a:t>
            </a:r>
          </a:p>
          <a:p>
            <a:pPr lvl="2"/>
            <a:endParaRPr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intruder 1/2- state of </a:t>
            </a:r>
            <a:r>
              <a:rPr lang="en-US" altLang="ja-JP" baseline="30000" dirty="0" smtClean="0">
                <a:sym typeface="Wingdings" pitchFamily="2" charset="2"/>
              </a:rPr>
              <a:t>13</a:t>
            </a:r>
            <a:r>
              <a:rPr lang="en-US" altLang="ja-JP" dirty="0" smtClean="0">
                <a:sym typeface="Wingdings" pitchFamily="2" charset="2"/>
              </a:rPr>
              <a:t>Be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 indicate large deformation?</a:t>
            </a:r>
          </a:p>
          <a:p>
            <a:pPr lvl="1"/>
            <a:endParaRPr lang="en-US" altLang="ja-JP" dirty="0" smtClean="0">
              <a:sym typeface="Wingdings" pitchFamily="2" charset="2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Deformation?</a:t>
            </a:r>
            <a:endParaRPr kumimoji="1" lang="ja-JP" altLang="en-US" dirty="0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22314"/>
            <a:ext cx="4620433" cy="573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円/楕円 4"/>
          <p:cNvSpPr/>
          <p:nvPr/>
        </p:nvSpPr>
        <p:spPr>
          <a:xfrm>
            <a:off x="7786710" y="3571876"/>
            <a:ext cx="1000132" cy="928694"/>
          </a:xfrm>
          <a:prstGeom prst="ellipse">
            <a:avLst/>
          </a:prstGeom>
          <a:noFill/>
          <a:ln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214810" y="2500306"/>
            <a:ext cx="3571900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29322" y="1142984"/>
            <a:ext cx="31532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Ref) A. Bohr and B.R. Mottelson </a:t>
            </a:r>
          </a:p>
          <a:p>
            <a:r>
              <a:rPr kumimoji="1" lang="en-US" altLang="ja-JP" sz="1600" dirty="0" smtClean="0"/>
              <a:t>Nuclear structure Vol.1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507413" cy="4873645"/>
          </a:xfrm>
          <a:solidFill>
            <a:schemeClr val="accent3">
              <a:lumMod val="20000"/>
              <a:lumOff val="8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ja-JP" sz="3200" b="1" dirty="0" smtClean="0"/>
              <a:t>Breakup reactions  (</a:t>
            </a:r>
            <a:r>
              <a:rPr lang="en-US" altLang="ja-JP" sz="3200" b="1" baseline="30000" dirty="0" smtClean="0"/>
              <a:t>14</a:t>
            </a:r>
            <a:r>
              <a:rPr lang="en-US" altLang="ja-JP" sz="3200" b="1" dirty="0" smtClean="0"/>
              <a:t>Be+p)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3200" b="1" dirty="0" smtClean="0"/>
          </a:p>
          <a:p>
            <a:pPr>
              <a:lnSpc>
                <a:spcPct val="90000"/>
              </a:lnSpc>
              <a:defRPr/>
            </a:pPr>
            <a:r>
              <a:rPr lang="en-US" altLang="ja-JP" sz="3400" dirty="0" smtClean="0"/>
              <a:t>Inelastic scattering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state of 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Be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dirty="0" smtClean="0"/>
              <a:t>Phase space decay of 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state</a:t>
            </a:r>
          </a:p>
          <a:p>
            <a:pPr lvl="1">
              <a:lnSpc>
                <a:spcPct val="90000"/>
              </a:lnSpc>
              <a:defRPr/>
            </a:pP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en-US" altLang="ja-JP" sz="3400" dirty="0" smtClean="0"/>
              <a:t>One-neutron removal reaction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dirty="0" smtClean="0"/>
              <a:t>Low-lying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-wave (intruder) resonance of </a:t>
            </a:r>
            <a:r>
              <a:rPr lang="en-US" altLang="ja-JP" baseline="30000" dirty="0" smtClean="0"/>
              <a:t>13</a:t>
            </a:r>
            <a:r>
              <a:rPr lang="en-US" altLang="ja-JP" dirty="0" smtClean="0"/>
              <a:t>Be</a:t>
            </a:r>
          </a:p>
          <a:p>
            <a:pPr lvl="1">
              <a:lnSpc>
                <a:spcPct val="90000"/>
              </a:lnSpc>
              <a:defRPr/>
            </a:pPr>
            <a:endParaRPr lang="en-US" altLang="ja-JP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nuclearchar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354" y="1268788"/>
            <a:ext cx="7993736" cy="4089038"/>
          </a:xfrm>
          <a:solidFill>
            <a:schemeClr val="bg1"/>
          </a:solidFill>
        </p:spPr>
      </p:pic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Arial" pitchFamily="34" charset="0"/>
                <a:cs typeface="Arial" pitchFamily="34" charset="0"/>
              </a:rPr>
              <a:t>Nuclear Chart</a:t>
            </a:r>
          </a:p>
        </p:txBody>
      </p:sp>
      <p:sp>
        <p:nvSpPr>
          <p:cNvPr id="34" name="コンテンツ プレースホルダ 33"/>
          <p:cNvSpPr>
            <a:spLocks noGrp="1"/>
          </p:cNvSpPr>
          <p:nvPr>
            <p:ph sz="quarter" idx="4294967295"/>
          </p:nvPr>
        </p:nvSpPr>
        <p:spPr>
          <a:xfrm>
            <a:off x="1428728" y="5273691"/>
            <a:ext cx="7429552" cy="1584309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E</a:t>
            </a:r>
            <a:r>
              <a:rPr lang="en-US" altLang="ja-JP" dirty="0" smtClean="0"/>
              <a:t>xotic structures</a:t>
            </a:r>
          </a:p>
          <a:p>
            <a:pPr lvl="1"/>
            <a:r>
              <a:rPr lang="en-US" altLang="ja-JP" dirty="0" smtClean="0"/>
              <a:t>Neutron halo</a:t>
            </a:r>
          </a:p>
          <a:p>
            <a:pPr lvl="1"/>
            <a:r>
              <a:rPr lang="en-US" altLang="ja-JP" dirty="0" err="1" smtClean="0"/>
              <a:t>Magicity</a:t>
            </a:r>
            <a:r>
              <a:rPr lang="en-US" altLang="ja-JP" dirty="0" smtClean="0"/>
              <a:t> loss (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Be, </a:t>
            </a:r>
            <a:r>
              <a:rPr lang="en-US" altLang="ja-JP" baseline="30000" dirty="0" smtClean="0"/>
              <a:t>32</a:t>
            </a:r>
            <a:r>
              <a:rPr lang="en-US" altLang="ja-JP" dirty="0" smtClean="0"/>
              <a:t>Mg)</a:t>
            </a:r>
          </a:p>
          <a:p>
            <a:pPr lvl="1"/>
            <a:r>
              <a:rPr lang="en-US" altLang="ja-JP" dirty="0" smtClean="0"/>
              <a:t>Di-neutron correlation?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He,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Li)</a:t>
            </a:r>
          </a:p>
          <a:p>
            <a:pPr lvl="1"/>
            <a:r>
              <a:rPr lang="en-US" altLang="ja-JP" dirty="0" smtClean="0"/>
              <a:t>Different deformation of proton/neutron density(</a:t>
            </a:r>
            <a:r>
              <a:rPr lang="en-US" altLang="ja-JP" baseline="30000" dirty="0" smtClean="0"/>
              <a:t>16</a:t>
            </a:r>
            <a:r>
              <a:rPr lang="en-US" altLang="ja-JP" dirty="0" smtClean="0"/>
              <a:t>C)</a:t>
            </a:r>
          </a:p>
        </p:txBody>
      </p:sp>
      <p:grpSp>
        <p:nvGrpSpPr>
          <p:cNvPr id="35" name="グループ化 34"/>
          <p:cNvGrpSpPr/>
          <p:nvPr/>
        </p:nvGrpSpPr>
        <p:grpSpPr>
          <a:xfrm>
            <a:off x="1216525" y="1457139"/>
            <a:ext cx="5684838" cy="3404010"/>
            <a:chOff x="1803400" y="1260475"/>
            <a:chExt cx="5684838" cy="3404010"/>
          </a:xfrm>
        </p:grpSpPr>
        <p:sp>
          <p:nvSpPr>
            <p:cNvPr id="17419" name="Oval 7"/>
            <p:cNvSpPr>
              <a:spLocks noChangeArrowheads="1"/>
            </p:cNvSpPr>
            <p:nvPr/>
          </p:nvSpPr>
          <p:spPr bwMode="auto">
            <a:xfrm>
              <a:off x="6696075" y="1260475"/>
              <a:ext cx="792163" cy="777875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Line 8"/>
            <p:cNvSpPr>
              <a:spLocks noChangeShapeType="1"/>
            </p:cNvSpPr>
            <p:nvPr/>
          </p:nvSpPr>
          <p:spPr bwMode="auto">
            <a:xfrm flipH="1">
              <a:off x="5256213" y="1719263"/>
              <a:ext cx="1439862" cy="504825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1" name="Oval 9"/>
            <p:cNvSpPr>
              <a:spLocks noChangeArrowheads="1"/>
            </p:cNvSpPr>
            <p:nvPr/>
          </p:nvSpPr>
          <p:spPr bwMode="auto">
            <a:xfrm>
              <a:off x="2894013" y="3906838"/>
              <a:ext cx="246062" cy="246062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2" name="Oval 10"/>
            <p:cNvSpPr>
              <a:spLocks noChangeArrowheads="1"/>
            </p:cNvSpPr>
            <p:nvPr/>
          </p:nvSpPr>
          <p:spPr bwMode="auto">
            <a:xfrm>
              <a:off x="3382963" y="3894138"/>
              <a:ext cx="246062" cy="246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3856038" y="3662363"/>
              <a:ext cx="246062" cy="246062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4" name="Oval 12"/>
            <p:cNvSpPr>
              <a:spLocks noChangeArrowheads="1"/>
            </p:cNvSpPr>
            <p:nvPr/>
          </p:nvSpPr>
          <p:spPr bwMode="auto">
            <a:xfrm>
              <a:off x="4348163" y="3417888"/>
              <a:ext cx="246062" cy="246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5" name="Oval 13"/>
            <p:cNvSpPr>
              <a:spLocks noChangeArrowheads="1"/>
            </p:cNvSpPr>
            <p:nvPr/>
          </p:nvSpPr>
          <p:spPr bwMode="auto">
            <a:xfrm>
              <a:off x="3614738" y="3403600"/>
              <a:ext cx="246062" cy="24606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6" name="Oval 14"/>
            <p:cNvSpPr>
              <a:spLocks noChangeArrowheads="1"/>
            </p:cNvSpPr>
            <p:nvPr/>
          </p:nvSpPr>
          <p:spPr bwMode="auto">
            <a:xfrm>
              <a:off x="4822825" y="3171825"/>
              <a:ext cx="246063" cy="24606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7" name="Oval 15"/>
            <p:cNvSpPr>
              <a:spLocks noChangeArrowheads="1"/>
            </p:cNvSpPr>
            <p:nvPr/>
          </p:nvSpPr>
          <p:spPr bwMode="auto">
            <a:xfrm>
              <a:off x="5319713" y="3176588"/>
              <a:ext cx="246062" cy="246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8" name="Oval 4"/>
            <p:cNvSpPr>
              <a:spLocks noChangeArrowheads="1"/>
            </p:cNvSpPr>
            <p:nvPr/>
          </p:nvSpPr>
          <p:spPr bwMode="auto">
            <a:xfrm>
              <a:off x="3841750" y="3421063"/>
              <a:ext cx="287338" cy="273050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9" name="Line 5"/>
            <p:cNvSpPr>
              <a:spLocks noChangeShapeType="1"/>
            </p:cNvSpPr>
            <p:nvPr/>
          </p:nvSpPr>
          <p:spPr bwMode="auto">
            <a:xfrm flipV="1">
              <a:off x="4032250" y="2439988"/>
              <a:ext cx="576263" cy="98266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0" name="Oval 16"/>
            <p:cNvSpPr>
              <a:spLocks noChangeArrowheads="1"/>
            </p:cNvSpPr>
            <p:nvPr/>
          </p:nvSpPr>
          <p:spPr bwMode="auto">
            <a:xfrm>
              <a:off x="5067300" y="2928938"/>
              <a:ext cx="246063" cy="246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1" name="Oval 17"/>
            <p:cNvSpPr>
              <a:spLocks noChangeArrowheads="1"/>
            </p:cNvSpPr>
            <p:nvPr/>
          </p:nvSpPr>
          <p:spPr bwMode="auto">
            <a:xfrm>
              <a:off x="1803400" y="1481138"/>
              <a:ext cx="246063" cy="246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2" name="Text Box 18"/>
            <p:cNvSpPr txBox="1">
              <a:spLocks noChangeArrowheads="1"/>
            </p:cNvSpPr>
            <p:nvPr/>
          </p:nvSpPr>
          <p:spPr bwMode="auto">
            <a:xfrm>
              <a:off x="2071688" y="1428750"/>
              <a:ext cx="1492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pitchFamily="34" charset="0"/>
                  <a:cs typeface="Arial" pitchFamily="34" charset="0"/>
                </a:rPr>
                <a:t>Neutron halo</a:t>
              </a: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4495811" y="2143116"/>
              <a:ext cx="1505540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6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Magicity</a:t>
              </a:r>
              <a:r>
                <a:rPr lang="en-US" altLang="ja-JP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loss</a:t>
              </a: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H="1">
              <a:off x="3940175" y="3829050"/>
              <a:ext cx="46038" cy="542925"/>
            </a:xfrm>
            <a:prstGeom prst="lin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3030538" y="4062413"/>
              <a:ext cx="46037" cy="309562"/>
            </a:xfrm>
            <a:prstGeom prst="lin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8" name="Oval 41"/>
            <p:cNvSpPr>
              <a:spLocks noChangeArrowheads="1"/>
            </p:cNvSpPr>
            <p:nvPr/>
          </p:nvSpPr>
          <p:spPr bwMode="auto">
            <a:xfrm>
              <a:off x="4349750" y="2917825"/>
              <a:ext cx="246063" cy="2460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9" name="Line 42"/>
            <p:cNvSpPr>
              <a:spLocks noChangeShapeType="1"/>
            </p:cNvSpPr>
            <p:nvPr/>
          </p:nvSpPr>
          <p:spPr bwMode="auto">
            <a:xfrm>
              <a:off x="4506913" y="3087688"/>
              <a:ext cx="509086" cy="1001904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3" name="Text Box 43"/>
            <p:cNvSpPr txBox="1">
              <a:spLocks noChangeArrowheads="1"/>
            </p:cNvSpPr>
            <p:nvPr/>
          </p:nvSpPr>
          <p:spPr bwMode="auto">
            <a:xfrm>
              <a:off x="4301619" y="4018154"/>
              <a:ext cx="2770951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6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Different deformations of </a:t>
              </a:r>
            </a:p>
            <a:p>
              <a:pPr>
                <a:defRPr/>
              </a:pPr>
              <a:r>
                <a:rPr lang="en-US" altLang="ja-JP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Protons and neutrons</a:t>
              </a:r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2735294" y="4240196"/>
              <a:ext cx="1387475" cy="3762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6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Di-neutron?</a:t>
              </a:r>
            </a:p>
          </p:txBody>
        </p:sp>
        <p:grpSp>
          <p:nvGrpSpPr>
            <p:cNvPr id="26" name="グループ化 49"/>
            <p:cNvGrpSpPr>
              <a:grpSpLocks/>
            </p:cNvGrpSpPr>
            <p:nvPr/>
          </p:nvGrpSpPr>
          <p:grpSpPr bwMode="auto">
            <a:xfrm>
              <a:off x="4087304" y="3399374"/>
              <a:ext cx="2884447" cy="509235"/>
              <a:chOff x="4087300" y="3399629"/>
              <a:chExt cx="2884362" cy="508907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4087300" y="3399629"/>
                <a:ext cx="541603" cy="288702"/>
              </a:xfrm>
              <a:prstGeom prst="rect">
                <a:avLst/>
              </a:prstGeom>
              <a:noFill/>
              <a:ln w="76200" cmpd="sng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8" name="グループ化 48"/>
              <p:cNvGrpSpPr>
                <a:grpSpLocks/>
              </p:cNvGrpSpPr>
              <p:nvPr/>
            </p:nvGrpSpPr>
            <p:grpSpPr bwMode="auto">
              <a:xfrm>
                <a:off x="4584680" y="3429233"/>
                <a:ext cx="2386982" cy="479303"/>
                <a:chOff x="4584680" y="3429233"/>
                <a:chExt cx="2386982" cy="479303"/>
              </a:xfrm>
            </p:grpSpPr>
            <p:sp>
              <p:nvSpPr>
                <p:cNvPr id="29" name="下矢印 28"/>
                <p:cNvSpPr/>
                <p:nvPr/>
              </p:nvSpPr>
              <p:spPr>
                <a:xfrm rot="5400000">
                  <a:off x="4926074" y="3087839"/>
                  <a:ext cx="296672" cy="979459"/>
                </a:xfrm>
                <a:prstGeom prst="downArrow">
                  <a:avLst>
                    <a:gd name="adj1" fmla="val 47586"/>
                    <a:gd name="adj2" fmla="val 75555"/>
                  </a:avLst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5373147" y="3446871"/>
                  <a:ext cx="1598515" cy="46166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127000" dir="2700000" algn="tl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400" b="1" baseline="30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13</a:t>
                  </a:r>
                  <a:r>
                    <a:rPr lang="en-US" altLang="ja-JP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Be, </a:t>
                  </a:r>
                  <a:r>
                    <a:rPr lang="en-US" altLang="ja-JP" sz="2400" b="1" baseline="30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14</a:t>
                  </a:r>
                  <a:r>
                    <a:rPr lang="en-US" altLang="ja-JP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Be</a:t>
                  </a:r>
                  <a:endParaRPr lang="ja-JP" alt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Be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Drip-line nucleus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Two neutron halo</a:t>
            </a:r>
          </a:p>
          <a:p>
            <a:pPr lvl="1"/>
            <a:r>
              <a:rPr lang="en-US" altLang="ja-JP" dirty="0" smtClean="0"/>
              <a:t>Borromean (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Be+n, </a:t>
            </a:r>
            <a:r>
              <a:rPr lang="en-US" altLang="ja-JP" dirty="0" err="1" smtClean="0"/>
              <a:t>n+n</a:t>
            </a:r>
            <a:r>
              <a:rPr lang="en-US" altLang="ja-JP" dirty="0" smtClean="0"/>
              <a:t> systems are unbound)</a:t>
            </a:r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No bound excited states</a:t>
            </a:r>
          </a:p>
          <a:p>
            <a:pPr lvl="2">
              <a:buFont typeface="Wingdings"/>
              <a:buChar char="à"/>
            </a:pPr>
            <a:r>
              <a:rPr lang="en-US" altLang="ja-JP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excited states locate above the neutron separation energy (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en-US" altLang="ja-JP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altLang="ja-JP" i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en-US" altLang="ja-JP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=1.26MeV)</a:t>
            </a:r>
          </a:p>
          <a:p>
            <a:pPr lvl="2">
              <a:buFont typeface="Wingdings"/>
              <a:buChar char="à"/>
            </a:pPr>
            <a:endParaRPr lang="en-US" altLang="ja-JP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Be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Unbound nucleus</a:t>
            </a:r>
          </a:p>
          <a:p>
            <a:pPr lvl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Low-lying levels are not clarified</a:t>
            </a:r>
          </a:p>
          <a:p>
            <a:pPr lvl="2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Several experimental results are not consistent</a:t>
            </a:r>
          </a:p>
          <a:p>
            <a:pPr algn="ctr">
              <a:buNone/>
            </a:pPr>
            <a:endParaRPr lang="en-US" altLang="ja-JP" dirty="0" smtClean="0"/>
          </a:p>
          <a:p>
            <a:pPr algn="ctr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Breakup of 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14</a:t>
            </a:r>
            <a:r>
              <a:rPr lang="en-US" altLang="ja-JP" b="1" dirty="0" smtClean="0">
                <a:solidFill>
                  <a:srgbClr val="FF0000"/>
                </a:solidFill>
              </a:rPr>
              <a:t>Be on proton</a:t>
            </a:r>
            <a:endParaRPr lang="en-US" altLang="ja-JP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Be and </a:t>
            </a:r>
            <a:r>
              <a:rPr kumimoji="1" lang="en-US" altLang="ja-JP" baseline="30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Be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図 5" descr="13bepreex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14422"/>
            <a:ext cx="8490552" cy="317578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63"/>
          <p:cNvSpPr txBox="1">
            <a:spLocks noChangeArrowheads="1"/>
          </p:cNvSpPr>
          <p:nvPr/>
        </p:nvSpPr>
        <p:spPr bwMode="auto">
          <a:xfrm>
            <a:off x="142844" y="1357298"/>
            <a:ext cx="56733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Inelastic </a:t>
            </a: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scattering</a:t>
            </a:r>
          </a:p>
          <a:p>
            <a:pPr>
              <a:buFont typeface="Wingdings" pitchFamily="2" charset="2"/>
              <a:buChar char="u"/>
            </a:pP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One-neutron removal reaction</a:t>
            </a:r>
            <a:endParaRPr lang="en-US" altLang="ja-JP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5186" name="Rectangle 34"/>
          <p:cNvSpPr>
            <a:spLocks noGrp="1" noChangeArrowheads="1"/>
          </p:cNvSpPr>
          <p:nvPr>
            <p:ph idx="1"/>
          </p:nvPr>
        </p:nvSpPr>
        <p:spPr>
          <a:xfrm>
            <a:off x="5572132" y="1571613"/>
            <a:ext cx="3571868" cy="528638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ja-JP" sz="2400" baseline="30000" dirty="0" smtClean="0">
                <a:sym typeface="Wingdings" pitchFamily="2" charset="2"/>
              </a:rPr>
              <a:t>14</a:t>
            </a:r>
            <a:r>
              <a:rPr lang="en-US" altLang="ja-JP" sz="2400" dirty="0" smtClean="0">
                <a:sym typeface="Wingdings" pitchFamily="2" charset="2"/>
              </a:rPr>
              <a:t>Be</a:t>
            </a:r>
            <a:endParaRPr lang="en-US" altLang="ja-JP" sz="2400" dirty="0">
              <a:sym typeface="Wingdings" pitchFamily="2" charset="2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ja-JP" sz="2000" dirty="0" smtClean="0"/>
              <a:t>Angular distribution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dirty="0" smtClean="0">
                <a:sym typeface="Wingdings" pitchFamily="2" charset="2"/>
              </a:rPr>
              <a:t>     </a:t>
            </a:r>
            <a:r>
              <a:rPr lang="en-US" altLang="ja-JP" sz="2000" dirty="0" err="1" smtClean="0">
                <a:sym typeface="Wingdings" pitchFamily="2" charset="2"/>
              </a:rPr>
              <a:t>J</a:t>
            </a:r>
            <a:r>
              <a:rPr lang="en-US" altLang="ja-JP" sz="2000" baseline="30000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000" dirty="0" smtClean="0">
                <a:sym typeface="Wingdings" pitchFamily="2" charset="2"/>
              </a:rPr>
              <a:t> assignment</a:t>
            </a:r>
            <a:endParaRPr lang="en-US" altLang="ja-JP" sz="20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ja-JP" sz="2000" dirty="0" smtClean="0">
                <a:sym typeface="Wingdings" pitchFamily="2" charset="2"/>
              </a:rPr>
              <a:t>cross section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dirty="0" smtClean="0">
                <a:sym typeface="Wingdings" pitchFamily="2" charset="2"/>
              </a:rPr>
              <a:t>    collectivity</a:t>
            </a:r>
            <a:endParaRPr lang="en-US" altLang="ja-JP" sz="2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ja-JP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ja-JP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ja-JP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ja-JP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ja-JP" sz="2400" baseline="30000" dirty="0" smtClean="0">
                <a:sym typeface="Wingdings" pitchFamily="2" charset="2"/>
              </a:rPr>
              <a:t>13</a:t>
            </a:r>
            <a:r>
              <a:rPr lang="en-US" altLang="ja-JP" sz="2400" dirty="0" smtClean="0">
                <a:sym typeface="Wingdings" pitchFamily="2" charset="2"/>
              </a:rPr>
              <a:t>Be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>
                <a:sym typeface="Wingdings" pitchFamily="2" charset="2"/>
              </a:rPr>
              <a:t>Momentum distribution of </a:t>
            </a:r>
            <a:r>
              <a:rPr lang="en-US" altLang="ja-JP" sz="2000" baseline="30000" dirty="0" smtClean="0">
                <a:sym typeface="Wingdings" pitchFamily="2" charset="2"/>
              </a:rPr>
              <a:t>13</a:t>
            </a:r>
            <a:r>
              <a:rPr lang="en-US" altLang="ja-JP" sz="2000" dirty="0" smtClean="0">
                <a:sym typeface="Wingdings" pitchFamily="2" charset="2"/>
              </a:rPr>
              <a:t>Be system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ja-JP" sz="2000" dirty="0" smtClean="0">
                <a:sym typeface="Wingdings" pitchFamily="2" charset="2"/>
              </a:rPr>
              <a:t>      </a:t>
            </a:r>
            <a:r>
              <a:rPr lang="en-US" altLang="ja-JP" sz="2000" dirty="0" err="1" smtClean="0">
                <a:sym typeface="Wingdings" pitchFamily="2" charset="2"/>
              </a:rPr>
              <a:t>J</a:t>
            </a:r>
            <a:r>
              <a:rPr lang="en-US" altLang="ja-JP" sz="2000" baseline="30000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000" dirty="0" smtClean="0">
                <a:sym typeface="Wingdings" pitchFamily="2" charset="2"/>
              </a:rPr>
              <a:t> assignment </a:t>
            </a:r>
            <a:endParaRPr lang="en-US" altLang="ja-JP" sz="2000" dirty="0">
              <a:sym typeface="Wingdings" pitchFamily="2" charset="2"/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dirty="0" smtClean="0">
                <a:latin typeface="Arial" charset="0"/>
                <a:cs typeface="Arial" charset="0"/>
              </a:rPr>
              <a:t>Breakup Reactions on a low-Z target</a:t>
            </a:r>
          </a:p>
        </p:txBody>
      </p:sp>
      <p:grpSp>
        <p:nvGrpSpPr>
          <p:cNvPr id="2058" name="Group 3"/>
          <p:cNvGrpSpPr>
            <a:grpSpLocks/>
          </p:cNvGrpSpPr>
          <p:nvPr/>
        </p:nvGrpSpPr>
        <p:grpSpPr bwMode="auto">
          <a:xfrm>
            <a:off x="535023" y="1785926"/>
            <a:ext cx="4994275" cy="1655763"/>
            <a:chOff x="158" y="799"/>
            <a:chExt cx="3146" cy="1043"/>
          </a:xfrm>
        </p:grpSpPr>
        <p:sp>
          <p:nvSpPr>
            <p:cNvPr id="2090" name="Line 4"/>
            <p:cNvSpPr>
              <a:spLocks noChangeShapeType="1"/>
            </p:cNvSpPr>
            <p:nvPr/>
          </p:nvSpPr>
          <p:spPr bwMode="auto">
            <a:xfrm flipV="1">
              <a:off x="1041" y="1343"/>
              <a:ext cx="2020" cy="216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1" name="Line 5"/>
            <p:cNvSpPr>
              <a:spLocks noChangeShapeType="1"/>
            </p:cNvSpPr>
            <p:nvPr/>
          </p:nvSpPr>
          <p:spPr bwMode="auto">
            <a:xfrm>
              <a:off x="794" y="1559"/>
              <a:ext cx="219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92" name="Oval 6"/>
            <p:cNvSpPr>
              <a:spLocks noChangeArrowheads="1"/>
            </p:cNvSpPr>
            <p:nvPr/>
          </p:nvSpPr>
          <p:spPr bwMode="auto">
            <a:xfrm>
              <a:off x="936" y="1700"/>
              <a:ext cx="141" cy="14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200"/>
                <a:t>p</a:t>
              </a:r>
            </a:p>
          </p:txBody>
        </p:sp>
        <p:grpSp>
          <p:nvGrpSpPr>
            <p:cNvPr id="2093" name="Group 7"/>
            <p:cNvGrpSpPr>
              <a:grpSpLocks/>
            </p:cNvGrpSpPr>
            <p:nvPr/>
          </p:nvGrpSpPr>
          <p:grpSpPr bwMode="auto">
            <a:xfrm>
              <a:off x="158" y="1202"/>
              <a:ext cx="672" cy="570"/>
              <a:chOff x="385" y="704"/>
              <a:chExt cx="862" cy="731"/>
            </a:xfrm>
          </p:grpSpPr>
          <p:sp>
            <p:nvSpPr>
              <p:cNvPr id="2110" name="Oval 8"/>
              <p:cNvSpPr>
                <a:spLocks noChangeArrowheads="1"/>
              </p:cNvSpPr>
              <p:nvPr/>
            </p:nvSpPr>
            <p:spPr bwMode="auto">
              <a:xfrm>
                <a:off x="385" y="890"/>
                <a:ext cx="545" cy="545"/>
              </a:xfrm>
              <a:prstGeom prst="ellipse">
                <a:avLst/>
              </a:prstGeom>
              <a:solidFill>
                <a:srgbClr val="00FF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11" name="Oval 9"/>
              <p:cNvSpPr>
                <a:spLocks noChangeArrowheads="1"/>
              </p:cNvSpPr>
              <p:nvPr/>
            </p:nvSpPr>
            <p:spPr bwMode="auto">
              <a:xfrm>
                <a:off x="401" y="1002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400" baseline="30000"/>
                  <a:t>12</a:t>
                </a:r>
                <a:r>
                  <a:rPr kumimoji="0" lang="en-US" altLang="ja-JP" sz="1400"/>
                  <a:t>Be</a:t>
                </a:r>
              </a:p>
            </p:txBody>
          </p:sp>
          <p:sp>
            <p:nvSpPr>
              <p:cNvPr id="305162" name="Oval 10"/>
              <p:cNvSpPr>
                <a:spLocks noChangeArrowheads="1"/>
              </p:cNvSpPr>
              <p:nvPr/>
            </p:nvSpPr>
            <p:spPr bwMode="auto">
              <a:xfrm>
                <a:off x="694" y="952"/>
                <a:ext cx="165" cy="1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 dirty="0"/>
                  <a:t>n</a:t>
                </a:r>
              </a:p>
            </p:txBody>
          </p:sp>
          <p:sp>
            <p:nvSpPr>
              <p:cNvPr id="305163" name="Oval 11"/>
              <p:cNvSpPr>
                <a:spLocks noChangeArrowheads="1"/>
              </p:cNvSpPr>
              <p:nvPr/>
            </p:nvSpPr>
            <p:spPr bwMode="auto">
              <a:xfrm>
                <a:off x="719" y="1179"/>
                <a:ext cx="165" cy="1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 dirty="0"/>
                  <a:t>n</a:t>
                </a:r>
              </a:p>
            </p:txBody>
          </p:sp>
          <p:sp>
            <p:nvSpPr>
              <p:cNvPr id="2114" name="Line 12"/>
              <p:cNvSpPr>
                <a:spLocks noChangeShapeType="1"/>
              </p:cNvSpPr>
              <p:nvPr/>
            </p:nvSpPr>
            <p:spPr bwMode="auto">
              <a:xfrm>
                <a:off x="930" y="116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5" name="Text Box 13"/>
              <p:cNvSpPr txBox="1">
                <a:spLocks noChangeArrowheads="1"/>
              </p:cNvSpPr>
              <p:nvPr/>
            </p:nvSpPr>
            <p:spPr bwMode="auto">
              <a:xfrm>
                <a:off x="385" y="704"/>
                <a:ext cx="427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ja-JP" sz="1400" baseline="30000"/>
                  <a:t>14</a:t>
                </a:r>
                <a:r>
                  <a:rPr kumimoji="0" lang="en-US" altLang="ja-JP" sz="1400"/>
                  <a:t>Be</a:t>
                </a:r>
              </a:p>
            </p:txBody>
          </p:sp>
        </p:grpSp>
        <p:grpSp>
          <p:nvGrpSpPr>
            <p:cNvPr id="2094" name="Group 14"/>
            <p:cNvGrpSpPr>
              <a:grpSpLocks/>
            </p:cNvGrpSpPr>
            <p:nvPr/>
          </p:nvGrpSpPr>
          <p:grpSpPr bwMode="auto">
            <a:xfrm>
              <a:off x="2562" y="799"/>
              <a:ext cx="742" cy="906"/>
              <a:chOff x="4195" y="300"/>
              <a:chExt cx="953" cy="1163"/>
            </a:xfrm>
          </p:grpSpPr>
          <p:graphicFrame>
            <p:nvGraphicFramePr>
              <p:cNvPr id="2053" name="Object 15"/>
              <p:cNvGraphicFramePr>
                <a:graphicFrameLocks noChangeAspect="1"/>
              </p:cNvGraphicFramePr>
              <p:nvPr/>
            </p:nvGraphicFramePr>
            <p:xfrm>
              <a:off x="4195" y="300"/>
              <a:ext cx="318" cy="318"/>
            </p:xfrm>
            <a:graphic>
              <a:graphicData uri="http://schemas.openxmlformats.org/presentationml/2006/ole">
                <p:oleObj spid="_x0000_s2053" name="数式" r:id="rId4" imgW="228600" imgH="228600" progId="Equation.3">
                  <p:embed/>
                </p:oleObj>
              </a:graphicData>
            </a:graphic>
          </p:graphicFrame>
          <p:sp>
            <p:nvSpPr>
              <p:cNvPr id="2104" name="Oval 16"/>
              <p:cNvSpPr>
                <a:spLocks noChangeArrowheads="1"/>
              </p:cNvSpPr>
              <p:nvPr/>
            </p:nvSpPr>
            <p:spPr bwMode="auto">
              <a:xfrm>
                <a:off x="4286" y="889"/>
                <a:ext cx="318" cy="31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400" baseline="30000"/>
                  <a:t>12</a:t>
                </a:r>
                <a:r>
                  <a:rPr kumimoji="0" lang="en-US" altLang="ja-JP" sz="1400"/>
                  <a:t>Be</a:t>
                </a:r>
              </a:p>
            </p:txBody>
          </p:sp>
          <p:sp>
            <p:nvSpPr>
              <p:cNvPr id="305169" name="Oval 17"/>
              <p:cNvSpPr>
                <a:spLocks noChangeArrowheads="1"/>
              </p:cNvSpPr>
              <p:nvPr/>
            </p:nvSpPr>
            <p:spPr bwMode="auto">
              <a:xfrm>
                <a:off x="4195" y="618"/>
                <a:ext cx="182" cy="18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/>
                  <a:t>n</a:t>
                </a:r>
              </a:p>
            </p:txBody>
          </p:sp>
          <p:sp>
            <p:nvSpPr>
              <p:cNvPr id="305170" name="Oval 18"/>
              <p:cNvSpPr>
                <a:spLocks noChangeArrowheads="1"/>
              </p:cNvSpPr>
              <p:nvPr/>
            </p:nvSpPr>
            <p:spPr bwMode="auto">
              <a:xfrm>
                <a:off x="4603" y="1252"/>
                <a:ext cx="181" cy="18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altLang="ja-JP" sz="1200"/>
                  <a:t>n</a:t>
                </a:r>
              </a:p>
            </p:txBody>
          </p:sp>
          <p:sp>
            <p:nvSpPr>
              <p:cNvPr id="2107" name="Line 19"/>
              <p:cNvSpPr>
                <a:spLocks noChangeShapeType="1"/>
              </p:cNvSpPr>
              <p:nvPr/>
            </p:nvSpPr>
            <p:spPr bwMode="auto">
              <a:xfrm flipV="1">
                <a:off x="4603" y="890"/>
                <a:ext cx="364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8" name="Line 20"/>
              <p:cNvSpPr>
                <a:spLocks noChangeShapeType="1"/>
              </p:cNvSpPr>
              <p:nvPr/>
            </p:nvSpPr>
            <p:spPr bwMode="auto">
              <a:xfrm>
                <a:off x="4785" y="1372"/>
                <a:ext cx="227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9" name="Line 21"/>
              <p:cNvSpPr>
                <a:spLocks noChangeShapeType="1"/>
              </p:cNvSpPr>
              <p:nvPr/>
            </p:nvSpPr>
            <p:spPr bwMode="auto">
              <a:xfrm flipV="1">
                <a:off x="4369" y="572"/>
                <a:ext cx="235" cy="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aphicFrame>
            <p:nvGraphicFramePr>
              <p:cNvPr id="2054" name="Object 22"/>
              <p:cNvGraphicFramePr>
                <a:graphicFrameLocks noChangeAspect="1"/>
              </p:cNvGraphicFramePr>
              <p:nvPr/>
            </p:nvGraphicFramePr>
            <p:xfrm>
              <a:off x="4829" y="1019"/>
              <a:ext cx="319" cy="328"/>
            </p:xfrm>
            <a:graphic>
              <a:graphicData uri="http://schemas.openxmlformats.org/presentationml/2006/ole">
                <p:oleObj spid="_x0000_s2054" name="数式" r:id="rId5" imgW="241200" imgH="228600" progId="Equation.3">
                  <p:embed/>
                </p:oleObj>
              </a:graphicData>
            </a:graphic>
          </p:graphicFrame>
          <p:graphicFrame>
            <p:nvGraphicFramePr>
              <p:cNvPr id="2055" name="Object 23"/>
              <p:cNvGraphicFramePr>
                <a:graphicFrameLocks noChangeAspect="1"/>
              </p:cNvGraphicFramePr>
              <p:nvPr/>
            </p:nvGraphicFramePr>
            <p:xfrm>
              <a:off x="4468" y="618"/>
              <a:ext cx="453" cy="331"/>
            </p:xfrm>
            <a:graphic>
              <a:graphicData uri="http://schemas.openxmlformats.org/presentationml/2006/ole">
                <p:oleObj spid="_x0000_s2055" name="数式" r:id="rId6" imgW="330120" imgH="241200" progId="Equation.3">
                  <p:embed/>
                </p:oleObj>
              </a:graphicData>
            </a:graphic>
          </p:graphicFrame>
        </p:grpSp>
        <p:sp>
          <p:nvSpPr>
            <p:cNvPr id="2095" name="Text Box 24"/>
            <p:cNvSpPr txBox="1">
              <a:spLocks noChangeArrowheads="1"/>
            </p:cNvSpPr>
            <p:nvPr/>
          </p:nvSpPr>
          <p:spPr bwMode="auto">
            <a:xfrm>
              <a:off x="1508" y="1308"/>
              <a:ext cx="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ja-JP" sz="1400" i="1">
                  <a:latin typeface="Symbol" pitchFamily="18" charset="2"/>
                </a:rPr>
                <a:t>q</a:t>
              </a:r>
            </a:p>
          </p:txBody>
        </p:sp>
        <p:sp>
          <p:nvSpPr>
            <p:cNvPr id="2096" name="Oval 25"/>
            <p:cNvSpPr>
              <a:spLocks noChangeArrowheads="1"/>
            </p:cNvSpPr>
            <p:nvPr/>
          </p:nvSpPr>
          <p:spPr bwMode="auto">
            <a:xfrm>
              <a:off x="1713" y="1236"/>
              <a:ext cx="425" cy="425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97" name="Oval 26"/>
            <p:cNvSpPr>
              <a:spLocks noChangeArrowheads="1"/>
            </p:cNvSpPr>
            <p:nvPr/>
          </p:nvSpPr>
          <p:spPr bwMode="auto">
            <a:xfrm>
              <a:off x="1725" y="1332"/>
              <a:ext cx="248" cy="24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400" baseline="30000"/>
                <a:t>12</a:t>
              </a:r>
              <a:r>
                <a:rPr kumimoji="0" lang="en-US" altLang="ja-JP" sz="1400"/>
                <a:t>Be</a:t>
              </a:r>
            </a:p>
          </p:txBody>
        </p:sp>
        <p:sp>
          <p:nvSpPr>
            <p:cNvPr id="305179" name="Oval 27"/>
            <p:cNvSpPr>
              <a:spLocks noChangeArrowheads="1"/>
            </p:cNvSpPr>
            <p:nvPr/>
          </p:nvSpPr>
          <p:spPr bwMode="auto">
            <a:xfrm>
              <a:off x="1954" y="1292"/>
              <a:ext cx="129" cy="12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305180" name="Oval 28"/>
            <p:cNvSpPr>
              <a:spLocks noChangeArrowheads="1"/>
            </p:cNvSpPr>
            <p:nvPr/>
          </p:nvSpPr>
          <p:spPr bwMode="auto">
            <a:xfrm>
              <a:off x="1972" y="1469"/>
              <a:ext cx="130" cy="12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2100" name="Line 29"/>
            <p:cNvSpPr>
              <a:spLocks noChangeShapeType="1"/>
            </p:cNvSpPr>
            <p:nvPr/>
          </p:nvSpPr>
          <p:spPr bwMode="auto">
            <a:xfrm flipV="1">
              <a:off x="2137" y="1389"/>
              <a:ext cx="335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1" name="Text Box 30"/>
            <p:cNvSpPr txBox="1">
              <a:spLocks noChangeArrowheads="1"/>
            </p:cNvSpPr>
            <p:nvPr/>
          </p:nvSpPr>
          <p:spPr bwMode="auto">
            <a:xfrm>
              <a:off x="2018" y="1162"/>
              <a:ext cx="3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1400" baseline="30000" dirty="0" smtClean="0"/>
                <a:t>14</a:t>
              </a:r>
              <a:r>
                <a:rPr kumimoji="0" lang="en-US" altLang="ja-JP" sz="1400" dirty="0" smtClean="0"/>
                <a:t>Be*</a:t>
              </a:r>
              <a:endParaRPr kumimoji="0" lang="en-US" altLang="ja-JP" sz="1400" dirty="0"/>
            </a:p>
          </p:txBody>
        </p:sp>
        <p:sp>
          <p:nvSpPr>
            <p:cNvPr id="2102" name="Freeform 31"/>
            <p:cNvSpPr>
              <a:spLocks/>
            </p:cNvSpPr>
            <p:nvPr/>
          </p:nvSpPr>
          <p:spPr bwMode="auto">
            <a:xfrm>
              <a:off x="1627" y="1489"/>
              <a:ext cx="27" cy="80"/>
            </a:xfrm>
            <a:custGeom>
              <a:avLst/>
              <a:gdLst>
                <a:gd name="T0" fmla="*/ 7 w 53"/>
                <a:gd name="T1" fmla="*/ 15 h 181"/>
                <a:gd name="T2" fmla="*/ 6 w 53"/>
                <a:gd name="T3" fmla="*/ 7 h 181"/>
                <a:gd name="T4" fmla="*/ 0 w 53"/>
                <a:gd name="T5" fmla="*/ 0 h 181"/>
                <a:gd name="T6" fmla="*/ 0 60000 65536"/>
                <a:gd name="T7" fmla="*/ 0 60000 65536"/>
                <a:gd name="T8" fmla="*/ 0 60000 65536"/>
                <a:gd name="T9" fmla="*/ 0 w 53"/>
                <a:gd name="T10" fmla="*/ 0 h 181"/>
                <a:gd name="T11" fmla="*/ 53 w 5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181">
                  <a:moveTo>
                    <a:pt x="52" y="181"/>
                  </a:moveTo>
                  <a:cubicBezTo>
                    <a:pt x="51" y="164"/>
                    <a:pt x="53" y="109"/>
                    <a:pt x="44" y="79"/>
                  </a:cubicBezTo>
                  <a:cubicBezTo>
                    <a:pt x="35" y="49"/>
                    <a:pt x="9" y="16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3" name="AutoShape 32"/>
            <p:cNvSpPr>
              <a:spLocks noChangeArrowheads="1"/>
            </p:cNvSpPr>
            <p:nvPr/>
          </p:nvSpPr>
          <p:spPr bwMode="auto">
            <a:xfrm>
              <a:off x="884" y="1273"/>
              <a:ext cx="409" cy="48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63" name="Text Box 66"/>
          <p:cNvSpPr txBox="1">
            <a:spLocks noChangeArrowheads="1"/>
          </p:cNvSpPr>
          <p:nvPr/>
        </p:nvSpPr>
        <p:spPr bwMode="auto">
          <a:xfrm>
            <a:off x="555605" y="3378202"/>
            <a:ext cx="1230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/>
              <a:t>~ 70 </a:t>
            </a:r>
            <a:r>
              <a:rPr lang="en-US" altLang="ja-JP" sz="1600" dirty="0" err="1"/>
              <a:t>MeV</a:t>
            </a:r>
            <a:r>
              <a:rPr lang="en-US" altLang="ja-JP" sz="1600" dirty="0"/>
              <a:t>/u</a:t>
            </a:r>
          </a:p>
        </p:txBody>
      </p:sp>
      <p:grpSp>
        <p:nvGrpSpPr>
          <p:cNvPr id="2064" name="グループ化 72"/>
          <p:cNvGrpSpPr>
            <a:grpSpLocks/>
          </p:cNvGrpSpPr>
          <p:nvPr/>
        </p:nvGrpSpPr>
        <p:grpSpPr bwMode="auto">
          <a:xfrm>
            <a:off x="500098" y="4905398"/>
            <a:ext cx="5003800" cy="1738312"/>
            <a:chOff x="0" y="4786313"/>
            <a:chExt cx="5003800" cy="1738312"/>
          </a:xfrm>
        </p:grpSpPr>
        <p:graphicFrame>
          <p:nvGraphicFramePr>
            <p:cNvPr id="2051" name="Object 36"/>
            <p:cNvGraphicFramePr>
              <a:graphicFrameLocks noChangeAspect="1"/>
            </p:cNvGraphicFramePr>
            <p:nvPr/>
          </p:nvGraphicFramePr>
          <p:xfrm>
            <a:off x="4427538" y="4786313"/>
            <a:ext cx="393700" cy="393700"/>
          </p:xfrm>
          <a:graphic>
            <a:graphicData uri="http://schemas.openxmlformats.org/presentationml/2006/ole">
              <p:oleObj spid="_x0000_s2051" name="数式" r:id="rId7" imgW="228600" imgH="228600" progId="Equation.3">
                <p:embed/>
              </p:oleObj>
            </a:graphicData>
          </a:graphic>
        </p:graphicFrame>
        <p:sp>
          <p:nvSpPr>
            <p:cNvPr id="2066" name="Line 37"/>
            <p:cNvSpPr>
              <a:spLocks noChangeShapeType="1"/>
            </p:cNvSpPr>
            <p:nvPr/>
          </p:nvSpPr>
          <p:spPr bwMode="auto">
            <a:xfrm flipV="1">
              <a:off x="1508125" y="5457825"/>
              <a:ext cx="3206750" cy="34290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7" name="Line 38"/>
            <p:cNvSpPr>
              <a:spLocks noChangeShapeType="1"/>
            </p:cNvSpPr>
            <p:nvPr/>
          </p:nvSpPr>
          <p:spPr bwMode="auto">
            <a:xfrm>
              <a:off x="1116013" y="5800725"/>
              <a:ext cx="3478212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8" name="Oval 39"/>
            <p:cNvSpPr>
              <a:spLocks noChangeArrowheads="1"/>
            </p:cNvSpPr>
            <p:nvPr/>
          </p:nvSpPr>
          <p:spPr bwMode="auto">
            <a:xfrm>
              <a:off x="1341438" y="6024563"/>
              <a:ext cx="223837" cy="2254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200"/>
                <a:t>p</a:t>
              </a:r>
            </a:p>
          </p:txBody>
        </p:sp>
        <p:sp>
          <p:nvSpPr>
            <p:cNvPr id="2069" name="Oval 41"/>
            <p:cNvSpPr>
              <a:spLocks noChangeArrowheads="1"/>
            </p:cNvSpPr>
            <p:nvPr/>
          </p:nvSpPr>
          <p:spPr bwMode="auto">
            <a:xfrm>
              <a:off x="106363" y="5464230"/>
              <a:ext cx="674485" cy="674633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70" name="Oval 42"/>
            <p:cNvSpPr>
              <a:spLocks noChangeArrowheads="1"/>
            </p:cNvSpPr>
            <p:nvPr/>
          </p:nvSpPr>
          <p:spPr bwMode="auto">
            <a:xfrm>
              <a:off x="126164" y="5602870"/>
              <a:ext cx="393553" cy="39363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400" baseline="30000"/>
                <a:t>12</a:t>
              </a:r>
              <a:r>
                <a:rPr kumimoji="0" lang="en-US" altLang="ja-JP" sz="1400"/>
                <a:t>Be</a:t>
              </a:r>
            </a:p>
          </p:txBody>
        </p:sp>
        <p:sp>
          <p:nvSpPr>
            <p:cNvPr id="305195" name="Oval 43"/>
            <p:cNvSpPr>
              <a:spLocks noChangeArrowheads="1"/>
            </p:cNvSpPr>
            <p:nvPr/>
          </p:nvSpPr>
          <p:spPr bwMode="auto">
            <a:xfrm>
              <a:off x="488950" y="5540375"/>
              <a:ext cx="204788" cy="20478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 dirty="0"/>
                <a:t>n</a:t>
              </a:r>
            </a:p>
          </p:txBody>
        </p:sp>
        <p:sp>
          <p:nvSpPr>
            <p:cNvPr id="305196" name="Oval 44"/>
            <p:cNvSpPr>
              <a:spLocks noChangeArrowheads="1"/>
            </p:cNvSpPr>
            <p:nvPr/>
          </p:nvSpPr>
          <p:spPr bwMode="auto">
            <a:xfrm>
              <a:off x="519113" y="5821363"/>
              <a:ext cx="204787" cy="20478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2073" name="Line 45"/>
            <p:cNvSpPr>
              <a:spLocks noChangeShapeType="1"/>
            </p:cNvSpPr>
            <p:nvPr/>
          </p:nvSpPr>
          <p:spPr bwMode="auto">
            <a:xfrm>
              <a:off x="780848" y="5800927"/>
              <a:ext cx="3923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4" name="Text Box 46"/>
            <p:cNvSpPr txBox="1">
              <a:spLocks noChangeArrowheads="1"/>
            </p:cNvSpPr>
            <p:nvPr/>
          </p:nvSpPr>
          <p:spPr bwMode="auto">
            <a:xfrm>
              <a:off x="106363" y="5233988"/>
              <a:ext cx="528450" cy="30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1400" baseline="30000"/>
                <a:t>14</a:t>
              </a:r>
              <a:r>
                <a:rPr kumimoji="0" lang="en-US" altLang="ja-JP" sz="1400"/>
                <a:t>Be</a:t>
              </a:r>
            </a:p>
          </p:txBody>
        </p:sp>
        <p:sp>
          <p:nvSpPr>
            <p:cNvPr id="2075" name="Oval 47"/>
            <p:cNvSpPr>
              <a:spLocks noChangeArrowheads="1"/>
            </p:cNvSpPr>
            <p:nvPr/>
          </p:nvSpPr>
          <p:spPr bwMode="auto">
            <a:xfrm>
              <a:off x="4035425" y="5322888"/>
              <a:ext cx="392112" cy="393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400" baseline="30000" dirty="0"/>
                <a:t>12</a:t>
              </a:r>
              <a:r>
                <a:rPr kumimoji="0" lang="en-US" altLang="ja-JP" sz="1400" dirty="0"/>
                <a:t>Be</a:t>
              </a:r>
            </a:p>
          </p:txBody>
        </p:sp>
        <p:sp>
          <p:nvSpPr>
            <p:cNvPr id="305200" name="Oval 48"/>
            <p:cNvSpPr>
              <a:spLocks noChangeArrowheads="1"/>
            </p:cNvSpPr>
            <p:nvPr/>
          </p:nvSpPr>
          <p:spPr bwMode="auto">
            <a:xfrm>
              <a:off x="3922713" y="4987925"/>
              <a:ext cx="225425" cy="2254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2077" name="Line 49"/>
            <p:cNvSpPr>
              <a:spLocks noChangeShapeType="1"/>
            </p:cNvSpPr>
            <p:nvPr/>
          </p:nvSpPr>
          <p:spPr bwMode="auto">
            <a:xfrm>
              <a:off x="4427538" y="5492750"/>
              <a:ext cx="576262" cy="1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8" name="Line 50"/>
            <p:cNvSpPr>
              <a:spLocks noChangeShapeType="1"/>
            </p:cNvSpPr>
            <p:nvPr/>
          </p:nvSpPr>
          <p:spPr bwMode="auto">
            <a:xfrm flipV="1">
              <a:off x="4137025" y="4930775"/>
              <a:ext cx="290512" cy="122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2052" name="Object 51"/>
            <p:cNvGraphicFramePr>
              <a:graphicFrameLocks noChangeAspect="1"/>
            </p:cNvGraphicFramePr>
            <p:nvPr/>
          </p:nvGraphicFramePr>
          <p:xfrm>
            <a:off x="4445000" y="5097463"/>
            <a:ext cx="558800" cy="409575"/>
          </p:xfrm>
          <a:graphic>
            <a:graphicData uri="http://schemas.openxmlformats.org/presentationml/2006/ole">
              <p:oleObj spid="_x0000_s2052" name="数式" r:id="rId8" imgW="330120" imgH="241200" progId="Equation.3">
                <p:embed/>
              </p:oleObj>
            </a:graphicData>
          </a:graphic>
        </p:graphicFrame>
        <p:sp>
          <p:nvSpPr>
            <p:cNvPr id="2079" name="Text Box 52"/>
            <p:cNvSpPr txBox="1">
              <a:spLocks noChangeArrowheads="1"/>
            </p:cNvSpPr>
            <p:nvPr/>
          </p:nvSpPr>
          <p:spPr bwMode="auto">
            <a:xfrm>
              <a:off x="2249488" y="5402263"/>
              <a:ext cx="4492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en-US" altLang="ja-JP" sz="1400" i="1">
                  <a:latin typeface="Symbol" pitchFamily="18" charset="2"/>
                </a:rPr>
                <a:t>q</a:t>
              </a:r>
            </a:p>
          </p:txBody>
        </p:sp>
        <p:sp>
          <p:nvSpPr>
            <p:cNvPr id="2080" name="Oval 53"/>
            <p:cNvSpPr>
              <a:spLocks noChangeArrowheads="1"/>
            </p:cNvSpPr>
            <p:nvPr/>
          </p:nvSpPr>
          <p:spPr bwMode="auto">
            <a:xfrm>
              <a:off x="2574925" y="5287963"/>
              <a:ext cx="674687" cy="674687"/>
            </a:xfrm>
            <a:prstGeom prst="ellipse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81" name="Oval 54"/>
            <p:cNvSpPr>
              <a:spLocks noChangeArrowheads="1"/>
            </p:cNvSpPr>
            <p:nvPr/>
          </p:nvSpPr>
          <p:spPr bwMode="auto">
            <a:xfrm>
              <a:off x="2593975" y="5440363"/>
              <a:ext cx="393700" cy="3921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1400" baseline="30000"/>
                <a:t>12</a:t>
              </a:r>
              <a:r>
                <a:rPr kumimoji="0" lang="en-US" altLang="ja-JP" sz="1400"/>
                <a:t>Be</a:t>
              </a:r>
            </a:p>
          </p:txBody>
        </p:sp>
        <p:sp>
          <p:nvSpPr>
            <p:cNvPr id="305207" name="Oval 55"/>
            <p:cNvSpPr>
              <a:spLocks noChangeArrowheads="1"/>
            </p:cNvSpPr>
            <p:nvPr/>
          </p:nvSpPr>
          <p:spPr bwMode="auto">
            <a:xfrm>
              <a:off x="2957513" y="5376863"/>
              <a:ext cx="204787" cy="20478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2083" name="Line 56"/>
            <p:cNvSpPr>
              <a:spLocks noChangeShapeType="1"/>
            </p:cNvSpPr>
            <p:nvPr/>
          </p:nvSpPr>
          <p:spPr bwMode="auto">
            <a:xfrm flipV="1">
              <a:off x="3248025" y="5516563"/>
              <a:ext cx="603250" cy="85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4" name="Text Box 57"/>
            <p:cNvSpPr txBox="1">
              <a:spLocks noChangeArrowheads="1"/>
            </p:cNvSpPr>
            <p:nvPr/>
          </p:nvSpPr>
          <p:spPr bwMode="auto">
            <a:xfrm>
              <a:off x="3059113" y="5170488"/>
              <a:ext cx="5286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1400" baseline="30000"/>
                <a:t>13</a:t>
              </a:r>
              <a:r>
                <a:rPr kumimoji="0" lang="en-US" altLang="ja-JP" sz="1400"/>
                <a:t>Be</a:t>
              </a:r>
            </a:p>
          </p:txBody>
        </p:sp>
        <p:sp>
          <p:nvSpPr>
            <p:cNvPr id="2085" name="Freeform 58"/>
            <p:cNvSpPr>
              <a:spLocks/>
            </p:cNvSpPr>
            <p:nvPr/>
          </p:nvSpPr>
          <p:spPr bwMode="auto">
            <a:xfrm>
              <a:off x="2438400" y="5689600"/>
              <a:ext cx="42862" cy="127000"/>
            </a:xfrm>
            <a:custGeom>
              <a:avLst/>
              <a:gdLst>
                <a:gd name="T0" fmla="*/ 2147483647 w 53"/>
                <a:gd name="T1" fmla="*/ 2147483647 h 181"/>
                <a:gd name="T2" fmla="*/ 2147483647 w 53"/>
                <a:gd name="T3" fmla="*/ 2147483647 h 181"/>
                <a:gd name="T4" fmla="*/ 0 w 53"/>
                <a:gd name="T5" fmla="*/ 0 h 181"/>
                <a:gd name="T6" fmla="*/ 0 60000 65536"/>
                <a:gd name="T7" fmla="*/ 0 60000 65536"/>
                <a:gd name="T8" fmla="*/ 0 60000 65536"/>
                <a:gd name="T9" fmla="*/ 0 w 53"/>
                <a:gd name="T10" fmla="*/ 0 h 181"/>
                <a:gd name="T11" fmla="*/ 53 w 5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181">
                  <a:moveTo>
                    <a:pt x="52" y="181"/>
                  </a:moveTo>
                  <a:cubicBezTo>
                    <a:pt x="51" y="164"/>
                    <a:pt x="53" y="109"/>
                    <a:pt x="44" y="79"/>
                  </a:cubicBezTo>
                  <a:cubicBezTo>
                    <a:pt x="35" y="49"/>
                    <a:pt x="9" y="16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6" name="AutoShape 59"/>
            <p:cNvSpPr>
              <a:spLocks noChangeArrowheads="1"/>
            </p:cNvSpPr>
            <p:nvPr/>
          </p:nvSpPr>
          <p:spPr bwMode="auto">
            <a:xfrm>
              <a:off x="1258888" y="5346700"/>
              <a:ext cx="649287" cy="7747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5212" name="Oval 60"/>
            <p:cNvSpPr>
              <a:spLocks noChangeArrowheads="1"/>
            </p:cNvSpPr>
            <p:nvPr/>
          </p:nvSpPr>
          <p:spPr bwMode="auto">
            <a:xfrm>
              <a:off x="1617663" y="6178550"/>
              <a:ext cx="204787" cy="20478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ja-JP" sz="1200"/>
                <a:t>n</a:t>
              </a:r>
            </a:p>
          </p:txBody>
        </p:sp>
        <p:sp>
          <p:nvSpPr>
            <p:cNvPr id="2088" name="Line 61"/>
            <p:cNvSpPr>
              <a:spLocks noChangeShapeType="1"/>
            </p:cNvSpPr>
            <p:nvPr/>
          </p:nvSpPr>
          <p:spPr bwMode="auto">
            <a:xfrm>
              <a:off x="1833563" y="6321425"/>
              <a:ext cx="360362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9" name="Text Box 67"/>
            <p:cNvSpPr txBox="1">
              <a:spLocks noChangeArrowheads="1"/>
            </p:cNvSpPr>
            <p:nvPr/>
          </p:nvSpPr>
          <p:spPr bwMode="auto">
            <a:xfrm>
              <a:off x="0" y="6188075"/>
              <a:ext cx="12303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~ 70 MeV/u</a:t>
              </a: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4814000" y="6488692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Coulomb breakup cross section is small</a:t>
            </a:r>
            <a:endParaRPr kumimoji="1" lang="ja-JP" altLang="en-US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1928794" y="3500438"/>
            <a:ext cx="4500562" cy="818290"/>
            <a:chOff x="71438" y="3571876"/>
            <a:chExt cx="4500562" cy="818290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角丸四角形 65"/>
            <p:cNvSpPr/>
            <p:nvPr/>
          </p:nvSpPr>
          <p:spPr>
            <a:xfrm>
              <a:off x="71438" y="3571876"/>
              <a:ext cx="4500562" cy="81829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66669" y="3778977"/>
              <a:ext cx="1833563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Invariant mass</a:t>
              </a:r>
            </a:p>
          </p:txBody>
        </p:sp>
        <p:graphicFrame>
          <p:nvGraphicFramePr>
            <p:cNvPr id="68" name="Object 64"/>
            <p:cNvGraphicFramePr>
              <a:graphicFrameLocks noChangeAspect="1"/>
            </p:cNvGraphicFramePr>
            <p:nvPr/>
          </p:nvGraphicFramePr>
          <p:xfrm>
            <a:off x="2000232" y="3714752"/>
            <a:ext cx="2571768" cy="538362"/>
          </p:xfrm>
          <a:graphic>
            <a:graphicData uri="http://schemas.openxmlformats.org/presentationml/2006/ole">
              <p:oleObj spid="_x0000_s2056" name="数式" r:id="rId9" imgW="1536480" imgH="330120" progId="Equation.3">
                <p:embed/>
              </p:oleObj>
            </a:graphicData>
          </a:graphic>
        </p:graphicFrame>
      </p:grpSp>
      <p:sp>
        <p:nvSpPr>
          <p:cNvPr id="69" name="スライド番号プレースホルダ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Momentum </a:t>
            </a:r>
            <a:r>
              <a:rPr lang="en-US" altLang="ja-JP" dirty="0" smtClean="0"/>
              <a:t>Distribution of </a:t>
            </a:r>
            <a:r>
              <a:rPr lang="en-US" altLang="ja-JP" baseline="30000" dirty="0" smtClean="0"/>
              <a:t>13</a:t>
            </a:r>
            <a:r>
              <a:rPr lang="en-US" altLang="ja-JP" dirty="0" smtClean="0"/>
              <a:t>Be (transverse)</a:t>
            </a:r>
            <a:endParaRPr lang="en-US" altLang="ja-JP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71406" y="5072074"/>
            <a:ext cx="9037669" cy="690562"/>
            <a:chOff x="-20638" y="4754563"/>
            <a:chExt cx="9201151" cy="690562"/>
          </a:xfrm>
        </p:grpSpPr>
        <p:graphicFrame>
          <p:nvGraphicFramePr>
            <p:cNvPr id="233500" name="Object 28"/>
            <p:cNvGraphicFramePr>
              <a:graphicFrameLocks noChangeAspect="1"/>
            </p:cNvGraphicFramePr>
            <p:nvPr/>
          </p:nvGraphicFramePr>
          <p:xfrm>
            <a:off x="-20638" y="4754563"/>
            <a:ext cx="9201151" cy="474662"/>
          </p:xfrm>
          <a:graphic>
            <a:graphicData uri="http://schemas.openxmlformats.org/presentationml/2006/ole">
              <p:oleObj spid="_x0000_s78850" name="数式" r:id="rId4" imgW="5549760" imgH="279360" progId="Equation.3">
                <p:embed/>
              </p:oleObj>
            </a:graphicData>
          </a:graphic>
        </p:graphicFrame>
        <p:sp>
          <p:nvSpPr>
            <p:cNvPr id="233501" name="Text Box 29"/>
            <p:cNvSpPr txBox="1">
              <a:spLocks noChangeArrowheads="1"/>
            </p:cNvSpPr>
            <p:nvPr/>
          </p:nvSpPr>
          <p:spPr bwMode="auto">
            <a:xfrm>
              <a:off x="2349500" y="5078413"/>
              <a:ext cx="4905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  <a:r>
                <a:rPr lang="en-US" altLang="ja-JP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</a:p>
          </p:txBody>
        </p:sp>
        <p:sp>
          <p:nvSpPr>
            <p:cNvPr id="233502" name="Text Box 30"/>
            <p:cNvSpPr txBox="1">
              <a:spLocks noChangeArrowheads="1"/>
            </p:cNvSpPr>
            <p:nvPr/>
          </p:nvSpPr>
          <p:spPr bwMode="auto">
            <a:xfrm>
              <a:off x="5027613" y="5078413"/>
              <a:ext cx="4905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  <a:r>
                <a:rPr lang="en-US" altLang="ja-JP">
                  <a:solidFill>
                    <a:srgbClr val="FF0000"/>
                  </a:solidFill>
                  <a:latin typeface="Times New Roman" pitchFamily="18" charset="0"/>
                </a:rPr>
                <a:t>=1</a:t>
              </a:r>
            </a:p>
          </p:txBody>
        </p:sp>
        <p:sp>
          <p:nvSpPr>
            <p:cNvPr id="233503" name="Text Box 31"/>
            <p:cNvSpPr txBox="1">
              <a:spLocks noChangeArrowheads="1"/>
            </p:cNvSpPr>
            <p:nvPr/>
          </p:nvSpPr>
          <p:spPr bwMode="auto">
            <a:xfrm>
              <a:off x="7735888" y="5078413"/>
              <a:ext cx="4905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  <a:r>
                <a:rPr lang="en-US" altLang="ja-JP">
                  <a:solidFill>
                    <a:srgbClr val="FF0000"/>
                  </a:solidFill>
                  <a:latin typeface="Times New Roman" pitchFamily="18" charset="0"/>
                </a:rPr>
                <a:t>=2</a:t>
              </a:r>
            </a:p>
          </p:txBody>
        </p:sp>
      </p:grpSp>
      <p:sp>
        <p:nvSpPr>
          <p:cNvPr id="233504" name="Rectangle 32"/>
          <p:cNvSpPr>
            <a:spLocks noChangeArrowheads="1"/>
          </p:cNvSpPr>
          <p:nvPr/>
        </p:nvSpPr>
        <p:spPr bwMode="auto">
          <a:xfrm>
            <a:off x="642910" y="6143644"/>
            <a:ext cx="8143932" cy="3571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Momentum distribution     spin-parity assignment of </a:t>
            </a:r>
            <a:r>
              <a:rPr lang="en-US" altLang="ja-JP" sz="2400" baseline="30000" dirty="0" smtClean="0">
                <a:solidFill>
                  <a:srgbClr val="FF0000"/>
                </a:solidFill>
                <a:sym typeface="Wingdings" pitchFamily="2" charset="2"/>
              </a:rPr>
              <a:t>13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en-US" altLang="ja-JP" sz="2400" dirty="0">
              <a:solidFill>
                <a:srgbClr val="FF0000"/>
              </a:solidFill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214282" y="1428736"/>
            <a:ext cx="4143404" cy="3411184"/>
            <a:chOff x="4929190" y="1266833"/>
            <a:chExt cx="4143404" cy="3411184"/>
          </a:xfrm>
        </p:grpSpPr>
        <p:pic>
          <p:nvPicPr>
            <p:cNvPr id="32" name="図 31" descr="mome_cdcc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9190" y="1610540"/>
              <a:ext cx="4143404" cy="3067477"/>
            </a:xfrm>
            <a:prstGeom prst="rect">
              <a:avLst/>
            </a:prstGeom>
          </p:spPr>
        </p:pic>
        <p:sp>
          <p:nvSpPr>
            <p:cNvPr id="233477" name="Text Box 5"/>
            <p:cNvSpPr txBox="1">
              <a:spLocks noChangeArrowheads="1"/>
            </p:cNvSpPr>
            <p:nvPr/>
          </p:nvSpPr>
          <p:spPr bwMode="auto">
            <a:xfrm>
              <a:off x="7810503" y="2411420"/>
              <a:ext cx="508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>
                  <a:latin typeface="Times New Roman" pitchFamily="18" charset="0"/>
                </a:rPr>
                <a:t>l</a:t>
              </a:r>
              <a:r>
                <a:rPr lang="en-US" altLang="ja-JP"/>
                <a:t>=2</a:t>
              </a:r>
            </a:p>
          </p:txBody>
        </p:sp>
        <p:sp>
          <p:nvSpPr>
            <p:cNvPr id="233478" name="Text Box 6"/>
            <p:cNvSpPr txBox="1">
              <a:spLocks noChangeArrowheads="1"/>
            </p:cNvSpPr>
            <p:nvPr/>
          </p:nvSpPr>
          <p:spPr bwMode="auto">
            <a:xfrm>
              <a:off x="7643834" y="3205164"/>
              <a:ext cx="508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latin typeface="Times New Roman" pitchFamily="18" charset="0"/>
                </a:rPr>
                <a:t>l</a:t>
              </a:r>
              <a:r>
                <a:rPr lang="en-US" altLang="ja-JP" dirty="0"/>
                <a:t>=1</a:t>
              </a:r>
            </a:p>
          </p:txBody>
        </p:sp>
        <p:sp>
          <p:nvSpPr>
            <p:cNvPr id="233479" name="Text Box 7"/>
            <p:cNvSpPr txBox="1">
              <a:spLocks noChangeArrowheads="1"/>
            </p:cNvSpPr>
            <p:nvPr/>
          </p:nvSpPr>
          <p:spPr bwMode="auto">
            <a:xfrm>
              <a:off x="7286644" y="3708408"/>
              <a:ext cx="508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dirty="0">
                  <a:latin typeface="Times New Roman" pitchFamily="18" charset="0"/>
                </a:rPr>
                <a:t>l</a:t>
              </a:r>
              <a:r>
                <a:rPr lang="en-US" altLang="ja-JP" dirty="0"/>
                <a:t>=0</a:t>
              </a:r>
            </a:p>
          </p:txBody>
        </p:sp>
        <p:sp>
          <p:nvSpPr>
            <p:cNvPr id="233480" name="Text Box 8"/>
            <p:cNvSpPr txBox="1">
              <a:spLocks noChangeArrowheads="1"/>
            </p:cNvSpPr>
            <p:nvPr/>
          </p:nvSpPr>
          <p:spPr bwMode="auto">
            <a:xfrm>
              <a:off x="5357818" y="1266833"/>
              <a:ext cx="37020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Example of momentum distribution</a:t>
              </a:r>
            </a:p>
          </p:txBody>
        </p:sp>
      </p:grpSp>
      <p:sp>
        <p:nvSpPr>
          <p:cNvPr id="20" name="コンテンツ プレースホルダ 19"/>
          <p:cNvSpPr>
            <a:spLocks noGrp="1"/>
          </p:cNvSpPr>
          <p:nvPr>
            <p:ph sz="half" idx="1"/>
          </p:nvPr>
        </p:nvSpPr>
        <p:spPr>
          <a:xfrm>
            <a:off x="4500562" y="1357298"/>
            <a:ext cx="4286280" cy="37893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width of P distribution</a:t>
            </a:r>
          </a:p>
          <a:p>
            <a:pPr lvl="1"/>
            <a:r>
              <a:rPr lang="en-US" altLang="ja-JP" dirty="0" smtClean="0"/>
              <a:t>depends on the orbital angular momentum of a knocked-out neutron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6058"/>
            <a:ext cx="914399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8800" dirty="0" smtClean="0">
                <a:latin typeface="Arial" charset="0"/>
                <a:cs typeface="Arial" charset="0"/>
              </a:rPr>
              <a:t>Experiment</a:t>
            </a:r>
            <a:endParaRPr lang="ja-JP" altLang="ja-JP" sz="8800" dirty="0" smtClean="0">
              <a:latin typeface="Arial" charset="0"/>
              <a:cs typeface="Arial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"/>
          <p:cNvGraphicFramePr>
            <a:graphicFrameLocks noChangeAspect="1"/>
          </p:cNvGraphicFramePr>
          <p:nvPr>
            <p:ph idx="1"/>
          </p:nvPr>
        </p:nvGraphicFramePr>
        <p:xfrm>
          <a:off x="4514850" y="3636963"/>
          <a:ext cx="114300" cy="215900"/>
        </p:xfrm>
        <a:graphic>
          <a:graphicData uri="http://schemas.openxmlformats.org/presentationml/2006/ole">
            <p:oleObj spid="_x0000_s5122" name="数式" r:id="rId4" imgW="114120" imgH="215640" progId="Equation.3">
              <p:embed/>
            </p:oleObj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charset="0"/>
                <a:cs typeface="Arial" charset="0"/>
              </a:rPr>
              <a:t>Experimental Setup</a:t>
            </a:r>
            <a:endParaRPr lang="en-US" altLang="ja-JP" sz="2400" dirty="0" smtClean="0">
              <a:latin typeface="Arial" charset="0"/>
              <a:cs typeface="Arial" charset="0"/>
            </a:endParaRPr>
          </a:p>
        </p:txBody>
      </p:sp>
      <p:pic>
        <p:nvPicPr>
          <p:cNvPr id="5124" name="Picture 2" descr="ri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25" y="1484313"/>
            <a:ext cx="4365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915988" y="1452563"/>
            <a:ext cx="2205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b="1"/>
              <a:t>Primary beam</a:t>
            </a:r>
          </a:p>
          <a:p>
            <a:pPr algn="ctr"/>
            <a:r>
              <a:rPr lang="en-US" altLang="ja-JP" sz="2400" baseline="30000"/>
              <a:t>18</a:t>
            </a:r>
            <a:r>
              <a:rPr lang="en-US" altLang="ja-JP" sz="2400"/>
              <a:t>O 100 MeV/u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2268538" y="1773238"/>
            <a:ext cx="1223962" cy="12239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22238" y="2921000"/>
            <a:ext cx="2300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/>
              <a:t>Production target</a:t>
            </a:r>
          </a:p>
          <a:p>
            <a:pPr algn="ctr"/>
            <a:r>
              <a:rPr lang="en-US" altLang="ja-JP" sz="2000"/>
              <a:t>Be</a:t>
            </a:r>
            <a:r>
              <a:rPr lang="ja-JP" altLang="en-US" sz="2000"/>
              <a:t>　 </a:t>
            </a:r>
            <a:r>
              <a:rPr lang="en-US" altLang="ja-JP" sz="2000"/>
              <a:t>6 mm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268538" y="3789363"/>
            <a:ext cx="2951162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4313" y="4362450"/>
            <a:ext cx="2352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/>
              <a:t>Plastic scintillator</a:t>
            </a:r>
          </a:p>
          <a:p>
            <a:pPr algn="ctr"/>
            <a:r>
              <a:rPr lang="en-US" altLang="ja-JP" sz="2000"/>
              <a:t>1 mm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15074" y="3143248"/>
            <a:ext cx="2871299" cy="1200329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ja-JP" b="1" baseline="30000" dirty="0"/>
              <a:t>                        </a:t>
            </a:r>
            <a:r>
              <a:rPr kumimoji="0" lang="en-US" altLang="ja-JP" b="1" baseline="30000" dirty="0" smtClean="0"/>
              <a:t>14</a:t>
            </a:r>
            <a:r>
              <a:rPr kumimoji="0" lang="en-US" altLang="ja-JP" b="1" dirty="0" smtClean="0"/>
              <a:t>Be</a:t>
            </a:r>
          </a:p>
          <a:p>
            <a:pPr eaLnBrk="0" hangingPunct="0">
              <a:defRPr/>
            </a:pPr>
            <a:r>
              <a:rPr kumimoji="0" lang="en-US" altLang="ja-JP" dirty="0" smtClean="0"/>
              <a:t>Energy : ~ 70MeV/u</a:t>
            </a:r>
            <a:endParaRPr kumimoji="0" lang="en-US" altLang="ja-JP" dirty="0"/>
          </a:p>
          <a:p>
            <a:pPr eaLnBrk="0" hangingPunct="0">
              <a:defRPr/>
            </a:pPr>
            <a:r>
              <a:rPr kumimoji="0" lang="en-US" altLang="ja-JP" dirty="0"/>
              <a:t>Intensity : ~8,000 counts/s</a:t>
            </a:r>
          </a:p>
          <a:p>
            <a:pPr eaLnBrk="0" hangingPunct="0">
              <a:defRPr/>
            </a:pPr>
            <a:r>
              <a:rPr kumimoji="0" lang="en-US" altLang="ja-JP" dirty="0"/>
              <a:t>Purity     : 90%</a:t>
            </a:r>
          </a:p>
        </p:txBody>
      </p:sp>
      <p:sp>
        <p:nvSpPr>
          <p:cNvPr id="5133" name="テキスト ボックス 13"/>
          <p:cNvSpPr txBox="1">
            <a:spLocks noChangeArrowheads="1"/>
          </p:cNvSpPr>
          <p:nvPr/>
        </p:nvSpPr>
        <p:spPr bwMode="auto">
          <a:xfrm>
            <a:off x="642938" y="6262688"/>
            <a:ext cx="7820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/>
              <a:t>RIPS</a:t>
            </a:r>
            <a:r>
              <a:rPr lang="en-US" altLang="ja-JP" sz="2400" b="1"/>
              <a:t> </a:t>
            </a:r>
            <a:r>
              <a:rPr lang="ja-JP" altLang="en-US" sz="2800" b="1"/>
              <a:t>（</a:t>
            </a:r>
            <a:r>
              <a:rPr lang="en-US" altLang="ja-JP" sz="2800" b="1">
                <a:solidFill>
                  <a:srgbClr val="FF0000"/>
                </a:solidFill>
              </a:rPr>
              <a:t>RI</a:t>
            </a:r>
            <a:r>
              <a:rPr lang="en-US" altLang="ja-JP" sz="2800" b="1"/>
              <a:t>KEN</a:t>
            </a:r>
            <a:r>
              <a:rPr lang="ja-JP" altLang="en-US" sz="2800" b="1"/>
              <a:t>　</a:t>
            </a:r>
            <a:r>
              <a:rPr lang="en-US" altLang="ja-JP" sz="2800" b="1">
                <a:solidFill>
                  <a:srgbClr val="FF0000"/>
                </a:solidFill>
              </a:rPr>
              <a:t>P</a:t>
            </a:r>
            <a:r>
              <a:rPr lang="en-US" altLang="ja-JP" sz="2800" b="1"/>
              <a:t>rojectile-fragment </a:t>
            </a:r>
            <a:r>
              <a:rPr lang="en-US" altLang="ja-JP" sz="2800" b="1">
                <a:solidFill>
                  <a:srgbClr val="FF0000"/>
                </a:solidFill>
              </a:rPr>
              <a:t>S</a:t>
            </a:r>
            <a:r>
              <a:rPr lang="en-US" altLang="ja-JP" sz="2800" b="1"/>
              <a:t>eparator)</a:t>
            </a:r>
            <a:endParaRPr lang="ja-JP" altLang="en-US" sz="2800" b="1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 descr="r364n_setup_wo_w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486" y="928670"/>
            <a:ext cx="67691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Arial" charset="0"/>
                <a:cs typeface="Arial" charset="0"/>
              </a:rPr>
              <a:t>Experimental Setup</a:t>
            </a: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928662" y="5429264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aseline="30000" dirty="0"/>
              <a:t>14</a:t>
            </a:r>
            <a:r>
              <a:rPr kumimoji="0" lang="en-US" altLang="ja-JP" sz="2000" dirty="0"/>
              <a:t>Be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00034" y="4065599"/>
            <a:ext cx="153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/>
              <a:t>PPAC</a:t>
            </a:r>
          </a:p>
          <a:p>
            <a:pPr algn="ctr" eaLnBrk="0" hangingPunct="0"/>
            <a:r>
              <a:rPr kumimoji="0" lang="en-US" altLang="ja-JP"/>
              <a:t>Angle of </a:t>
            </a:r>
            <a:r>
              <a:rPr kumimoji="0" lang="en-US" altLang="ja-JP" baseline="30000"/>
              <a:t>14</a:t>
            </a:r>
            <a:r>
              <a:rPr kumimoji="0" lang="en-US" altLang="ja-JP"/>
              <a:t>Be</a:t>
            </a:r>
          </a:p>
        </p:txBody>
      </p:sp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3571868" y="5143512"/>
            <a:ext cx="1657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/>
              <a:t>Dipole magnet</a:t>
            </a:r>
          </a:p>
        </p:txBody>
      </p:sp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5364163" y="5521325"/>
            <a:ext cx="229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/>
              <a:t>Drift chamber (FDC)</a:t>
            </a:r>
          </a:p>
          <a:p>
            <a:pPr algn="ctr" eaLnBrk="0" hangingPunct="0"/>
            <a:r>
              <a:rPr kumimoji="0" lang="en-US" altLang="ja-JP"/>
              <a:t>Particle Identification</a:t>
            </a:r>
          </a:p>
        </p:txBody>
      </p: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1055679" y="2428868"/>
            <a:ext cx="23018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dirty="0"/>
              <a:t>Drift chamber (MDC)</a:t>
            </a:r>
          </a:p>
          <a:p>
            <a:pPr algn="ctr" eaLnBrk="0" hangingPunct="0"/>
            <a:r>
              <a:rPr kumimoji="0" lang="en-US" altLang="ja-JP" dirty="0"/>
              <a:t>Angle of </a:t>
            </a:r>
            <a:r>
              <a:rPr kumimoji="0" lang="en-US" altLang="ja-JP" baseline="30000" dirty="0"/>
              <a:t>12</a:t>
            </a:r>
            <a:r>
              <a:rPr kumimoji="0" lang="en-US" altLang="ja-JP" dirty="0"/>
              <a:t>Be</a:t>
            </a:r>
          </a:p>
        </p:txBody>
      </p:sp>
      <p:sp>
        <p:nvSpPr>
          <p:cNvPr id="6157" name="Text Box 8"/>
          <p:cNvSpPr txBox="1">
            <a:spLocks noChangeArrowheads="1"/>
          </p:cNvSpPr>
          <p:nvPr/>
        </p:nvSpPr>
        <p:spPr bwMode="auto">
          <a:xfrm>
            <a:off x="252396" y="3286124"/>
            <a:ext cx="19621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 err="1"/>
              <a:t>NaI</a:t>
            </a:r>
            <a:r>
              <a:rPr kumimoji="0" lang="en-US" altLang="ja-JP" dirty="0"/>
              <a:t>(</a:t>
            </a:r>
            <a:r>
              <a:rPr kumimoji="0" lang="en-US" altLang="ja-JP" dirty="0" err="1"/>
              <a:t>Tl</a:t>
            </a:r>
            <a:r>
              <a:rPr kumimoji="0" lang="en-US" altLang="ja-JP" dirty="0"/>
              <a:t>) </a:t>
            </a:r>
            <a:r>
              <a:rPr kumimoji="0" lang="en-US" altLang="ja-JP" dirty="0" err="1"/>
              <a:t>scintillator</a:t>
            </a:r>
            <a:endParaRPr kumimoji="0" lang="en-US" altLang="ja-JP" dirty="0"/>
          </a:p>
          <a:p>
            <a:pPr eaLnBrk="0" hangingPunct="0"/>
            <a:r>
              <a:rPr kumimoji="0" lang="en-US" altLang="ja-JP" dirty="0">
                <a:latin typeface="Symbol" pitchFamily="18" charset="2"/>
              </a:rPr>
              <a:t>g </a:t>
            </a:r>
            <a:r>
              <a:rPr kumimoji="0" lang="en-US" altLang="ja-JP" dirty="0"/>
              <a:t>ray from </a:t>
            </a:r>
            <a:r>
              <a:rPr kumimoji="0" lang="en-US" altLang="ja-JP" baseline="30000" dirty="0"/>
              <a:t>12</a:t>
            </a:r>
            <a:r>
              <a:rPr kumimoji="0" lang="en-US" altLang="ja-JP" dirty="0"/>
              <a:t>Be</a:t>
            </a:r>
          </a:p>
        </p:txBody>
      </p:sp>
      <p:sp>
        <p:nvSpPr>
          <p:cNvPr id="6158" name="Text Box 9"/>
          <p:cNvSpPr txBox="1">
            <a:spLocks noChangeArrowheads="1"/>
          </p:cNvSpPr>
          <p:nvPr/>
        </p:nvSpPr>
        <p:spPr bwMode="auto">
          <a:xfrm>
            <a:off x="1246705" y="5854503"/>
            <a:ext cx="2539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dirty="0" smtClean="0"/>
              <a:t>Reaction Target</a:t>
            </a:r>
          </a:p>
          <a:p>
            <a:pPr algn="ctr" eaLnBrk="0" hangingPunct="0"/>
            <a:r>
              <a:rPr kumimoji="0" lang="en-US" altLang="ja-JP" dirty="0" smtClean="0"/>
              <a:t>Liquid </a:t>
            </a:r>
            <a:r>
              <a:rPr kumimoji="0" lang="en-US" altLang="ja-JP" dirty="0"/>
              <a:t>H</a:t>
            </a:r>
            <a:r>
              <a:rPr kumimoji="0" lang="en-US" altLang="ja-JP" baseline="-25000" dirty="0"/>
              <a:t>2 </a:t>
            </a:r>
            <a:r>
              <a:rPr kumimoji="0" lang="en-US" altLang="ja-JP" dirty="0" smtClean="0"/>
              <a:t>(227 </a:t>
            </a:r>
            <a:r>
              <a:rPr kumimoji="0" lang="en-US" altLang="ja-JP" dirty="0"/>
              <a:t>mg/cm</a:t>
            </a:r>
            <a:r>
              <a:rPr kumimoji="0" lang="en-US" altLang="ja-JP" baseline="30000" dirty="0"/>
              <a:t>2</a:t>
            </a:r>
            <a:r>
              <a:rPr kumimoji="0" lang="en-US" altLang="ja-JP" dirty="0"/>
              <a:t>)</a:t>
            </a:r>
          </a:p>
        </p:txBody>
      </p:sp>
      <p:sp>
        <p:nvSpPr>
          <p:cNvPr id="6159" name="Text Box 10"/>
          <p:cNvSpPr txBox="1">
            <a:spLocks noChangeArrowheads="1"/>
          </p:cNvSpPr>
          <p:nvPr/>
        </p:nvSpPr>
        <p:spPr bwMode="auto">
          <a:xfrm>
            <a:off x="5872470" y="4434496"/>
            <a:ext cx="3057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dirty="0" smtClean="0"/>
              <a:t>charged particle </a:t>
            </a:r>
            <a:r>
              <a:rPr kumimoji="0" lang="en-US" altLang="ja-JP" dirty="0" err="1" smtClean="0"/>
              <a:t>Hodoscope</a:t>
            </a:r>
            <a:endParaRPr kumimoji="0" lang="en-US" altLang="ja-JP" dirty="0"/>
          </a:p>
          <a:p>
            <a:pPr algn="ctr" eaLnBrk="0" hangingPunct="0"/>
            <a:r>
              <a:rPr kumimoji="0" lang="en-US" altLang="ja-JP" dirty="0"/>
              <a:t>(plastic </a:t>
            </a:r>
            <a:r>
              <a:rPr kumimoji="0" lang="en-US" altLang="ja-JP" dirty="0" err="1"/>
              <a:t>scintillator</a:t>
            </a:r>
            <a:r>
              <a:rPr kumimoji="0" lang="en-US" altLang="ja-JP" dirty="0"/>
              <a:t>)</a:t>
            </a:r>
          </a:p>
          <a:p>
            <a:pPr algn="ctr" eaLnBrk="0" hangingPunct="0"/>
            <a:r>
              <a:rPr kumimoji="0" lang="en-US" altLang="ja-JP" dirty="0"/>
              <a:t>Velocity of </a:t>
            </a:r>
            <a:r>
              <a:rPr kumimoji="0" lang="en-US" altLang="ja-JP" baseline="30000" dirty="0"/>
              <a:t>12</a:t>
            </a:r>
            <a:r>
              <a:rPr kumimoji="0" lang="en-US" altLang="ja-JP" dirty="0"/>
              <a:t>Be</a:t>
            </a:r>
          </a:p>
        </p:txBody>
      </p:sp>
      <p:sp>
        <p:nvSpPr>
          <p:cNvPr id="6160" name="Text Box 11"/>
          <p:cNvSpPr txBox="1">
            <a:spLocks noChangeArrowheads="1"/>
          </p:cNvSpPr>
          <p:nvPr/>
        </p:nvSpPr>
        <p:spPr bwMode="auto">
          <a:xfrm>
            <a:off x="7080250" y="3289300"/>
            <a:ext cx="20637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/>
              <a:t>Neutron counter</a:t>
            </a:r>
          </a:p>
          <a:p>
            <a:pPr algn="ctr" eaLnBrk="0" hangingPunct="0"/>
            <a:r>
              <a:rPr kumimoji="0" lang="en-US" altLang="ja-JP"/>
              <a:t>(plastic scintillator)</a:t>
            </a:r>
          </a:p>
        </p:txBody>
      </p:sp>
      <p:sp>
        <p:nvSpPr>
          <p:cNvPr id="6161" name="Text Box 12"/>
          <p:cNvSpPr txBox="1">
            <a:spLocks noChangeArrowheads="1"/>
          </p:cNvSpPr>
          <p:nvPr/>
        </p:nvSpPr>
        <p:spPr bwMode="auto">
          <a:xfrm>
            <a:off x="3521078" y="235743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/>
              <a:t>Veto counter</a:t>
            </a:r>
          </a:p>
        </p:txBody>
      </p:sp>
      <p:sp>
        <p:nvSpPr>
          <p:cNvPr id="6162" name="Line 13"/>
          <p:cNvSpPr>
            <a:spLocks noChangeShapeType="1"/>
          </p:cNvSpPr>
          <p:nvPr/>
        </p:nvSpPr>
        <p:spPr bwMode="auto">
          <a:xfrm>
            <a:off x="2497126" y="3071810"/>
            <a:ext cx="43180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3" name="Line 14"/>
          <p:cNvSpPr>
            <a:spLocks noChangeShapeType="1"/>
          </p:cNvSpPr>
          <p:nvPr/>
        </p:nvSpPr>
        <p:spPr bwMode="auto">
          <a:xfrm>
            <a:off x="1695422" y="4714886"/>
            <a:ext cx="431800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4" name="Text Box 15"/>
          <p:cNvSpPr txBox="1">
            <a:spLocks noChangeArrowheads="1"/>
          </p:cNvSpPr>
          <p:nvPr/>
        </p:nvSpPr>
        <p:spPr bwMode="auto">
          <a:xfrm>
            <a:off x="4572000" y="3643314"/>
            <a:ext cx="63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aseline="30000" dirty="0"/>
              <a:t>12</a:t>
            </a:r>
            <a:r>
              <a:rPr kumimoji="0" lang="en-US" altLang="ja-JP" dirty="0"/>
              <a:t>Be</a:t>
            </a:r>
          </a:p>
        </p:txBody>
      </p:sp>
      <p:sp>
        <p:nvSpPr>
          <p:cNvPr id="6165" name="Text Box 16"/>
          <p:cNvSpPr txBox="1">
            <a:spLocks noChangeArrowheads="1"/>
          </p:cNvSpPr>
          <p:nvPr/>
        </p:nvSpPr>
        <p:spPr bwMode="auto">
          <a:xfrm>
            <a:off x="4403726" y="2928934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/>
              <a:t>n</a:t>
            </a:r>
          </a:p>
        </p:txBody>
      </p:sp>
      <p:sp>
        <p:nvSpPr>
          <p:cNvPr id="6166" name="Line 17"/>
          <p:cNvSpPr>
            <a:spLocks noChangeShapeType="1"/>
          </p:cNvSpPr>
          <p:nvPr/>
        </p:nvSpPr>
        <p:spPr bwMode="auto">
          <a:xfrm flipV="1">
            <a:off x="2786050" y="4857759"/>
            <a:ext cx="71438" cy="1000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7" name="Text Box 19"/>
          <p:cNvSpPr txBox="1">
            <a:spLocks noChangeArrowheads="1"/>
          </p:cNvSpPr>
          <p:nvPr/>
        </p:nvSpPr>
        <p:spPr bwMode="auto">
          <a:xfrm>
            <a:off x="4895850" y="6221413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Detect </a:t>
            </a:r>
            <a:r>
              <a:rPr lang="en-US" altLang="ja-JP" b="1" baseline="30000">
                <a:solidFill>
                  <a:srgbClr val="FF0000"/>
                </a:solidFill>
              </a:rPr>
              <a:t>12</a:t>
            </a:r>
            <a:r>
              <a:rPr lang="en-US" altLang="ja-JP" b="1">
                <a:solidFill>
                  <a:srgbClr val="FF0000"/>
                </a:solidFill>
              </a:rPr>
              <a:t>Be and (a) neutron(s) in coincidence</a:t>
            </a:r>
          </a:p>
        </p:txBody>
      </p:sp>
      <p:sp>
        <p:nvSpPr>
          <p:cNvPr id="6168" name="Line 20"/>
          <p:cNvSpPr>
            <a:spLocks noChangeShapeType="1"/>
          </p:cNvSpPr>
          <p:nvPr/>
        </p:nvSpPr>
        <p:spPr bwMode="auto">
          <a:xfrm flipH="1" flipV="1">
            <a:off x="5643569" y="4500570"/>
            <a:ext cx="152393" cy="9493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9" name="Line 21"/>
          <p:cNvSpPr>
            <a:spLocks noChangeShapeType="1"/>
          </p:cNvSpPr>
          <p:nvPr/>
        </p:nvSpPr>
        <p:spPr bwMode="auto">
          <a:xfrm>
            <a:off x="1854184" y="3786190"/>
            <a:ext cx="43180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70" name="Line 22"/>
          <p:cNvSpPr>
            <a:spLocks noChangeShapeType="1"/>
          </p:cNvSpPr>
          <p:nvPr/>
        </p:nvSpPr>
        <p:spPr bwMode="auto">
          <a:xfrm>
            <a:off x="1982759" y="4714886"/>
            <a:ext cx="36036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71" name="Text Box 66"/>
          <p:cNvSpPr txBox="1">
            <a:spLocks noChangeArrowheads="1"/>
          </p:cNvSpPr>
          <p:nvPr/>
        </p:nvSpPr>
        <p:spPr bwMode="auto">
          <a:xfrm>
            <a:off x="428596" y="5715016"/>
            <a:ext cx="1230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/>
              <a:t>~ 70 </a:t>
            </a:r>
            <a:r>
              <a:rPr lang="en-US" altLang="ja-JP" sz="1600" dirty="0" err="1"/>
              <a:t>MeV</a:t>
            </a:r>
            <a:r>
              <a:rPr lang="en-US" altLang="ja-JP" sz="1600" dirty="0"/>
              <a:t>/u</a:t>
            </a:r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22852</TotalTime>
  <Words>3605</Words>
  <Application>Microsoft Office PowerPoint</Application>
  <PresentationFormat>画面に合わせる (4:3)</PresentationFormat>
  <Paragraphs>675</Paragraphs>
  <Slides>29</Slides>
  <Notes>29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ビジネス</vt:lpstr>
      <vt:lpstr>数式</vt:lpstr>
      <vt:lpstr>Invariant-mass spectroscopy of neutron-rich Be isotopes</vt:lpstr>
      <vt:lpstr>Collaborators</vt:lpstr>
      <vt:lpstr>Nuclear Chart</vt:lpstr>
      <vt:lpstr>14Be and 13Be</vt:lpstr>
      <vt:lpstr>Breakup Reactions on a low-Z target</vt:lpstr>
      <vt:lpstr>Momentum Distribution of 13Be (transverse)</vt:lpstr>
      <vt:lpstr>Experiment</vt:lpstr>
      <vt:lpstr>Experimental Setup</vt:lpstr>
      <vt:lpstr>Experimental Setup</vt:lpstr>
      <vt:lpstr>Experimental Setup (photo)</vt:lpstr>
      <vt:lpstr>Neutron counter</vt:lpstr>
      <vt:lpstr>Results  (Inelastic scattering)</vt:lpstr>
      <vt:lpstr>Neutron Crosstalk Analysis</vt:lpstr>
      <vt:lpstr>Comparison with 14Be+C data (previous experiment)</vt:lpstr>
      <vt:lpstr>14Be+p experiment</vt:lpstr>
      <vt:lpstr>2+ energy &amp; deformation length</vt:lpstr>
      <vt:lpstr>Decay of 14Be(21+)</vt:lpstr>
      <vt:lpstr>Results (One-neutron removal)</vt:lpstr>
      <vt:lpstr>Subtraction of Inelastic Component</vt:lpstr>
      <vt:lpstr>13Be12Be+n+g</vt:lpstr>
      <vt:lpstr>Relative Energy Spectrum</vt:lpstr>
      <vt:lpstr>Fitting of Erel spectrum and momentum distributions</vt:lpstr>
      <vt:lpstr>Relative Energy Spectrum</vt:lpstr>
      <vt:lpstr>Relative energy spectrum</vt:lpstr>
      <vt:lpstr>Summary of the observed levels</vt:lpstr>
      <vt:lpstr>Low-lying state of 13Be</vt:lpstr>
      <vt:lpstr>Energy Levels of 12Be and 13Be</vt:lpstr>
      <vt:lpstr>Deformation?</vt:lpstr>
      <vt:lpstr>Summary</vt:lpstr>
    </vt:vector>
  </TitlesOfParts>
  <Company>Nakamura-lab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 of 13Be and 14Be via the Proton-Induced Breakup Reactions</dc:title>
  <dc:creator>kondo</dc:creator>
  <cp:lastModifiedBy>kondo</cp:lastModifiedBy>
  <cp:revision>3561</cp:revision>
  <dcterms:created xsi:type="dcterms:W3CDTF">2007-01-02T04:38:48Z</dcterms:created>
  <dcterms:modified xsi:type="dcterms:W3CDTF">2008-11-25T05:26:08Z</dcterms:modified>
</cp:coreProperties>
</file>